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920" r:id="rId5"/>
    <p:sldMasterId id="2147484013" r:id="rId6"/>
    <p:sldMasterId id="2147484028" r:id="rId7"/>
  </p:sldMasterIdLst>
  <p:notesMasterIdLst>
    <p:notesMasterId r:id="rId92"/>
  </p:notesMasterIdLst>
  <p:handoutMasterIdLst>
    <p:handoutMasterId r:id="rId93"/>
  </p:handoutMasterIdLst>
  <p:sldIdLst>
    <p:sldId id="503" r:id="rId8"/>
    <p:sldId id="1025" r:id="rId9"/>
    <p:sldId id="1026" r:id="rId10"/>
    <p:sldId id="1028" r:id="rId11"/>
    <p:sldId id="988" r:id="rId12"/>
    <p:sldId id="1128" r:id="rId13"/>
    <p:sldId id="1092" r:id="rId14"/>
    <p:sldId id="1126" r:id="rId15"/>
    <p:sldId id="1105" r:id="rId16"/>
    <p:sldId id="1082" r:id="rId17"/>
    <p:sldId id="982" r:id="rId18"/>
    <p:sldId id="1003" r:id="rId19"/>
    <p:sldId id="1004" r:id="rId20"/>
    <p:sldId id="1005" r:id="rId21"/>
    <p:sldId id="1006" r:id="rId22"/>
    <p:sldId id="1007" r:id="rId23"/>
    <p:sldId id="1008" r:id="rId24"/>
    <p:sldId id="1046" r:id="rId25"/>
    <p:sldId id="990" r:id="rId26"/>
    <p:sldId id="913" r:id="rId27"/>
    <p:sldId id="981" r:id="rId28"/>
    <p:sldId id="1095" r:id="rId29"/>
    <p:sldId id="1066" r:id="rId30"/>
    <p:sldId id="1067" r:id="rId31"/>
    <p:sldId id="995" r:id="rId32"/>
    <p:sldId id="1081" r:id="rId33"/>
    <p:sldId id="1035" r:id="rId34"/>
    <p:sldId id="1122" r:id="rId35"/>
    <p:sldId id="1031" r:id="rId36"/>
    <p:sldId id="1068" r:id="rId37"/>
    <p:sldId id="1033" r:id="rId38"/>
    <p:sldId id="1096" r:id="rId39"/>
    <p:sldId id="740" r:id="rId40"/>
    <p:sldId id="1083" r:id="rId41"/>
    <p:sldId id="1052" r:id="rId42"/>
    <p:sldId id="1001" r:id="rId43"/>
    <p:sldId id="1097" r:id="rId44"/>
    <p:sldId id="1002" r:id="rId45"/>
    <p:sldId id="1048" r:id="rId46"/>
    <p:sldId id="1098" r:id="rId47"/>
    <p:sldId id="653" r:id="rId48"/>
    <p:sldId id="898" r:id="rId49"/>
    <p:sldId id="1099" r:id="rId50"/>
    <p:sldId id="1057" r:id="rId51"/>
    <p:sldId id="1110" r:id="rId52"/>
    <p:sldId id="1123" r:id="rId53"/>
    <p:sldId id="1124" r:id="rId54"/>
    <p:sldId id="1100" r:id="rId55"/>
    <p:sldId id="1111" r:id="rId56"/>
    <p:sldId id="1017" r:id="rId57"/>
    <p:sldId id="943" r:id="rId58"/>
    <p:sldId id="1080" r:id="rId59"/>
    <p:sldId id="1125" r:id="rId60"/>
    <p:sldId id="1101" r:id="rId61"/>
    <p:sldId id="1103" r:id="rId62"/>
    <p:sldId id="1084" r:id="rId63"/>
    <p:sldId id="1085" r:id="rId64"/>
    <p:sldId id="1087" r:id="rId65"/>
    <p:sldId id="1086" r:id="rId66"/>
    <p:sldId id="1127" r:id="rId67"/>
    <p:sldId id="1088" r:id="rId68"/>
    <p:sldId id="1090" r:id="rId69"/>
    <p:sldId id="1089" r:id="rId70"/>
    <p:sldId id="1091" r:id="rId71"/>
    <p:sldId id="1109" r:id="rId72"/>
    <p:sldId id="1104" r:id="rId73"/>
    <p:sldId id="1019" r:id="rId74"/>
    <p:sldId id="952" r:id="rId75"/>
    <p:sldId id="1034" r:id="rId76"/>
    <p:sldId id="1036" r:id="rId77"/>
    <p:sldId id="1037" r:id="rId78"/>
    <p:sldId id="1038" r:id="rId79"/>
    <p:sldId id="1039" r:id="rId80"/>
    <p:sldId id="1040" r:id="rId81"/>
    <p:sldId id="1114" r:id="rId82"/>
    <p:sldId id="1113" r:id="rId83"/>
    <p:sldId id="1115" r:id="rId84"/>
    <p:sldId id="1116" r:id="rId85"/>
    <p:sldId id="1117" r:id="rId86"/>
    <p:sldId id="1119" r:id="rId87"/>
    <p:sldId id="1120" r:id="rId88"/>
    <p:sldId id="1121" r:id="rId89"/>
    <p:sldId id="1129" r:id="rId90"/>
    <p:sldId id="1041" r:id="rId91"/>
  </p:sldIdLst>
  <p:sldSz cx="9144000" cy="6858000" type="screen4x3"/>
  <p:notesSz cx="7010400" cy="9296400"/>
  <p:custShowLst>
    <p:custShow name="Lane, Mike, and PO" id="0">
      <p:sldLst>
        <p:sld r:id="rId8"/>
      </p:sldLst>
    </p:custShow>
  </p:custShowLst>
  <p:defaultTextStyle>
    <a:defPPr>
      <a:defRPr lang="en-US"/>
    </a:defPPr>
    <a:lvl1pPr algn="l" rtl="0" eaLnBrk="0" fontAlgn="base" hangingPunct="0">
      <a:spcBef>
        <a:spcPct val="0"/>
      </a:spcBef>
      <a:spcAft>
        <a:spcPct val="0"/>
      </a:spcAft>
      <a:defRPr sz="2800" kern="1200">
        <a:solidFill>
          <a:schemeClr val="tx1"/>
        </a:solidFill>
        <a:latin typeface="Arial" pitchFamily="34" charset="0"/>
        <a:ea typeface="+mn-ea"/>
        <a:cs typeface="+mn-cs"/>
      </a:defRPr>
    </a:lvl1pPr>
    <a:lvl2pPr marL="457200" algn="l" rtl="0" eaLnBrk="0" fontAlgn="base" hangingPunct="0">
      <a:spcBef>
        <a:spcPct val="0"/>
      </a:spcBef>
      <a:spcAft>
        <a:spcPct val="0"/>
      </a:spcAft>
      <a:defRPr sz="2800" kern="1200">
        <a:solidFill>
          <a:schemeClr val="tx1"/>
        </a:solidFill>
        <a:latin typeface="Arial" pitchFamily="34" charset="0"/>
        <a:ea typeface="+mn-ea"/>
        <a:cs typeface="+mn-cs"/>
      </a:defRPr>
    </a:lvl2pPr>
    <a:lvl3pPr marL="914400" algn="l" rtl="0" eaLnBrk="0" fontAlgn="base" hangingPunct="0">
      <a:spcBef>
        <a:spcPct val="0"/>
      </a:spcBef>
      <a:spcAft>
        <a:spcPct val="0"/>
      </a:spcAft>
      <a:defRPr sz="2800" kern="1200">
        <a:solidFill>
          <a:schemeClr val="tx1"/>
        </a:solidFill>
        <a:latin typeface="Arial" pitchFamily="34" charset="0"/>
        <a:ea typeface="+mn-ea"/>
        <a:cs typeface="+mn-cs"/>
      </a:defRPr>
    </a:lvl3pPr>
    <a:lvl4pPr marL="1371600" algn="l" rtl="0" eaLnBrk="0" fontAlgn="base" hangingPunct="0">
      <a:spcBef>
        <a:spcPct val="0"/>
      </a:spcBef>
      <a:spcAft>
        <a:spcPct val="0"/>
      </a:spcAft>
      <a:defRPr sz="2800" kern="1200">
        <a:solidFill>
          <a:schemeClr val="tx1"/>
        </a:solidFill>
        <a:latin typeface="Arial" pitchFamily="34" charset="0"/>
        <a:ea typeface="+mn-ea"/>
        <a:cs typeface="+mn-cs"/>
      </a:defRPr>
    </a:lvl4pPr>
    <a:lvl5pPr marL="1828800" algn="l" rtl="0" eaLnBrk="0" fontAlgn="base" hangingPunct="0">
      <a:spcBef>
        <a:spcPct val="0"/>
      </a:spcBef>
      <a:spcAft>
        <a:spcPct val="0"/>
      </a:spcAft>
      <a:defRPr sz="2800" kern="1200">
        <a:solidFill>
          <a:schemeClr val="tx1"/>
        </a:solidFill>
        <a:latin typeface="Arial" pitchFamily="34" charset="0"/>
        <a:ea typeface="+mn-ea"/>
        <a:cs typeface="+mn-cs"/>
      </a:defRPr>
    </a:lvl5pPr>
    <a:lvl6pPr marL="2286000" algn="l" defTabSz="914400" rtl="0" eaLnBrk="1" latinLnBrk="0" hangingPunct="1">
      <a:defRPr sz="2800" kern="1200">
        <a:solidFill>
          <a:schemeClr val="tx1"/>
        </a:solidFill>
        <a:latin typeface="Arial" pitchFamily="34" charset="0"/>
        <a:ea typeface="+mn-ea"/>
        <a:cs typeface="+mn-cs"/>
      </a:defRPr>
    </a:lvl6pPr>
    <a:lvl7pPr marL="2743200" algn="l" defTabSz="914400" rtl="0" eaLnBrk="1" latinLnBrk="0" hangingPunct="1">
      <a:defRPr sz="2800" kern="1200">
        <a:solidFill>
          <a:schemeClr val="tx1"/>
        </a:solidFill>
        <a:latin typeface="Arial" pitchFamily="34" charset="0"/>
        <a:ea typeface="+mn-ea"/>
        <a:cs typeface="+mn-cs"/>
      </a:defRPr>
    </a:lvl7pPr>
    <a:lvl8pPr marL="3200400" algn="l" defTabSz="914400" rtl="0" eaLnBrk="1" latinLnBrk="0" hangingPunct="1">
      <a:defRPr sz="2800" kern="1200">
        <a:solidFill>
          <a:schemeClr val="tx1"/>
        </a:solidFill>
        <a:latin typeface="Arial" pitchFamily="34" charset="0"/>
        <a:ea typeface="+mn-ea"/>
        <a:cs typeface="+mn-cs"/>
      </a:defRPr>
    </a:lvl8pPr>
    <a:lvl9pPr marL="3657600" algn="l" defTabSz="914400" rtl="0" eaLnBrk="1" latinLnBrk="0" hangingPunct="1">
      <a:defRPr sz="28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 uri="{2D200454-40CA-4A62-9FC3-DE9A4176ACB9}">
      <p15:notesGuideLst xmlns:p15="http://schemas.microsoft.com/office/powerpoint/2012/main">
        <p15:guide id="1" orient="horz" pos="2929">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9"/>
    <a:srgbClr val="7EC234"/>
    <a:srgbClr val="FF99FF"/>
    <a:srgbClr val="FF0000"/>
    <a:srgbClr val="70AC2E"/>
    <a:srgbClr val="FFFF00"/>
    <a:srgbClr val="A7D971"/>
    <a:srgbClr val="F92A01"/>
    <a:srgbClr val="89CC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2" autoAdjust="0"/>
    <p:restoredTop sz="91223" autoAdjust="0"/>
  </p:normalViewPr>
  <p:slideViewPr>
    <p:cSldViewPr snapToGrid="0">
      <p:cViewPr varScale="1">
        <p:scale>
          <a:sx n="62" d="100"/>
          <a:sy n="62" d="100"/>
        </p:scale>
        <p:origin x="1368" y="48"/>
      </p:cViewPr>
      <p:guideLst>
        <p:guide orient="horz" pos="4319"/>
        <p:guide/>
      </p:guideLst>
    </p:cSldViewPr>
  </p:slideViewPr>
  <p:notesTextViewPr>
    <p:cViewPr>
      <p:scale>
        <a:sx n="100" d="100"/>
        <a:sy n="100" d="100"/>
      </p:scale>
      <p:origin x="0" y="0"/>
    </p:cViewPr>
  </p:notesTextViewPr>
  <p:sorterViewPr>
    <p:cViewPr>
      <p:scale>
        <a:sx n="50" d="100"/>
        <a:sy n="50" d="100"/>
      </p:scale>
      <p:origin x="0" y="6768"/>
    </p:cViewPr>
  </p:sorterViewPr>
  <p:notesViewPr>
    <p:cSldViewPr snapToGrid="0">
      <p:cViewPr varScale="1">
        <p:scale>
          <a:sx n="55" d="100"/>
          <a:sy n="55" d="100"/>
        </p:scale>
        <p:origin x="-2526" y="-90"/>
      </p:cViewPr>
      <p:guideLst>
        <p:guide orient="horz" pos="2929"/>
        <p:guide pos="220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tableStyles" Target="tableStyles.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handoutMaster" Target="handoutMasters/handoutMaster1.xml"/><Relationship Id="rId98"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AD298-AE35-4133-9516-292316F2112A}" type="doc">
      <dgm:prSet loTypeId="urn:microsoft.com/office/officeart/2005/8/layout/pList2" loCatId="picture" qsTypeId="urn:microsoft.com/office/officeart/2005/8/quickstyle/simple2" qsCatId="simple" csTypeId="urn:microsoft.com/office/officeart/2005/8/colors/colorful5" csCatId="colorful" phldr="1"/>
      <dgm:spPr/>
    </dgm:pt>
    <dgm:pt modelId="{5A57381E-3FD4-4B02-8B8D-9F9D35697F89}">
      <dgm:prSet phldrT="[Text]"/>
      <dgm:spPr>
        <a:xfrm rot="10800000">
          <a:off x="192024" y="2240279"/>
          <a:ext cx="1880235" cy="2738120"/>
        </a:xfrm>
        <a:prstGeom prst="round2SameRect">
          <a:avLst>
            <a:gd name="adj1" fmla="val 10500"/>
            <a:gd name="adj2" fmla="val 0"/>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r>
            <a:rPr lang="en-US" dirty="0">
              <a:solidFill>
                <a:sysClr val="window" lastClr="FFFFFF"/>
              </a:solidFill>
              <a:latin typeface="Calibri"/>
              <a:ea typeface="+mn-ea"/>
              <a:cs typeface="+mn-cs"/>
            </a:rPr>
            <a:t>Transparency</a:t>
          </a:r>
        </a:p>
      </dgm:t>
    </dgm:pt>
    <dgm:pt modelId="{26767C20-9237-4B9B-9BC2-94E5FB5E8FA9}" type="parTrans" cxnId="{D0899E21-C106-46F5-98FB-AF17BBFC65B6}">
      <dgm:prSet/>
      <dgm:spPr/>
      <dgm:t>
        <a:bodyPr/>
        <a:lstStyle/>
        <a:p>
          <a:endParaRPr lang="en-US"/>
        </a:p>
      </dgm:t>
    </dgm:pt>
    <dgm:pt modelId="{3A7AB6AB-5360-4E54-8079-207A6DAD234A}" type="sibTrans" cxnId="{D0899E21-C106-46F5-98FB-AF17BBFC65B6}">
      <dgm:prSet/>
      <dgm:spPr/>
      <dgm:t>
        <a:bodyPr/>
        <a:lstStyle/>
        <a:p>
          <a:endParaRPr lang="en-US"/>
        </a:p>
      </dgm:t>
    </dgm:pt>
    <dgm:pt modelId="{47ADFBD4-81EE-4655-A866-18D19CEDBB66}">
      <dgm:prSet phldrT="[Text]"/>
      <dgm:spPr>
        <a:xfrm rot="10800000">
          <a:off x="2260282" y="2240279"/>
          <a:ext cx="1880235" cy="2738120"/>
        </a:xfrm>
        <a:prstGeom prst="round2SameRect">
          <a:avLst>
            <a:gd name="adj1" fmla="val 10500"/>
            <a:gd name="adj2" fmla="val 0"/>
          </a:avLst>
        </a:prstGeom>
        <a:solidFill>
          <a:srgbClr val="4BACC6">
            <a:hueOff val="-4966938"/>
            <a:satOff val="19906"/>
            <a:lumOff val="4314"/>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r>
            <a:rPr lang="en-US" dirty="0">
              <a:solidFill>
                <a:sysClr val="window" lastClr="FFFFFF"/>
              </a:solidFill>
              <a:latin typeface="Calibri"/>
              <a:ea typeface="+mn-ea"/>
              <a:cs typeface="+mn-cs"/>
            </a:rPr>
            <a:t>Inspection</a:t>
          </a:r>
        </a:p>
      </dgm:t>
    </dgm:pt>
    <dgm:pt modelId="{03D7A38A-01D4-4D6E-80BF-1CDB17B65C96}" type="parTrans" cxnId="{29B06782-E5BC-414D-8A93-DB2F5C503BCC}">
      <dgm:prSet/>
      <dgm:spPr/>
      <dgm:t>
        <a:bodyPr/>
        <a:lstStyle/>
        <a:p>
          <a:endParaRPr lang="en-US"/>
        </a:p>
      </dgm:t>
    </dgm:pt>
    <dgm:pt modelId="{DA3AD91C-844F-4BDA-8972-CF897DBFB559}" type="sibTrans" cxnId="{29B06782-E5BC-414D-8A93-DB2F5C503BCC}">
      <dgm:prSet/>
      <dgm:spPr/>
      <dgm:t>
        <a:bodyPr/>
        <a:lstStyle/>
        <a:p>
          <a:endParaRPr lang="en-US"/>
        </a:p>
      </dgm:t>
    </dgm:pt>
    <dgm:pt modelId="{046C6E5C-85AF-48E4-9F35-5D94B088BD27}">
      <dgm:prSet phldrT="[Text]"/>
      <dgm:spPr>
        <a:xfrm rot="10800000">
          <a:off x="4328541" y="2240279"/>
          <a:ext cx="1880235" cy="2738120"/>
        </a:xfrm>
        <a:prstGeom prst="round2SameRect">
          <a:avLst>
            <a:gd name="adj1" fmla="val 10500"/>
            <a:gd name="adj2" fmla="val 0"/>
          </a:avLst>
        </a:prstGeom>
        <a:solidFill>
          <a:srgbClr val="4BACC6">
            <a:hueOff val="-9933876"/>
            <a:satOff val="39811"/>
            <a:lumOff val="8628"/>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r>
            <a:rPr lang="en-US" dirty="0">
              <a:solidFill>
                <a:sysClr val="window" lastClr="FFFFFF"/>
              </a:solidFill>
              <a:latin typeface="Calibri"/>
              <a:ea typeface="+mn-ea"/>
              <a:cs typeface="+mn-cs"/>
            </a:rPr>
            <a:t>Adaptation</a:t>
          </a:r>
        </a:p>
      </dgm:t>
    </dgm:pt>
    <dgm:pt modelId="{40B4D60F-AA34-49AE-96EA-82B831200E7E}" type="parTrans" cxnId="{28771349-7665-43C4-B01B-0F89A302948C}">
      <dgm:prSet/>
      <dgm:spPr/>
      <dgm:t>
        <a:bodyPr/>
        <a:lstStyle/>
        <a:p>
          <a:endParaRPr lang="en-US"/>
        </a:p>
      </dgm:t>
    </dgm:pt>
    <dgm:pt modelId="{A9EB8179-BB51-4518-A00A-812179A70A67}" type="sibTrans" cxnId="{28771349-7665-43C4-B01B-0F89A302948C}">
      <dgm:prSet/>
      <dgm:spPr/>
      <dgm:t>
        <a:bodyPr/>
        <a:lstStyle/>
        <a:p>
          <a:endParaRPr lang="en-US"/>
        </a:p>
      </dgm:t>
    </dgm:pt>
    <dgm:pt modelId="{C1F4404E-2A73-4F68-A025-799EEBC9731E}" type="pres">
      <dgm:prSet presAssocID="{DECAD298-AE35-4133-9516-292316F2112A}" presName="Name0" presStyleCnt="0">
        <dgm:presLayoutVars>
          <dgm:dir/>
          <dgm:resizeHandles val="exact"/>
        </dgm:presLayoutVars>
      </dgm:prSet>
      <dgm:spPr/>
    </dgm:pt>
    <dgm:pt modelId="{BD48D16E-8429-4C30-B970-1712DEB2E606}" type="pres">
      <dgm:prSet presAssocID="{DECAD298-AE35-4133-9516-292316F2112A}" presName="bkgdShp" presStyleLbl="alignAccFollowNode1" presStyleIdx="0" presStyleCnt="1"/>
      <dgm:spPr>
        <a:xfrm>
          <a:off x="0" y="0"/>
          <a:ext cx="6400800" cy="2240280"/>
        </a:xfrm>
        <a:prstGeom prst="roundRect">
          <a:avLst>
            <a:gd name="adj" fmla="val 10000"/>
          </a:avLst>
        </a:prstGeom>
        <a:solidFill>
          <a:srgbClr val="4BACC6">
            <a:tint val="40000"/>
            <a:alpha val="90000"/>
            <a:hueOff val="0"/>
            <a:satOff val="0"/>
            <a:lumOff val="0"/>
            <a:alphaOff val="0"/>
          </a:srgbClr>
        </a:solidFill>
        <a:ln w="25400" cap="flat" cmpd="sng" algn="ctr">
          <a:solidFill>
            <a:srgbClr val="4BACC6">
              <a:tint val="40000"/>
              <a:alpha val="90000"/>
              <a:hueOff val="0"/>
              <a:satOff val="0"/>
              <a:lumOff val="0"/>
              <a:alphaOff val="0"/>
            </a:srgbClr>
          </a:solidFill>
          <a:prstDash val="solid"/>
        </a:ln>
        <a:effectLst/>
      </dgm:spPr>
    </dgm:pt>
    <dgm:pt modelId="{D556CDDD-8255-4BF2-A6CA-72BB635A0493}" type="pres">
      <dgm:prSet presAssocID="{DECAD298-AE35-4133-9516-292316F2112A}" presName="linComp" presStyleCnt="0"/>
      <dgm:spPr/>
    </dgm:pt>
    <dgm:pt modelId="{5374876D-464B-4635-B34B-FA8D11C3BB6F}" type="pres">
      <dgm:prSet presAssocID="{5A57381E-3FD4-4B02-8B8D-9F9D35697F89}" presName="compNode" presStyleCnt="0"/>
      <dgm:spPr/>
    </dgm:pt>
    <dgm:pt modelId="{B829C699-9E32-4EC3-B621-A983590D2E98}" type="pres">
      <dgm:prSet presAssocID="{5A57381E-3FD4-4B02-8B8D-9F9D35697F89}" presName="node" presStyleLbl="node1" presStyleIdx="0" presStyleCnt="3">
        <dgm:presLayoutVars>
          <dgm:bulletEnabled val="1"/>
        </dgm:presLayoutVars>
      </dgm:prSet>
      <dgm:spPr/>
    </dgm:pt>
    <dgm:pt modelId="{539789D9-9CA0-43FA-9CA8-5ADBFF1BAC09}" type="pres">
      <dgm:prSet presAssocID="{5A57381E-3FD4-4B02-8B8D-9F9D35697F89}" presName="invisiNode" presStyleLbl="node1" presStyleIdx="0" presStyleCnt="3"/>
      <dgm:spPr/>
    </dgm:pt>
    <dgm:pt modelId="{6ED10C83-5459-4C31-AFC7-1E624CA6927D}" type="pres">
      <dgm:prSet presAssocID="{5A57381E-3FD4-4B02-8B8D-9F9D35697F89}" presName="imagNode" presStyleLbl="fgImgPlace1" presStyleIdx="0" presStyleCnt="3" custLinFactNeighborY="2412"/>
      <dgm:spPr>
        <a:xfrm>
          <a:off x="192024" y="338330"/>
          <a:ext cx="1880235" cy="1642872"/>
        </a:xfrm>
        <a:prstGeom prst="roundRect">
          <a:avLst>
            <a:gd name="adj" fmla="val 10000"/>
          </a:avLst>
        </a:prstGeom>
        <a:blipFill>
          <a:blip xmlns:r="http://schemas.openxmlformats.org/officeDocument/2006/relationships" r:embed="rId1">
            <a:duotone>
              <a:srgbClr val="4BACC6">
                <a:hueOff val="0"/>
                <a:satOff val="0"/>
                <a:lumOff val="0"/>
                <a:alphaOff val="0"/>
                <a:shade val="20000"/>
                <a:satMod val="200000"/>
              </a:srgbClr>
              <a:srgbClr val="4BACC6">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pt>
    <dgm:pt modelId="{17C1E275-DFBF-4411-9677-56F081E32F83}" type="pres">
      <dgm:prSet presAssocID="{3A7AB6AB-5360-4E54-8079-207A6DAD234A}" presName="sibTrans" presStyleLbl="sibTrans2D1" presStyleIdx="0" presStyleCnt="0"/>
      <dgm:spPr/>
    </dgm:pt>
    <dgm:pt modelId="{B13415CF-5059-4B61-92A7-3609C65B53EF}" type="pres">
      <dgm:prSet presAssocID="{47ADFBD4-81EE-4655-A866-18D19CEDBB66}" presName="compNode" presStyleCnt="0"/>
      <dgm:spPr/>
    </dgm:pt>
    <dgm:pt modelId="{1E9FEE64-2114-4565-BCCF-924C7388ECF6}" type="pres">
      <dgm:prSet presAssocID="{47ADFBD4-81EE-4655-A866-18D19CEDBB66}" presName="node" presStyleLbl="node1" presStyleIdx="1" presStyleCnt="3">
        <dgm:presLayoutVars>
          <dgm:bulletEnabled val="1"/>
        </dgm:presLayoutVars>
      </dgm:prSet>
      <dgm:spPr/>
    </dgm:pt>
    <dgm:pt modelId="{8DE6F7D7-0982-4EE7-AB09-8D7968CB0F88}" type="pres">
      <dgm:prSet presAssocID="{47ADFBD4-81EE-4655-A866-18D19CEDBB66}" presName="invisiNode" presStyleLbl="node1" presStyleIdx="1" presStyleCnt="3"/>
      <dgm:spPr/>
    </dgm:pt>
    <dgm:pt modelId="{BA5324D4-9E8E-4AEE-84C8-9160A961DBEB}" type="pres">
      <dgm:prSet presAssocID="{47ADFBD4-81EE-4655-A866-18D19CEDBB66}" presName="imagNode" presStyleLbl="fgImgPlace1" presStyleIdx="1" presStyleCnt="3"/>
      <dgm:spPr>
        <a:xfrm>
          <a:off x="2260282" y="298704"/>
          <a:ext cx="1880235" cy="1642872"/>
        </a:xfrm>
        <a:prstGeom prst="roundRect">
          <a:avLst>
            <a:gd name="adj" fmla="val 10000"/>
          </a:avLst>
        </a:prstGeom>
        <a:blipFill>
          <a:blip xmlns:r="http://schemas.openxmlformats.org/officeDocument/2006/relationships" r:embed="rId2" cstate="print">
            <a:duotone>
              <a:srgbClr val="4BACC6">
                <a:hueOff val="-5341183"/>
                <a:satOff val="23809"/>
                <a:lumOff val="2104"/>
                <a:alphaOff val="0"/>
                <a:shade val="20000"/>
                <a:satMod val="200000"/>
              </a:srgbClr>
              <a:srgbClr val="4BACC6">
                <a:hueOff val="-5341183"/>
                <a:satOff val="23809"/>
                <a:lumOff val="2104"/>
                <a:alphaOff val="0"/>
                <a:tint val="12000"/>
                <a:satMod val="190000"/>
              </a:srgbClr>
            </a:duotone>
            <a:extLst>
              <a:ext uri="{28A0092B-C50C-407E-A947-70E740481C1C}">
                <a14:useLocalDpi xmlns:a14="http://schemas.microsoft.com/office/drawing/2010/main" val="0"/>
              </a:ext>
            </a:extLst>
          </a:blip>
          <a:srcRect/>
          <a:stretch>
            <a:fillRect l="-16000" r="-16000"/>
          </a:stretch>
        </a:blip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pt>
    <dgm:pt modelId="{F8DB57FF-76D2-4195-8A4C-779BBAE84E8F}" type="pres">
      <dgm:prSet presAssocID="{DA3AD91C-844F-4BDA-8972-CF897DBFB559}" presName="sibTrans" presStyleLbl="sibTrans2D1" presStyleIdx="0" presStyleCnt="0"/>
      <dgm:spPr/>
    </dgm:pt>
    <dgm:pt modelId="{8A68FF93-85D2-400F-BA42-3762ADCB53E4}" type="pres">
      <dgm:prSet presAssocID="{046C6E5C-85AF-48E4-9F35-5D94B088BD27}" presName="compNode" presStyleCnt="0"/>
      <dgm:spPr/>
    </dgm:pt>
    <dgm:pt modelId="{E0FDB5FB-20B8-4EE7-B9DE-8B15F235207B}" type="pres">
      <dgm:prSet presAssocID="{046C6E5C-85AF-48E4-9F35-5D94B088BD27}" presName="node" presStyleLbl="node1" presStyleIdx="2" presStyleCnt="3">
        <dgm:presLayoutVars>
          <dgm:bulletEnabled val="1"/>
        </dgm:presLayoutVars>
      </dgm:prSet>
      <dgm:spPr/>
    </dgm:pt>
    <dgm:pt modelId="{4CBCFEB8-A281-43FF-A3E8-8D017A6E362D}" type="pres">
      <dgm:prSet presAssocID="{046C6E5C-85AF-48E4-9F35-5D94B088BD27}" presName="invisiNode" presStyleLbl="node1" presStyleIdx="2" presStyleCnt="3"/>
      <dgm:spPr/>
    </dgm:pt>
    <dgm:pt modelId="{08E6C1CC-031B-4311-B77F-71C104E67C0E}" type="pres">
      <dgm:prSet presAssocID="{046C6E5C-85AF-48E4-9F35-5D94B088BD27}" presName="imagNode" presStyleLbl="fgImgPlace1" presStyleIdx="2" presStyleCnt="3"/>
      <dgm:spPr>
        <a:xfrm>
          <a:off x="4328541" y="298704"/>
          <a:ext cx="1880235" cy="1642872"/>
        </a:xfrm>
        <a:prstGeom prst="roundRect">
          <a:avLst>
            <a:gd name="adj" fmla="val 10000"/>
          </a:avLst>
        </a:prstGeom>
        <a:blipFill>
          <a:blip xmlns:r="http://schemas.openxmlformats.org/officeDocument/2006/relationships" r:embed="rId3" cstate="print">
            <a:duotone>
              <a:srgbClr val="4BACC6">
                <a:hueOff val="-10682366"/>
                <a:satOff val="47617"/>
                <a:lumOff val="4207"/>
                <a:alphaOff val="0"/>
                <a:shade val="20000"/>
                <a:satMod val="200000"/>
              </a:srgbClr>
              <a:srgbClr val="4BACC6">
                <a:hueOff val="-10682366"/>
                <a:satOff val="47617"/>
                <a:lumOff val="4207"/>
                <a:alphaOff val="0"/>
                <a:tint val="12000"/>
                <a:satMod val="190000"/>
              </a:srgbClr>
            </a:duotone>
            <a:extLst>
              <a:ext uri="{28A0092B-C50C-407E-A947-70E740481C1C}">
                <a14:useLocalDpi xmlns:a14="http://schemas.microsoft.com/office/drawing/2010/main" val="0"/>
              </a:ext>
            </a:extLst>
          </a:blip>
          <a:srcRect/>
          <a:stretch>
            <a:fillRect t="-36000" b="-36000"/>
          </a:stretch>
        </a:blip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pt>
  </dgm:ptLst>
  <dgm:cxnLst>
    <dgm:cxn modelId="{D0899E21-C106-46F5-98FB-AF17BBFC65B6}" srcId="{DECAD298-AE35-4133-9516-292316F2112A}" destId="{5A57381E-3FD4-4B02-8B8D-9F9D35697F89}" srcOrd="0" destOrd="0" parTransId="{26767C20-9237-4B9B-9BC2-94E5FB5E8FA9}" sibTransId="{3A7AB6AB-5360-4E54-8079-207A6DAD234A}"/>
    <dgm:cxn modelId="{86DF6623-B51D-4A7D-BE62-0D0409EF7264}" type="presOf" srcId="{046C6E5C-85AF-48E4-9F35-5D94B088BD27}" destId="{E0FDB5FB-20B8-4EE7-B9DE-8B15F235207B}" srcOrd="0" destOrd="0" presId="urn:microsoft.com/office/officeart/2005/8/layout/pList2"/>
    <dgm:cxn modelId="{61D6A83C-D844-4111-8E51-FABE496C2358}" type="presOf" srcId="{DA3AD91C-844F-4BDA-8972-CF897DBFB559}" destId="{F8DB57FF-76D2-4195-8A4C-779BBAE84E8F}" srcOrd="0" destOrd="0" presId="urn:microsoft.com/office/officeart/2005/8/layout/pList2"/>
    <dgm:cxn modelId="{4D3E8D5D-21A9-4145-9C13-483949BB0D9D}" type="presOf" srcId="{3A7AB6AB-5360-4E54-8079-207A6DAD234A}" destId="{17C1E275-DFBF-4411-9677-56F081E32F83}" srcOrd="0" destOrd="0" presId="urn:microsoft.com/office/officeart/2005/8/layout/pList2"/>
    <dgm:cxn modelId="{28771349-7665-43C4-B01B-0F89A302948C}" srcId="{DECAD298-AE35-4133-9516-292316F2112A}" destId="{046C6E5C-85AF-48E4-9F35-5D94B088BD27}" srcOrd="2" destOrd="0" parTransId="{40B4D60F-AA34-49AE-96EA-82B831200E7E}" sibTransId="{A9EB8179-BB51-4518-A00A-812179A70A67}"/>
    <dgm:cxn modelId="{29B06782-E5BC-414D-8A93-DB2F5C503BCC}" srcId="{DECAD298-AE35-4133-9516-292316F2112A}" destId="{47ADFBD4-81EE-4655-A866-18D19CEDBB66}" srcOrd="1" destOrd="0" parTransId="{03D7A38A-01D4-4D6E-80BF-1CDB17B65C96}" sibTransId="{DA3AD91C-844F-4BDA-8972-CF897DBFB559}"/>
    <dgm:cxn modelId="{581D079A-2EF9-4C6A-B5E1-C74780FD9E0F}" type="presOf" srcId="{47ADFBD4-81EE-4655-A866-18D19CEDBB66}" destId="{1E9FEE64-2114-4565-BCCF-924C7388ECF6}" srcOrd="0" destOrd="0" presId="urn:microsoft.com/office/officeart/2005/8/layout/pList2"/>
    <dgm:cxn modelId="{040380AE-4447-4AE6-AEF6-57BE56486F54}" type="presOf" srcId="{DECAD298-AE35-4133-9516-292316F2112A}" destId="{C1F4404E-2A73-4F68-A025-799EEBC9731E}" srcOrd="0" destOrd="0" presId="urn:microsoft.com/office/officeart/2005/8/layout/pList2"/>
    <dgm:cxn modelId="{AFD6A5AF-C207-4267-AA22-451242CBCEE5}" type="presOf" srcId="{5A57381E-3FD4-4B02-8B8D-9F9D35697F89}" destId="{B829C699-9E32-4EC3-B621-A983590D2E98}" srcOrd="0" destOrd="0" presId="urn:microsoft.com/office/officeart/2005/8/layout/pList2"/>
    <dgm:cxn modelId="{4F44227D-2239-475E-BA17-921DDD32ED51}" type="presParOf" srcId="{C1F4404E-2A73-4F68-A025-799EEBC9731E}" destId="{BD48D16E-8429-4C30-B970-1712DEB2E606}" srcOrd="0" destOrd="0" presId="urn:microsoft.com/office/officeart/2005/8/layout/pList2"/>
    <dgm:cxn modelId="{93A6DD55-6958-499D-B997-23C0CBC88092}" type="presParOf" srcId="{C1F4404E-2A73-4F68-A025-799EEBC9731E}" destId="{D556CDDD-8255-4BF2-A6CA-72BB635A0493}" srcOrd="1" destOrd="0" presId="urn:microsoft.com/office/officeart/2005/8/layout/pList2"/>
    <dgm:cxn modelId="{A2E1966E-927F-4519-9636-DC3A9FE596EA}" type="presParOf" srcId="{D556CDDD-8255-4BF2-A6CA-72BB635A0493}" destId="{5374876D-464B-4635-B34B-FA8D11C3BB6F}" srcOrd="0" destOrd="0" presId="urn:microsoft.com/office/officeart/2005/8/layout/pList2"/>
    <dgm:cxn modelId="{4EB301C9-6B44-4468-A2CF-C40DD399FADA}" type="presParOf" srcId="{5374876D-464B-4635-B34B-FA8D11C3BB6F}" destId="{B829C699-9E32-4EC3-B621-A983590D2E98}" srcOrd="0" destOrd="0" presId="urn:microsoft.com/office/officeart/2005/8/layout/pList2"/>
    <dgm:cxn modelId="{F72FEB74-3263-4973-BEEE-6FECD6BB3DBC}" type="presParOf" srcId="{5374876D-464B-4635-B34B-FA8D11C3BB6F}" destId="{539789D9-9CA0-43FA-9CA8-5ADBFF1BAC09}" srcOrd="1" destOrd="0" presId="urn:microsoft.com/office/officeart/2005/8/layout/pList2"/>
    <dgm:cxn modelId="{7652DA94-8C84-4EAF-8570-AF082DE32406}" type="presParOf" srcId="{5374876D-464B-4635-B34B-FA8D11C3BB6F}" destId="{6ED10C83-5459-4C31-AFC7-1E624CA6927D}" srcOrd="2" destOrd="0" presId="urn:microsoft.com/office/officeart/2005/8/layout/pList2"/>
    <dgm:cxn modelId="{3B3C943A-384E-4518-9D2B-99A5AD5D4242}" type="presParOf" srcId="{D556CDDD-8255-4BF2-A6CA-72BB635A0493}" destId="{17C1E275-DFBF-4411-9677-56F081E32F83}" srcOrd="1" destOrd="0" presId="urn:microsoft.com/office/officeart/2005/8/layout/pList2"/>
    <dgm:cxn modelId="{474EB5E6-5C23-4FD3-9F92-04D5B9F85FC5}" type="presParOf" srcId="{D556CDDD-8255-4BF2-A6CA-72BB635A0493}" destId="{B13415CF-5059-4B61-92A7-3609C65B53EF}" srcOrd="2" destOrd="0" presId="urn:microsoft.com/office/officeart/2005/8/layout/pList2"/>
    <dgm:cxn modelId="{81B536BA-5B71-471C-A1BD-D3AB30445264}" type="presParOf" srcId="{B13415CF-5059-4B61-92A7-3609C65B53EF}" destId="{1E9FEE64-2114-4565-BCCF-924C7388ECF6}" srcOrd="0" destOrd="0" presId="urn:microsoft.com/office/officeart/2005/8/layout/pList2"/>
    <dgm:cxn modelId="{D2408CF1-6DF7-47EA-ABA4-EF8107459A77}" type="presParOf" srcId="{B13415CF-5059-4B61-92A7-3609C65B53EF}" destId="{8DE6F7D7-0982-4EE7-AB09-8D7968CB0F88}" srcOrd="1" destOrd="0" presId="urn:microsoft.com/office/officeart/2005/8/layout/pList2"/>
    <dgm:cxn modelId="{A10B5164-C22B-4512-83A2-5E6B7E740E3B}" type="presParOf" srcId="{B13415CF-5059-4B61-92A7-3609C65B53EF}" destId="{BA5324D4-9E8E-4AEE-84C8-9160A961DBEB}" srcOrd="2" destOrd="0" presId="urn:microsoft.com/office/officeart/2005/8/layout/pList2"/>
    <dgm:cxn modelId="{85B5C93A-989A-48C3-9503-9CBB72919BCC}" type="presParOf" srcId="{D556CDDD-8255-4BF2-A6CA-72BB635A0493}" destId="{F8DB57FF-76D2-4195-8A4C-779BBAE84E8F}" srcOrd="3" destOrd="0" presId="urn:microsoft.com/office/officeart/2005/8/layout/pList2"/>
    <dgm:cxn modelId="{5BBC169D-2BDD-4DD7-9BF4-E425A4C76222}" type="presParOf" srcId="{D556CDDD-8255-4BF2-A6CA-72BB635A0493}" destId="{8A68FF93-85D2-400F-BA42-3762ADCB53E4}" srcOrd="4" destOrd="0" presId="urn:microsoft.com/office/officeart/2005/8/layout/pList2"/>
    <dgm:cxn modelId="{EE886B02-A0FF-4813-A833-43DA87A7D9BF}" type="presParOf" srcId="{8A68FF93-85D2-400F-BA42-3762ADCB53E4}" destId="{E0FDB5FB-20B8-4EE7-B9DE-8B15F235207B}" srcOrd="0" destOrd="0" presId="urn:microsoft.com/office/officeart/2005/8/layout/pList2"/>
    <dgm:cxn modelId="{6FA79FDA-F1D3-492A-8A41-64D5F25A94EA}" type="presParOf" srcId="{8A68FF93-85D2-400F-BA42-3762ADCB53E4}" destId="{4CBCFEB8-A281-43FF-A3E8-8D017A6E362D}" srcOrd="1" destOrd="0" presId="urn:microsoft.com/office/officeart/2005/8/layout/pList2"/>
    <dgm:cxn modelId="{A17C83C2-F4FD-4419-96B0-367DF6462817}" type="presParOf" srcId="{8A68FF93-85D2-400F-BA42-3762ADCB53E4}" destId="{08E6C1CC-031B-4311-B77F-71C104E67C0E}"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C4EC88A-FB4C-4B2D-88C7-FF67C1BF44F9}" type="doc">
      <dgm:prSet loTypeId="urn:microsoft.com/office/officeart/2005/8/layout/hierarchy2" loCatId="hierarchy" qsTypeId="urn:microsoft.com/office/officeart/2005/8/quickstyle/3d1" qsCatId="3D" csTypeId="urn:microsoft.com/office/officeart/2005/8/colors/accent1_3" csCatId="accent1" phldr="1"/>
      <dgm:spPr/>
      <dgm:t>
        <a:bodyPr/>
        <a:lstStyle/>
        <a:p>
          <a:endParaRPr lang="en-US"/>
        </a:p>
      </dgm:t>
    </dgm:pt>
    <dgm:pt modelId="{BE2460FB-7C7A-4DFD-8D04-928DBEC07C4B}">
      <dgm:prSet phldrT="[Text]" custT="1"/>
      <dgm:spPr>
        <a:solidFill>
          <a:srgbClr val="C00000"/>
        </a:solidFill>
      </dgm:spPr>
      <dgm:t>
        <a:bodyPr/>
        <a:lstStyle/>
        <a:p>
          <a:r>
            <a:rPr lang="en-US" sz="2000" dirty="0"/>
            <a:t>Invoicing</a:t>
          </a:r>
        </a:p>
      </dgm:t>
    </dgm:pt>
    <dgm:pt modelId="{3F405A39-6563-4F40-B3FB-63C6E9C6F633}" type="parTrans" cxnId="{E5B27414-1F03-436E-B850-C8C54B3E372C}">
      <dgm:prSet/>
      <dgm:spPr/>
      <dgm:t>
        <a:bodyPr/>
        <a:lstStyle/>
        <a:p>
          <a:endParaRPr lang="en-US"/>
        </a:p>
      </dgm:t>
    </dgm:pt>
    <dgm:pt modelId="{18A4ED48-09E9-4641-8D5E-DD497A2537A5}" type="sibTrans" cxnId="{E5B27414-1F03-436E-B850-C8C54B3E372C}">
      <dgm:prSet/>
      <dgm:spPr/>
      <dgm:t>
        <a:bodyPr/>
        <a:lstStyle/>
        <a:p>
          <a:endParaRPr lang="en-US"/>
        </a:p>
      </dgm:t>
    </dgm:pt>
    <dgm:pt modelId="{6FAB17D6-D81F-4F33-8BF7-150C73F7B02B}">
      <dgm:prSet phldrT="[Text]" custT="1"/>
      <dgm:spPr>
        <a:solidFill>
          <a:srgbClr val="C00000"/>
        </a:solidFill>
      </dgm:spPr>
      <dgm:t>
        <a:bodyPr/>
        <a:lstStyle/>
        <a:p>
          <a:r>
            <a:rPr lang="en-US" sz="1600" dirty="0"/>
            <a:t>As an accountant, I need to create an invoice</a:t>
          </a:r>
        </a:p>
      </dgm:t>
    </dgm:pt>
    <dgm:pt modelId="{DB6C5512-3ED3-44D1-96A4-00ED58E39E26}" type="parTrans" cxnId="{2B05E8E4-1B37-44B6-BC73-23D56D388800}">
      <dgm:prSet/>
      <dgm:spPr/>
      <dgm:t>
        <a:bodyPr/>
        <a:lstStyle/>
        <a:p>
          <a:endParaRPr lang="en-US" dirty="0"/>
        </a:p>
      </dgm:t>
    </dgm:pt>
    <dgm:pt modelId="{E3601C94-3464-4D97-9105-3D3681409298}" type="sibTrans" cxnId="{2B05E8E4-1B37-44B6-BC73-23D56D388800}">
      <dgm:prSet/>
      <dgm:spPr/>
      <dgm:t>
        <a:bodyPr/>
        <a:lstStyle/>
        <a:p>
          <a:endParaRPr lang="en-US"/>
        </a:p>
      </dgm:t>
    </dgm:pt>
    <dgm:pt modelId="{E1A5C9DD-E07A-4A1F-8A31-2BBAAF595F71}">
      <dgm:prSet phldrT="[Text]" custT="1"/>
      <dgm:spPr>
        <a:solidFill>
          <a:srgbClr val="C00000"/>
        </a:solidFill>
      </dgm:spPr>
      <dgm:t>
        <a:bodyPr/>
        <a:lstStyle/>
        <a:p>
          <a:r>
            <a:rPr lang="en-US" sz="1600" b="0" dirty="0">
              <a:solidFill>
                <a:schemeClr val="bg1"/>
              </a:solidFill>
            </a:rPr>
            <a:t>As an accountant, I need to print an invoice</a:t>
          </a:r>
        </a:p>
      </dgm:t>
    </dgm:pt>
    <dgm:pt modelId="{B1E834A3-762D-4155-A630-33FA7B487E21}" type="parTrans" cxnId="{0182F711-BBC6-484C-B6F4-7CEFB4AC3F03}">
      <dgm:prSet/>
      <dgm:spPr/>
      <dgm:t>
        <a:bodyPr/>
        <a:lstStyle/>
        <a:p>
          <a:endParaRPr lang="en-US" dirty="0"/>
        </a:p>
      </dgm:t>
    </dgm:pt>
    <dgm:pt modelId="{1D515A6B-E497-4490-A97B-4C71B135E09B}" type="sibTrans" cxnId="{0182F711-BBC6-484C-B6F4-7CEFB4AC3F03}">
      <dgm:prSet/>
      <dgm:spPr/>
      <dgm:t>
        <a:bodyPr/>
        <a:lstStyle/>
        <a:p>
          <a:endParaRPr lang="en-US"/>
        </a:p>
      </dgm:t>
    </dgm:pt>
    <dgm:pt modelId="{826FD7CF-FAC0-4213-B1CE-81F491929B93}">
      <dgm:prSet phldrT="[Text]" custT="1"/>
      <dgm:spPr>
        <a:solidFill>
          <a:srgbClr val="C00000"/>
        </a:solidFill>
      </dgm:spPr>
      <dgm:t>
        <a:bodyPr/>
        <a:lstStyle/>
        <a:p>
          <a:r>
            <a:rPr lang="en-US" sz="1600" dirty="0"/>
            <a:t>As an accountant, I need to receive payment against an invoice</a:t>
          </a:r>
        </a:p>
      </dgm:t>
    </dgm:pt>
    <dgm:pt modelId="{02913083-58D4-4D8A-A36A-E4B311401078}" type="parTrans" cxnId="{42D1AE3F-E1BC-4F92-8B1F-DE814A09BA99}">
      <dgm:prSet/>
      <dgm:spPr/>
      <dgm:t>
        <a:bodyPr/>
        <a:lstStyle/>
        <a:p>
          <a:endParaRPr lang="en-US" dirty="0"/>
        </a:p>
      </dgm:t>
    </dgm:pt>
    <dgm:pt modelId="{543B14EF-98C1-4CA7-8CFC-A0993E1B4610}" type="sibTrans" cxnId="{42D1AE3F-E1BC-4F92-8B1F-DE814A09BA99}">
      <dgm:prSet/>
      <dgm:spPr/>
      <dgm:t>
        <a:bodyPr/>
        <a:lstStyle/>
        <a:p>
          <a:endParaRPr lang="en-US"/>
        </a:p>
      </dgm:t>
    </dgm:pt>
    <dgm:pt modelId="{C83266FC-E22F-4297-9783-826BB644637E}">
      <dgm:prSet custT="1"/>
      <dgm:spPr>
        <a:solidFill>
          <a:srgbClr val="C00000"/>
        </a:solidFill>
      </dgm:spPr>
      <dgm:t>
        <a:bodyPr/>
        <a:lstStyle/>
        <a:p>
          <a:r>
            <a:rPr lang="en-US" sz="1600" b="0" dirty="0">
              <a:solidFill>
                <a:schemeClr val="bg1"/>
              </a:solidFill>
            </a:rPr>
            <a:t>As an accountant, I need to save an invoice</a:t>
          </a:r>
          <a:endParaRPr lang="en-US" sz="1700" b="0" dirty="0">
            <a:solidFill>
              <a:schemeClr val="bg1"/>
            </a:solidFill>
          </a:endParaRPr>
        </a:p>
      </dgm:t>
    </dgm:pt>
    <dgm:pt modelId="{1B4045B8-DB19-40E8-9E42-828007D0801E}" type="parTrans" cxnId="{C72854B9-EB61-4326-BC3A-A15F14E517A3}">
      <dgm:prSet/>
      <dgm:spPr/>
      <dgm:t>
        <a:bodyPr/>
        <a:lstStyle/>
        <a:p>
          <a:endParaRPr lang="en-US" dirty="0"/>
        </a:p>
      </dgm:t>
    </dgm:pt>
    <dgm:pt modelId="{118BAE8A-27EE-4F84-8A2D-FD2B44791796}" type="sibTrans" cxnId="{C72854B9-EB61-4326-BC3A-A15F14E517A3}">
      <dgm:prSet/>
      <dgm:spPr/>
      <dgm:t>
        <a:bodyPr/>
        <a:lstStyle/>
        <a:p>
          <a:endParaRPr lang="en-US"/>
        </a:p>
      </dgm:t>
    </dgm:pt>
    <dgm:pt modelId="{ACF60ED4-19C5-4842-AF59-18EC17E6C7D0}">
      <dgm:prSet phldrT="[Text]" custT="1"/>
      <dgm:spPr>
        <a:solidFill>
          <a:srgbClr val="C00000"/>
        </a:solidFill>
      </dgm:spPr>
      <dgm:t>
        <a:bodyPr/>
        <a:lstStyle/>
        <a:p>
          <a:r>
            <a:rPr lang="en-US" sz="1600" dirty="0">
              <a:solidFill>
                <a:schemeClr val="bg1"/>
              </a:solidFill>
            </a:rPr>
            <a:t>As an accountant, I need to send an invoice to a customer</a:t>
          </a:r>
        </a:p>
      </dgm:t>
    </dgm:pt>
    <dgm:pt modelId="{909F977E-4E3A-4641-B109-2392B0A10228}" type="sibTrans" cxnId="{19BCD914-45E9-40D3-A3BE-DD21F01DAFE6}">
      <dgm:prSet/>
      <dgm:spPr/>
      <dgm:t>
        <a:bodyPr/>
        <a:lstStyle/>
        <a:p>
          <a:endParaRPr lang="en-US"/>
        </a:p>
      </dgm:t>
    </dgm:pt>
    <dgm:pt modelId="{6A8DB70D-BB46-48E9-91CE-F1AABC1D718F}" type="parTrans" cxnId="{19BCD914-45E9-40D3-A3BE-DD21F01DAFE6}">
      <dgm:prSet/>
      <dgm:spPr/>
      <dgm:t>
        <a:bodyPr/>
        <a:lstStyle/>
        <a:p>
          <a:endParaRPr lang="en-US" dirty="0"/>
        </a:p>
      </dgm:t>
    </dgm:pt>
    <dgm:pt modelId="{6D296E6A-7D7F-4DDF-8DB8-9149162E261C}" type="pres">
      <dgm:prSet presAssocID="{5C4EC88A-FB4C-4B2D-88C7-FF67C1BF44F9}" presName="diagram" presStyleCnt="0">
        <dgm:presLayoutVars>
          <dgm:chPref val="1"/>
          <dgm:dir/>
          <dgm:animOne val="branch"/>
          <dgm:animLvl val="lvl"/>
          <dgm:resizeHandles val="exact"/>
        </dgm:presLayoutVars>
      </dgm:prSet>
      <dgm:spPr/>
    </dgm:pt>
    <dgm:pt modelId="{60C41D8A-552D-421B-8E63-6CB02CF27236}" type="pres">
      <dgm:prSet presAssocID="{BE2460FB-7C7A-4DFD-8D04-928DBEC07C4B}" presName="root1" presStyleCnt="0"/>
      <dgm:spPr/>
    </dgm:pt>
    <dgm:pt modelId="{553C60AC-DAA6-4D25-A3DC-DA089AE73F23}" type="pres">
      <dgm:prSet presAssocID="{BE2460FB-7C7A-4DFD-8D04-928DBEC07C4B}" presName="LevelOneTextNode" presStyleLbl="node0" presStyleIdx="0" presStyleCnt="1" custLinFactNeighborX="-4517" custLinFactNeighborY="-69262">
        <dgm:presLayoutVars>
          <dgm:chPref val="3"/>
        </dgm:presLayoutVars>
      </dgm:prSet>
      <dgm:spPr/>
    </dgm:pt>
    <dgm:pt modelId="{1873D26B-BDBB-4814-8EE2-85C28EA159D2}" type="pres">
      <dgm:prSet presAssocID="{BE2460FB-7C7A-4DFD-8D04-928DBEC07C4B}" presName="level2hierChild" presStyleCnt="0"/>
      <dgm:spPr/>
    </dgm:pt>
    <dgm:pt modelId="{73CBA59F-1E2F-4860-9B63-496CFC712DB9}" type="pres">
      <dgm:prSet presAssocID="{DB6C5512-3ED3-44D1-96A4-00ED58E39E26}" presName="conn2-1" presStyleLbl="parChTrans1D2" presStyleIdx="0" presStyleCnt="2"/>
      <dgm:spPr/>
    </dgm:pt>
    <dgm:pt modelId="{CB64A10F-F763-4BF2-9185-294D7510A147}" type="pres">
      <dgm:prSet presAssocID="{DB6C5512-3ED3-44D1-96A4-00ED58E39E26}" presName="connTx" presStyleLbl="parChTrans1D2" presStyleIdx="0" presStyleCnt="2"/>
      <dgm:spPr/>
    </dgm:pt>
    <dgm:pt modelId="{A69237AB-0F4F-4DE0-ABDC-309C300B53FA}" type="pres">
      <dgm:prSet presAssocID="{6FAB17D6-D81F-4F33-8BF7-150C73F7B02B}" presName="root2" presStyleCnt="0"/>
      <dgm:spPr/>
    </dgm:pt>
    <dgm:pt modelId="{55E480CA-FA0A-4A6D-87C0-6A99DD7012C3}" type="pres">
      <dgm:prSet presAssocID="{6FAB17D6-D81F-4F33-8BF7-150C73F7B02B}" presName="LevelTwoTextNode" presStyleLbl="node2" presStyleIdx="0" presStyleCnt="2" custScaleX="109080" custScaleY="137534" custLinFactNeighborX="-13458" custLinFactNeighborY="-54964">
        <dgm:presLayoutVars>
          <dgm:chPref val="3"/>
        </dgm:presLayoutVars>
      </dgm:prSet>
      <dgm:spPr/>
    </dgm:pt>
    <dgm:pt modelId="{FE136BC0-4FFD-47BC-9F7A-1ECA0E4AE027}" type="pres">
      <dgm:prSet presAssocID="{6FAB17D6-D81F-4F33-8BF7-150C73F7B02B}" presName="level3hierChild" presStyleCnt="0"/>
      <dgm:spPr/>
    </dgm:pt>
    <dgm:pt modelId="{10A7F832-A480-4030-839F-F56BB3A57EEA}" type="pres">
      <dgm:prSet presAssocID="{1B4045B8-DB19-40E8-9E42-828007D0801E}" presName="conn2-1" presStyleLbl="parChTrans1D3" presStyleIdx="0" presStyleCnt="3"/>
      <dgm:spPr/>
    </dgm:pt>
    <dgm:pt modelId="{4514165C-D438-482F-903A-4D2A49064B90}" type="pres">
      <dgm:prSet presAssocID="{1B4045B8-DB19-40E8-9E42-828007D0801E}" presName="connTx" presStyleLbl="parChTrans1D3" presStyleIdx="0" presStyleCnt="3"/>
      <dgm:spPr/>
    </dgm:pt>
    <dgm:pt modelId="{66339DB2-3138-4136-B281-A79F3E94B085}" type="pres">
      <dgm:prSet presAssocID="{C83266FC-E22F-4297-9783-826BB644637E}" presName="root2" presStyleCnt="0"/>
      <dgm:spPr/>
    </dgm:pt>
    <dgm:pt modelId="{03F45050-9B73-4D39-8C66-B85CE1550ABF}" type="pres">
      <dgm:prSet presAssocID="{C83266FC-E22F-4297-9783-826BB644637E}" presName="LevelTwoTextNode" presStyleLbl="node3" presStyleIdx="0" presStyleCnt="3" custScaleX="148916" custScaleY="99082" custLinFactNeighborX="-8697" custLinFactNeighborY="45907">
        <dgm:presLayoutVars>
          <dgm:chPref val="3"/>
        </dgm:presLayoutVars>
      </dgm:prSet>
      <dgm:spPr/>
    </dgm:pt>
    <dgm:pt modelId="{8A03E271-6157-4E25-9847-9A3BA3FFB447}" type="pres">
      <dgm:prSet presAssocID="{C83266FC-E22F-4297-9783-826BB644637E}" presName="level3hierChild" presStyleCnt="0"/>
      <dgm:spPr/>
    </dgm:pt>
    <dgm:pt modelId="{723598B1-8C3B-402C-973C-E9E7C963A43F}" type="pres">
      <dgm:prSet presAssocID="{B1E834A3-762D-4155-A630-33FA7B487E21}" presName="conn2-1" presStyleLbl="parChTrans1D3" presStyleIdx="1" presStyleCnt="3"/>
      <dgm:spPr/>
    </dgm:pt>
    <dgm:pt modelId="{899ED888-BB85-4656-9CFC-7B990EFF2D17}" type="pres">
      <dgm:prSet presAssocID="{B1E834A3-762D-4155-A630-33FA7B487E21}" presName="connTx" presStyleLbl="parChTrans1D3" presStyleIdx="1" presStyleCnt="3"/>
      <dgm:spPr/>
    </dgm:pt>
    <dgm:pt modelId="{4DEA99F2-8DBC-4DA3-8B2A-0E079E83CD57}" type="pres">
      <dgm:prSet presAssocID="{E1A5C9DD-E07A-4A1F-8A31-2BBAAF595F71}" presName="root2" presStyleCnt="0"/>
      <dgm:spPr/>
    </dgm:pt>
    <dgm:pt modelId="{27CA9011-76CC-45EA-A5EC-70980B94F19F}" type="pres">
      <dgm:prSet presAssocID="{E1A5C9DD-E07A-4A1F-8A31-2BBAAF595F71}" presName="LevelTwoTextNode" presStyleLbl="node3" presStyleIdx="1" presStyleCnt="3" custScaleX="145593" custScaleY="120581" custLinFactNeighborX="-7815" custLinFactNeighborY="44721">
        <dgm:presLayoutVars>
          <dgm:chPref val="3"/>
        </dgm:presLayoutVars>
      </dgm:prSet>
      <dgm:spPr/>
    </dgm:pt>
    <dgm:pt modelId="{3BBB6B3B-7638-4894-9FDC-2F194F0AF3B3}" type="pres">
      <dgm:prSet presAssocID="{E1A5C9DD-E07A-4A1F-8A31-2BBAAF595F71}" presName="level3hierChild" presStyleCnt="0"/>
      <dgm:spPr/>
    </dgm:pt>
    <dgm:pt modelId="{631DECC2-ED23-494E-BDE9-6709377A12B0}" type="pres">
      <dgm:prSet presAssocID="{6A8DB70D-BB46-48E9-91CE-F1AABC1D718F}" presName="conn2-1" presStyleLbl="parChTrans1D3" presStyleIdx="2" presStyleCnt="3"/>
      <dgm:spPr/>
    </dgm:pt>
    <dgm:pt modelId="{BA66EDD1-3582-4EE5-8008-67AFF1797EAA}" type="pres">
      <dgm:prSet presAssocID="{6A8DB70D-BB46-48E9-91CE-F1AABC1D718F}" presName="connTx" presStyleLbl="parChTrans1D3" presStyleIdx="2" presStyleCnt="3"/>
      <dgm:spPr/>
    </dgm:pt>
    <dgm:pt modelId="{E1088773-5BAA-4455-96EA-FE854F79003F}" type="pres">
      <dgm:prSet presAssocID="{ACF60ED4-19C5-4842-AF59-18EC17E6C7D0}" presName="root2" presStyleCnt="0"/>
      <dgm:spPr/>
    </dgm:pt>
    <dgm:pt modelId="{AAA597B4-1D86-4329-BA62-C8BEA61FE965}" type="pres">
      <dgm:prSet presAssocID="{ACF60ED4-19C5-4842-AF59-18EC17E6C7D0}" presName="LevelTwoTextNode" presStyleLbl="node3" presStyleIdx="2" presStyleCnt="3" custScaleX="148500" custScaleY="122757" custLinFactNeighborX="-8808" custLinFactNeighborY="46352">
        <dgm:presLayoutVars>
          <dgm:chPref val="3"/>
        </dgm:presLayoutVars>
      </dgm:prSet>
      <dgm:spPr/>
    </dgm:pt>
    <dgm:pt modelId="{563ADD40-F1F9-4A20-89BB-70FABF553058}" type="pres">
      <dgm:prSet presAssocID="{ACF60ED4-19C5-4842-AF59-18EC17E6C7D0}" presName="level3hierChild" presStyleCnt="0"/>
      <dgm:spPr/>
    </dgm:pt>
    <dgm:pt modelId="{EA144246-2AAE-47B8-9116-C8D05ED9776C}" type="pres">
      <dgm:prSet presAssocID="{02913083-58D4-4D8A-A36A-E4B311401078}" presName="conn2-1" presStyleLbl="parChTrans1D2" presStyleIdx="1" presStyleCnt="2"/>
      <dgm:spPr/>
    </dgm:pt>
    <dgm:pt modelId="{6A322CAB-FC24-41E1-BD50-C5CB179A4B73}" type="pres">
      <dgm:prSet presAssocID="{02913083-58D4-4D8A-A36A-E4B311401078}" presName="connTx" presStyleLbl="parChTrans1D2" presStyleIdx="1" presStyleCnt="2"/>
      <dgm:spPr/>
    </dgm:pt>
    <dgm:pt modelId="{9C7789C9-9C7A-4BFB-AA2E-C13757247D7C}" type="pres">
      <dgm:prSet presAssocID="{826FD7CF-FAC0-4213-B1CE-81F491929B93}" presName="root2" presStyleCnt="0"/>
      <dgm:spPr/>
    </dgm:pt>
    <dgm:pt modelId="{026B514F-2C84-4A1B-919B-CAE32062373E}" type="pres">
      <dgm:prSet presAssocID="{826FD7CF-FAC0-4213-B1CE-81F491929B93}" presName="LevelTwoTextNode" presStyleLbl="node2" presStyleIdx="1" presStyleCnt="2" custScaleX="117856" custScaleY="158490" custLinFactNeighborX="-18835" custLinFactNeighborY="-47337">
        <dgm:presLayoutVars>
          <dgm:chPref val="3"/>
        </dgm:presLayoutVars>
      </dgm:prSet>
      <dgm:spPr/>
    </dgm:pt>
    <dgm:pt modelId="{CF67C0A0-6CED-4D76-A397-1DFBAD732176}" type="pres">
      <dgm:prSet presAssocID="{826FD7CF-FAC0-4213-B1CE-81F491929B93}" presName="level3hierChild" presStyleCnt="0"/>
      <dgm:spPr/>
    </dgm:pt>
  </dgm:ptLst>
  <dgm:cxnLst>
    <dgm:cxn modelId="{CDF32C04-AC85-4CF4-AAC4-1106E20EAC6B}" type="presOf" srcId="{DB6C5512-3ED3-44D1-96A4-00ED58E39E26}" destId="{CB64A10F-F763-4BF2-9185-294D7510A147}" srcOrd="1" destOrd="0" presId="urn:microsoft.com/office/officeart/2005/8/layout/hierarchy2"/>
    <dgm:cxn modelId="{78B7DA07-FEC0-4336-A171-24BFDE9CFA71}" type="presOf" srcId="{DB6C5512-3ED3-44D1-96A4-00ED58E39E26}" destId="{73CBA59F-1E2F-4860-9B63-496CFC712DB9}" srcOrd="0" destOrd="0" presId="urn:microsoft.com/office/officeart/2005/8/layout/hierarchy2"/>
    <dgm:cxn modelId="{0182F711-BBC6-484C-B6F4-7CEFB4AC3F03}" srcId="{6FAB17D6-D81F-4F33-8BF7-150C73F7B02B}" destId="{E1A5C9DD-E07A-4A1F-8A31-2BBAAF595F71}" srcOrd="1" destOrd="0" parTransId="{B1E834A3-762D-4155-A630-33FA7B487E21}" sibTransId="{1D515A6B-E497-4490-A97B-4C71B135E09B}"/>
    <dgm:cxn modelId="{E5B27414-1F03-436E-B850-C8C54B3E372C}" srcId="{5C4EC88A-FB4C-4B2D-88C7-FF67C1BF44F9}" destId="{BE2460FB-7C7A-4DFD-8D04-928DBEC07C4B}" srcOrd="0" destOrd="0" parTransId="{3F405A39-6563-4F40-B3FB-63C6E9C6F633}" sibTransId="{18A4ED48-09E9-4641-8D5E-DD497A2537A5}"/>
    <dgm:cxn modelId="{19BCD914-45E9-40D3-A3BE-DD21F01DAFE6}" srcId="{6FAB17D6-D81F-4F33-8BF7-150C73F7B02B}" destId="{ACF60ED4-19C5-4842-AF59-18EC17E6C7D0}" srcOrd="2" destOrd="0" parTransId="{6A8DB70D-BB46-48E9-91CE-F1AABC1D718F}" sibTransId="{909F977E-4E3A-4641-B109-2392B0A10228}"/>
    <dgm:cxn modelId="{7B98C421-66BD-4DD4-98B2-D213EB15E843}" type="presOf" srcId="{ACF60ED4-19C5-4842-AF59-18EC17E6C7D0}" destId="{AAA597B4-1D86-4329-BA62-C8BEA61FE965}" srcOrd="0" destOrd="0" presId="urn:microsoft.com/office/officeart/2005/8/layout/hierarchy2"/>
    <dgm:cxn modelId="{2E4B8D24-2B16-4136-9FFA-43A429C4DA27}" type="presOf" srcId="{BE2460FB-7C7A-4DFD-8D04-928DBEC07C4B}" destId="{553C60AC-DAA6-4D25-A3DC-DA089AE73F23}" srcOrd="0" destOrd="0" presId="urn:microsoft.com/office/officeart/2005/8/layout/hierarchy2"/>
    <dgm:cxn modelId="{45274F30-AA77-40CB-91D0-981C8CD459FC}" type="presOf" srcId="{B1E834A3-762D-4155-A630-33FA7B487E21}" destId="{899ED888-BB85-4656-9CFC-7B990EFF2D17}" srcOrd="1" destOrd="0" presId="urn:microsoft.com/office/officeart/2005/8/layout/hierarchy2"/>
    <dgm:cxn modelId="{42D1AE3F-E1BC-4F92-8B1F-DE814A09BA99}" srcId="{BE2460FB-7C7A-4DFD-8D04-928DBEC07C4B}" destId="{826FD7CF-FAC0-4213-B1CE-81F491929B93}" srcOrd="1" destOrd="0" parTransId="{02913083-58D4-4D8A-A36A-E4B311401078}" sibTransId="{543B14EF-98C1-4CA7-8CFC-A0993E1B4610}"/>
    <dgm:cxn modelId="{63B26449-32D6-4033-BAC5-160E34DE1ED9}" type="presOf" srcId="{5C4EC88A-FB4C-4B2D-88C7-FF67C1BF44F9}" destId="{6D296E6A-7D7F-4DDF-8DB8-9149162E261C}" srcOrd="0" destOrd="0" presId="urn:microsoft.com/office/officeart/2005/8/layout/hierarchy2"/>
    <dgm:cxn modelId="{D1EB774A-BC67-4826-8FEB-6A907FFCCD39}" type="presOf" srcId="{02913083-58D4-4D8A-A36A-E4B311401078}" destId="{EA144246-2AAE-47B8-9116-C8D05ED9776C}" srcOrd="0" destOrd="0" presId="urn:microsoft.com/office/officeart/2005/8/layout/hierarchy2"/>
    <dgm:cxn modelId="{13C33D6C-7AE1-408B-84DF-AFC8124B7771}" type="presOf" srcId="{1B4045B8-DB19-40E8-9E42-828007D0801E}" destId="{10A7F832-A480-4030-839F-F56BB3A57EEA}" srcOrd="0" destOrd="0" presId="urn:microsoft.com/office/officeart/2005/8/layout/hierarchy2"/>
    <dgm:cxn modelId="{CF827F4E-E907-4C35-8D6C-7AF280E3ECFF}" type="presOf" srcId="{6FAB17D6-D81F-4F33-8BF7-150C73F7B02B}" destId="{55E480CA-FA0A-4A6D-87C0-6A99DD7012C3}" srcOrd="0" destOrd="0" presId="urn:microsoft.com/office/officeart/2005/8/layout/hierarchy2"/>
    <dgm:cxn modelId="{DE1E6658-EB92-474F-BF76-3D53F73B8797}" type="presOf" srcId="{6A8DB70D-BB46-48E9-91CE-F1AABC1D718F}" destId="{631DECC2-ED23-494E-BDE9-6709377A12B0}" srcOrd="0" destOrd="0" presId="urn:microsoft.com/office/officeart/2005/8/layout/hierarchy2"/>
    <dgm:cxn modelId="{B6F20D7B-D883-4444-AE74-C0BDBF441686}" type="presOf" srcId="{E1A5C9DD-E07A-4A1F-8A31-2BBAAF595F71}" destId="{27CA9011-76CC-45EA-A5EC-70980B94F19F}" srcOrd="0" destOrd="0" presId="urn:microsoft.com/office/officeart/2005/8/layout/hierarchy2"/>
    <dgm:cxn modelId="{45436786-9D5B-426F-A74D-F7A902F1DC42}" type="presOf" srcId="{B1E834A3-762D-4155-A630-33FA7B487E21}" destId="{723598B1-8C3B-402C-973C-E9E7C963A43F}" srcOrd="0" destOrd="0" presId="urn:microsoft.com/office/officeart/2005/8/layout/hierarchy2"/>
    <dgm:cxn modelId="{2DA160B4-18A6-47C1-923B-0F4877555B84}" type="presOf" srcId="{02913083-58D4-4D8A-A36A-E4B311401078}" destId="{6A322CAB-FC24-41E1-BD50-C5CB179A4B73}" srcOrd="1" destOrd="0" presId="urn:microsoft.com/office/officeart/2005/8/layout/hierarchy2"/>
    <dgm:cxn modelId="{C72854B9-EB61-4326-BC3A-A15F14E517A3}" srcId="{6FAB17D6-D81F-4F33-8BF7-150C73F7B02B}" destId="{C83266FC-E22F-4297-9783-826BB644637E}" srcOrd="0" destOrd="0" parTransId="{1B4045B8-DB19-40E8-9E42-828007D0801E}" sibTransId="{118BAE8A-27EE-4F84-8A2D-FD2B44791796}"/>
    <dgm:cxn modelId="{576511D4-5257-452B-AC83-5AAD75D8F322}" type="presOf" srcId="{C83266FC-E22F-4297-9783-826BB644637E}" destId="{03F45050-9B73-4D39-8C66-B85CE1550ABF}" srcOrd="0" destOrd="0" presId="urn:microsoft.com/office/officeart/2005/8/layout/hierarchy2"/>
    <dgm:cxn modelId="{310A7DE0-46E0-42B2-B2D0-0E2FA4A6F91C}" type="presOf" srcId="{6A8DB70D-BB46-48E9-91CE-F1AABC1D718F}" destId="{BA66EDD1-3582-4EE5-8008-67AFF1797EAA}" srcOrd="1" destOrd="0" presId="urn:microsoft.com/office/officeart/2005/8/layout/hierarchy2"/>
    <dgm:cxn modelId="{2B05E8E4-1B37-44B6-BC73-23D56D388800}" srcId="{BE2460FB-7C7A-4DFD-8D04-928DBEC07C4B}" destId="{6FAB17D6-D81F-4F33-8BF7-150C73F7B02B}" srcOrd="0" destOrd="0" parTransId="{DB6C5512-3ED3-44D1-96A4-00ED58E39E26}" sibTransId="{E3601C94-3464-4D97-9105-3D3681409298}"/>
    <dgm:cxn modelId="{26ACC9EB-4232-4C9D-943C-7694DFECB765}" type="presOf" srcId="{1B4045B8-DB19-40E8-9E42-828007D0801E}" destId="{4514165C-D438-482F-903A-4D2A49064B90}" srcOrd="1" destOrd="0" presId="urn:microsoft.com/office/officeart/2005/8/layout/hierarchy2"/>
    <dgm:cxn modelId="{91BF9BF1-A50E-4BAD-A39B-CCFD983CB6C3}" type="presOf" srcId="{826FD7CF-FAC0-4213-B1CE-81F491929B93}" destId="{026B514F-2C84-4A1B-919B-CAE32062373E}" srcOrd="0" destOrd="0" presId="urn:microsoft.com/office/officeart/2005/8/layout/hierarchy2"/>
    <dgm:cxn modelId="{A28E531F-7BCA-4F83-9E7C-1A2AB7ADB2F9}" type="presParOf" srcId="{6D296E6A-7D7F-4DDF-8DB8-9149162E261C}" destId="{60C41D8A-552D-421B-8E63-6CB02CF27236}" srcOrd="0" destOrd="0" presId="urn:microsoft.com/office/officeart/2005/8/layout/hierarchy2"/>
    <dgm:cxn modelId="{640FCAAE-E4EC-4CD7-88F4-9D35CED025B3}" type="presParOf" srcId="{60C41D8A-552D-421B-8E63-6CB02CF27236}" destId="{553C60AC-DAA6-4D25-A3DC-DA089AE73F23}" srcOrd="0" destOrd="0" presId="urn:microsoft.com/office/officeart/2005/8/layout/hierarchy2"/>
    <dgm:cxn modelId="{F182EB2F-F79D-4BBE-9BA1-BC0F06037A38}" type="presParOf" srcId="{60C41D8A-552D-421B-8E63-6CB02CF27236}" destId="{1873D26B-BDBB-4814-8EE2-85C28EA159D2}" srcOrd="1" destOrd="0" presId="urn:microsoft.com/office/officeart/2005/8/layout/hierarchy2"/>
    <dgm:cxn modelId="{D6EF8D11-4B28-44B8-B56F-D4C2BCF1D4F3}" type="presParOf" srcId="{1873D26B-BDBB-4814-8EE2-85C28EA159D2}" destId="{73CBA59F-1E2F-4860-9B63-496CFC712DB9}" srcOrd="0" destOrd="0" presId="urn:microsoft.com/office/officeart/2005/8/layout/hierarchy2"/>
    <dgm:cxn modelId="{CA1FEEFF-EB81-4DD3-923F-D14F95D896A5}" type="presParOf" srcId="{73CBA59F-1E2F-4860-9B63-496CFC712DB9}" destId="{CB64A10F-F763-4BF2-9185-294D7510A147}" srcOrd="0" destOrd="0" presId="urn:microsoft.com/office/officeart/2005/8/layout/hierarchy2"/>
    <dgm:cxn modelId="{433E85C2-9FF9-4D91-AB45-2F243483CAED}" type="presParOf" srcId="{1873D26B-BDBB-4814-8EE2-85C28EA159D2}" destId="{A69237AB-0F4F-4DE0-ABDC-309C300B53FA}" srcOrd="1" destOrd="0" presId="urn:microsoft.com/office/officeart/2005/8/layout/hierarchy2"/>
    <dgm:cxn modelId="{2B44956A-F2B3-4327-BA13-E2F5BA58EC77}" type="presParOf" srcId="{A69237AB-0F4F-4DE0-ABDC-309C300B53FA}" destId="{55E480CA-FA0A-4A6D-87C0-6A99DD7012C3}" srcOrd="0" destOrd="0" presId="urn:microsoft.com/office/officeart/2005/8/layout/hierarchy2"/>
    <dgm:cxn modelId="{68820CCE-79D6-4D3A-A5BA-573D224BAF30}" type="presParOf" srcId="{A69237AB-0F4F-4DE0-ABDC-309C300B53FA}" destId="{FE136BC0-4FFD-47BC-9F7A-1ECA0E4AE027}" srcOrd="1" destOrd="0" presId="urn:microsoft.com/office/officeart/2005/8/layout/hierarchy2"/>
    <dgm:cxn modelId="{6133A94E-1409-4041-AB4C-C4597C71E346}" type="presParOf" srcId="{FE136BC0-4FFD-47BC-9F7A-1ECA0E4AE027}" destId="{10A7F832-A480-4030-839F-F56BB3A57EEA}" srcOrd="0" destOrd="0" presId="urn:microsoft.com/office/officeart/2005/8/layout/hierarchy2"/>
    <dgm:cxn modelId="{BD5EC45E-7864-4E31-A66D-7BCA8D3C0973}" type="presParOf" srcId="{10A7F832-A480-4030-839F-F56BB3A57EEA}" destId="{4514165C-D438-482F-903A-4D2A49064B90}" srcOrd="0" destOrd="0" presId="urn:microsoft.com/office/officeart/2005/8/layout/hierarchy2"/>
    <dgm:cxn modelId="{8161765C-A193-4E65-90D5-7B0B08E870B5}" type="presParOf" srcId="{FE136BC0-4FFD-47BC-9F7A-1ECA0E4AE027}" destId="{66339DB2-3138-4136-B281-A79F3E94B085}" srcOrd="1" destOrd="0" presId="urn:microsoft.com/office/officeart/2005/8/layout/hierarchy2"/>
    <dgm:cxn modelId="{5F115DA1-234E-47C6-909B-42BDB2D8B2E4}" type="presParOf" srcId="{66339DB2-3138-4136-B281-A79F3E94B085}" destId="{03F45050-9B73-4D39-8C66-B85CE1550ABF}" srcOrd="0" destOrd="0" presId="urn:microsoft.com/office/officeart/2005/8/layout/hierarchy2"/>
    <dgm:cxn modelId="{0B28AAC0-4EA7-436F-8B2F-6BA2744F5327}" type="presParOf" srcId="{66339DB2-3138-4136-B281-A79F3E94B085}" destId="{8A03E271-6157-4E25-9847-9A3BA3FFB447}" srcOrd="1" destOrd="0" presId="urn:microsoft.com/office/officeart/2005/8/layout/hierarchy2"/>
    <dgm:cxn modelId="{A60C02C4-5918-4C20-B0EA-45D44FD5A52C}" type="presParOf" srcId="{FE136BC0-4FFD-47BC-9F7A-1ECA0E4AE027}" destId="{723598B1-8C3B-402C-973C-E9E7C963A43F}" srcOrd="2" destOrd="0" presId="urn:microsoft.com/office/officeart/2005/8/layout/hierarchy2"/>
    <dgm:cxn modelId="{552260CB-036C-4AB4-9B8F-438E64F23264}" type="presParOf" srcId="{723598B1-8C3B-402C-973C-E9E7C963A43F}" destId="{899ED888-BB85-4656-9CFC-7B990EFF2D17}" srcOrd="0" destOrd="0" presId="urn:microsoft.com/office/officeart/2005/8/layout/hierarchy2"/>
    <dgm:cxn modelId="{72B357F0-451A-4AA5-B64E-E4F0618F902B}" type="presParOf" srcId="{FE136BC0-4FFD-47BC-9F7A-1ECA0E4AE027}" destId="{4DEA99F2-8DBC-4DA3-8B2A-0E079E83CD57}" srcOrd="3" destOrd="0" presId="urn:microsoft.com/office/officeart/2005/8/layout/hierarchy2"/>
    <dgm:cxn modelId="{5CF09D4E-C739-4BA1-9C43-44534FDC30D3}" type="presParOf" srcId="{4DEA99F2-8DBC-4DA3-8B2A-0E079E83CD57}" destId="{27CA9011-76CC-45EA-A5EC-70980B94F19F}" srcOrd="0" destOrd="0" presId="urn:microsoft.com/office/officeart/2005/8/layout/hierarchy2"/>
    <dgm:cxn modelId="{0DE45270-98F1-4773-851A-CC9C5CA28AA6}" type="presParOf" srcId="{4DEA99F2-8DBC-4DA3-8B2A-0E079E83CD57}" destId="{3BBB6B3B-7638-4894-9FDC-2F194F0AF3B3}" srcOrd="1" destOrd="0" presId="urn:microsoft.com/office/officeart/2005/8/layout/hierarchy2"/>
    <dgm:cxn modelId="{32224B3E-03A6-4EB1-9BFA-373BD64BD740}" type="presParOf" srcId="{FE136BC0-4FFD-47BC-9F7A-1ECA0E4AE027}" destId="{631DECC2-ED23-494E-BDE9-6709377A12B0}" srcOrd="4" destOrd="0" presId="urn:microsoft.com/office/officeart/2005/8/layout/hierarchy2"/>
    <dgm:cxn modelId="{C25E62A6-1185-4ACA-93DF-BF84700E2D46}" type="presParOf" srcId="{631DECC2-ED23-494E-BDE9-6709377A12B0}" destId="{BA66EDD1-3582-4EE5-8008-67AFF1797EAA}" srcOrd="0" destOrd="0" presId="urn:microsoft.com/office/officeart/2005/8/layout/hierarchy2"/>
    <dgm:cxn modelId="{035BAD4D-514E-4ABC-95CE-E3E628BEE5E9}" type="presParOf" srcId="{FE136BC0-4FFD-47BC-9F7A-1ECA0E4AE027}" destId="{E1088773-5BAA-4455-96EA-FE854F79003F}" srcOrd="5" destOrd="0" presId="urn:microsoft.com/office/officeart/2005/8/layout/hierarchy2"/>
    <dgm:cxn modelId="{D61B958A-DFBB-4F3E-AEA3-EEBB1B33A851}" type="presParOf" srcId="{E1088773-5BAA-4455-96EA-FE854F79003F}" destId="{AAA597B4-1D86-4329-BA62-C8BEA61FE965}" srcOrd="0" destOrd="0" presId="urn:microsoft.com/office/officeart/2005/8/layout/hierarchy2"/>
    <dgm:cxn modelId="{AA41F1F7-6D59-4C03-9CD7-D24849DAA3ED}" type="presParOf" srcId="{E1088773-5BAA-4455-96EA-FE854F79003F}" destId="{563ADD40-F1F9-4A20-89BB-70FABF553058}" srcOrd="1" destOrd="0" presId="urn:microsoft.com/office/officeart/2005/8/layout/hierarchy2"/>
    <dgm:cxn modelId="{60A194F6-CA33-4FAE-AA6B-55722F1F4DB3}" type="presParOf" srcId="{1873D26B-BDBB-4814-8EE2-85C28EA159D2}" destId="{EA144246-2AAE-47B8-9116-C8D05ED9776C}" srcOrd="2" destOrd="0" presId="urn:microsoft.com/office/officeart/2005/8/layout/hierarchy2"/>
    <dgm:cxn modelId="{2F45FFA8-C3FD-45CF-9366-D197B8FEA07E}" type="presParOf" srcId="{EA144246-2AAE-47B8-9116-C8D05ED9776C}" destId="{6A322CAB-FC24-41E1-BD50-C5CB179A4B73}" srcOrd="0" destOrd="0" presId="urn:microsoft.com/office/officeart/2005/8/layout/hierarchy2"/>
    <dgm:cxn modelId="{A93EB14C-991D-4610-A864-A7E03F7B0D4A}" type="presParOf" srcId="{1873D26B-BDBB-4814-8EE2-85C28EA159D2}" destId="{9C7789C9-9C7A-4BFB-AA2E-C13757247D7C}" srcOrd="3" destOrd="0" presId="urn:microsoft.com/office/officeart/2005/8/layout/hierarchy2"/>
    <dgm:cxn modelId="{8752C452-3493-4728-ABFF-6F97D49A3168}" type="presParOf" srcId="{9C7789C9-9C7A-4BFB-AA2E-C13757247D7C}" destId="{026B514F-2C84-4A1B-919B-CAE32062373E}" srcOrd="0" destOrd="0" presId="urn:microsoft.com/office/officeart/2005/8/layout/hierarchy2"/>
    <dgm:cxn modelId="{34013F6F-4E58-4689-A592-7FDDB86CD1ED}" type="presParOf" srcId="{9C7789C9-9C7A-4BFB-AA2E-C13757247D7C}" destId="{CF67C0A0-6CED-4D76-A397-1DFBAD73217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8D16E-8429-4C30-B970-1712DEB2E606}">
      <dsp:nvSpPr>
        <dsp:cNvPr id="0" name=""/>
        <dsp:cNvSpPr/>
      </dsp:nvSpPr>
      <dsp:spPr>
        <a:xfrm>
          <a:off x="0" y="0"/>
          <a:ext cx="6400800" cy="2240280"/>
        </a:xfrm>
        <a:prstGeom prst="roundRect">
          <a:avLst>
            <a:gd name="adj" fmla="val 10000"/>
          </a:avLst>
        </a:prstGeom>
        <a:solidFill>
          <a:srgbClr val="4BACC6">
            <a:tint val="40000"/>
            <a:alpha val="90000"/>
            <a:hueOff val="0"/>
            <a:satOff val="0"/>
            <a:lumOff val="0"/>
            <a:alphaOff val="0"/>
          </a:srgbClr>
        </a:solidFill>
        <a:ln w="25400" cap="flat" cmpd="sng" algn="ctr">
          <a:solidFill>
            <a:srgbClr val="4BACC6">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6ED10C83-5459-4C31-AFC7-1E624CA6927D}">
      <dsp:nvSpPr>
        <dsp:cNvPr id="0" name=""/>
        <dsp:cNvSpPr/>
      </dsp:nvSpPr>
      <dsp:spPr>
        <a:xfrm>
          <a:off x="192024" y="338330"/>
          <a:ext cx="1880235" cy="1642872"/>
        </a:xfrm>
        <a:prstGeom prst="roundRect">
          <a:avLst>
            <a:gd name="adj" fmla="val 10000"/>
          </a:avLst>
        </a:prstGeom>
        <a:blipFill>
          <a:blip xmlns:r="http://schemas.openxmlformats.org/officeDocument/2006/relationships" r:embed="rId1">
            <a:duotone>
              <a:srgbClr val="4BACC6">
                <a:hueOff val="0"/>
                <a:satOff val="0"/>
                <a:lumOff val="0"/>
                <a:alphaOff val="0"/>
                <a:shade val="20000"/>
                <a:satMod val="200000"/>
              </a:srgbClr>
              <a:srgbClr val="4BACC6">
                <a:hueOff val="0"/>
                <a:satOff val="0"/>
                <a:lumOff val="0"/>
                <a:alphaOff val="0"/>
                <a:tint val="12000"/>
                <a:satMod val="190000"/>
              </a:srgbClr>
            </a:duotone>
            <a:extLst>
              <a:ext uri="{28A0092B-C50C-407E-A947-70E740481C1C}">
                <a14:useLocalDpi xmlns:a14="http://schemas.microsoft.com/office/drawing/2010/main" val="0"/>
              </a:ext>
            </a:extLst>
          </a:blip>
          <a:srcRect/>
          <a:stretch>
            <a:fillRect/>
          </a:stretch>
        </a:blip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829C699-9E32-4EC3-B621-A983590D2E98}">
      <dsp:nvSpPr>
        <dsp:cNvPr id="0" name=""/>
        <dsp:cNvSpPr/>
      </dsp:nvSpPr>
      <dsp:spPr>
        <a:xfrm rot="10800000">
          <a:off x="192024" y="2240279"/>
          <a:ext cx="1880235" cy="2738120"/>
        </a:xfrm>
        <a:prstGeom prst="round2SameRect">
          <a:avLst>
            <a:gd name="adj1" fmla="val 10500"/>
            <a:gd name="adj2" fmla="val 0"/>
          </a:avLst>
        </a:prstGeom>
        <a:solidFill>
          <a:srgbClr val="4BACC6">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solidFill>
                <a:sysClr val="window" lastClr="FFFFFF"/>
              </a:solidFill>
              <a:latin typeface="Calibri"/>
              <a:ea typeface="+mn-ea"/>
              <a:cs typeface="+mn-cs"/>
            </a:rPr>
            <a:t>Transparency</a:t>
          </a:r>
        </a:p>
      </dsp:txBody>
      <dsp:txXfrm rot="10800000">
        <a:off x="249848" y="2240279"/>
        <a:ext cx="1764587" cy="2680296"/>
      </dsp:txXfrm>
    </dsp:sp>
    <dsp:sp modelId="{BA5324D4-9E8E-4AEE-84C8-9160A961DBEB}">
      <dsp:nvSpPr>
        <dsp:cNvPr id="0" name=""/>
        <dsp:cNvSpPr/>
      </dsp:nvSpPr>
      <dsp:spPr>
        <a:xfrm>
          <a:off x="2260282" y="298704"/>
          <a:ext cx="1880235" cy="1642872"/>
        </a:xfrm>
        <a:prstGeom prst="roundRect">
          <a:avLst>
            <a:gd name="adj" fmla="val 10000"/>
          </a:avLst>
        </a:prstGeom>
        <a:blipFill>
          <a:blip xmlns:r="http://schemas.openxmlformats.org/officeDocument/2006/relationships" r:embed="rId2" cstate="print">
            <a:duotone>
              <a:srgbClr val="4BACC6">
                <a:hueOff val="-5341183"/>
                <a:satOff val="23809"/>
                <a:lumOff val="2104"/>
                <a:alphaOff val="0"/>
                <a:shade val="20000"/>
                <a:satMod val="200000"/>
              </a:srgbClr>
              <a:srgbClr val="4BACC6">
                <a:hueOff val="-5341183"/>
                <a:satOff val="23809"/>
                <a:lumOff val="2104"/>
                <a:alphaOff val="0"/>
                <a:tint val="12000"/>
                <a:satMod val="190000"/>
              </a:srgbClr>
            </a:duotone>
            <a:extLst>
              <a:ext uri="{28A0092B-C50C-407E-A947-70E740481C1C}">
                <a14:useLocalDpi xmlns:a14="http://schemas.microsoft.com/office/drawing/2010/main" val="0"/>
              </a:ext>
            </a:extLst>
          </a:blip>
          <a:srcRect/>
          <a:stretch>
            <a:fillRect l="-16000" r="-16000"/>
          </a:stretch>
        </a:blip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1E9FEE64-2114-4565-BCCF-924C7388ECF6}">
      <dsp:nvSpPr>
        <dsp:cNvPr id="0" name=""/>
        <dsp:cNvSpPr/>
      </dsp:nvSpPr>
      <dsp:spPr>
        <a:xfrm rot="10800000">
          <a:off x="2260282" y="2240279"/>
          <a:ext cx="1880235" cy="2738120"/>
        </a:xfrm>
        <a:prstGeom prst="round2SameRect">
          <a:avLst>
            <a:gd name="adj1" fmla="val 10500"/>
            <a:gd name="adj2" fmla="val 0"/>
          </a:avLst>
        </a:prstGeom>
        <a:solidFill>
          <a:srgbClr val="4BACC6">
            <a:hueOff val="-4966938"/>
            <a:satOff val="19906"/>
            <a:lumOff val="4314"/>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solidFill>
                <a:sysClr val="window" lastClr="FFFFFF"/>
              </a:solidFill>
              <a:latin typeface="Calibri"/>
              <a:ea typeface="+mn-ea"/>
              <a:cs typeface="+mn-cs"/>
            </a:rPr>
            <a:t>Inspection</a:t>
          </a:r>
        </a:p>
      </dsp:txBody>
      <dsp:txXfrm rot="10800000">
        <a:off x="2318106" y="2240279"/>
        <a:ext cx="1764587" cy="2680296"/>
      </dsp:txXfrm>
    </dsp:sp>
    <dsp:sp modelId="{08E6C1CC-031B-4311-B77F-71C104E67C0E}">
      <dsp:nvSpPr>
        <dsp:cNvPr id="0" name=""/>
        <dsp:cNvSpPr/>
      </dsp:nvSpPr>
      <dsp:spPr>
        <a:xfrm>
          <a:off x="4328541" y="298704"/>
          <a:ext cx="1880235" cy="1642872"/>
        </a:xfrm>
        <a:prstGeom prst="roundRect">
          <a:avLst>
            <a:gd name="adj" fmla="val 10000"/>
          </a:avLst>
        </a:prstGeom>
        <a:blipFill>
          <a:blip xmlns:r="http://schemas.openxmlformats.org/officeDocument/2006/relationships" r:embed="rId3" cstate="print">
            <a:duotone>
              <a:srgbClr val="4BACC6">
                <a:hueOff val="-10682366"/>
                <a:satOff val="47617"/>
                <a:lumOff val="4207"/>
                <a:alphaOff val="0"/>
                <a:shade val="20000"/>
                <a:satMod val="200000"/>
              </a:srgbClr>
              <a:srgbClr val="4BACC6">
                <a:hueOff val="-10682366"/>
                <a:satOff val="47617"/>
                <a:lumOff val="4207"/>
                <a:alphaOff val="0"/>
                <a:tint val="12000"/>
                <a:satMod val="190000"/>
              </a:srgbClr>
            </a:duotone>
            <a:extLst>
              <a:ext uri="{28A0092B-C50C-407E-A947-70E740481C1C}">
                <a14:useLocalDpi xmlns:a14="http://schemas.microsoft.com/office/drawing/2010/main" val="0"/>
              </a:ext>
            </a:extLst>
          </a:blip>
          <a:srcRect/>
          <a:stretch>
            <a:fillRect t="-36000" b="-36000"/>
          </a:stretch>
        </a:blip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E0FDB5FB-20B8-4EE7-B9DE-8B15F235207B}">
      <dsp:nvSpPr>
        <dsp:cNvPr id="0" name=""/>
        <dsp:cNvSpPr/>
      </dsp:nvSpPr>
      <dsp:spPr>
        <a:xfrm rot="10800000">
          <a:off x="4328541" y="2240279"/>
          <a:ext cx="1880235" cy="2738120"/>
        </a:xfrm>
        <a:prstGeom prst="round2SameRect">
          <a:avLst>
            <a:gd name="adj1" fmla="val 10500"/>
            <a:gd name="adj2" fmla="val 0"/>
          </a:avLst>
        </a:prstGeom>
        <a:solidFill>
          <a:srgbClr val="4BACC6">
            <a:hueOff val="-9933876"/>
            <a:satOff val="39811"/>
            <a:lumOff val="8628"/>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solidFill>
                <a:sysClr val="window" lastClr="FFFFFF"/>
              </a:solidFill>
              <a:latin typeface="Calibri"/>
              <a:ea typeface="+mn-ea"/>
              <a:cs typeface="+mn-cs"/>
            </a:rPr>
            <a:t>Adaptation</a:t>
          </a:r>
        </a:p>
      </dsp:txBody>
      <dsp:txXfrm rot="10800000">
        <a:off x="4386365" y="2240279"/>
        <a:ext cx="1764587" cy="2680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C60AC-DAA6-4D25-A3DC-DA089AE73F23}">
      <dsp:nvSpPr>
        <dsp:cNvPr id="0" name=""/>
        <dsp:cNvSpPr/>
      </dsp:nvSpPr>
      <dsp:spPr>
        <a:xfrm>
          <a:off x="0" y="1196597"/>
          <a:ext cx="1552818" cy="776409"/>
        </a:xfrm>
        <a:prstGeom prst="roundRect">
          <a:avLst>
            <a:gd name="adj" fmla="val 10000"/>
          </a:avLst>
        </a:prstGeom>
        <a:solidFill>
          <a:srgbClr val="C00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Invoicing</a:t>
          </a:r>
        </a:p>
      </dsp:txBody>
      <dsp:txXfrm>
        <a:off x="22740" y="1219337"/>
        <a:ext cx="1507338" cy="730929"/>
      </dsp:txXfrm>
    </dsp:sp>
    <dsp:sp modelId="{73CBA59F-1E2F-4860-9B63-496CFC712DB9}">
      <dsp:nvSpPr>
        <dsp:cNvPr id="0" name=""/>
        <dsp:cNvSpPr/>
      </dsp:nvSpPr>
      <dsp:spPr>
        <a:xfrm rot="18604237">
          <a:off x="1421884" y="1282596"/>
          <a:ext cx="735033" cy="41926"/>
        </a:xfrm>
        <a:custGeom>
          <a:avLst/>
          <a:gdLst/>
          <a:ahLst/>
          <a:cxnLst/>
          <a:rect l="0" t="0" r="0" b="0"/>
          <a:pathLst>
            <a:path>
              <a:moveTo>
                <a:pt x="0" y="20963"/>
              </a:moveTo>
              <a:lnTo>
                <a:pt x="735033" y="20963"/>
              </a:lnTo>
            </a:path>
          </a:pathLst>
        </a:custGeom>
        <a:noFill/>
        <a:ln w="25400" cap="flat" cmpd="sng" algn="ctr">
          <a:solidFill>
            <a:schemeClr val="accent1">
              <a:tint val="99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771024" y="1285183"/>
        <a:ext cx="36751" cy="36751"/>
      </dsp:txXfrm>
    </dsp:sp>
    <dsp:sp modelId="{55E480CA-FA0A-4A6D-87C0-6A99DD7012C3}">
      <dsp:nvSpPr>
        <dsp:cNvPr id="0" name=""/>
        <dsp:cNvSpPr/>
      </dsp:nvSpPr>
      <dsp:spPr>
        <a:xfrm>
          <a:off x="2025982" y="488403"/>
          <a:ext cx="1693814" cy="1067826"/>
        </a:xfrm>
        <a:prstGeom prst="roundRect">
          <a:avLst>
            <a:gd name="adj" fmla="val 10000"/>
          </a:avLst>
        </a:prstGeom>
        <a:solidFill>
          <a:srgbClr val="C00000"/>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As an accountant, I need to create an invoice</a:t>
          </a:r>
        </a:p>
      </dsp:txBody>
      <dsp:txXfrm>
        <a:off x="2057258" y="519679"/>
        <a:ext cx="1631262" cy="1005274"/>
      </dsp:txXfrm>
    </dsp:sp>
    <dsp:sp modelId="{10A7F832-A480-4030-839F-F56BB3A57EEA}">
      <dsp:nvSpPr>
        <dsp:cNvPr id="0" name=""/>
        <dsp:cNvSpPr/>
      </dsp:nvSpPr>
      <dsp:spPr>
        <a:xfrm rot="20292273">
          <a:off x="3693041" y="862383"/>
          <a:ext cx="748568" cy="41926"/>
        </a:xfrm>
        <a:custGeom>
          <a:avLst/>
          <a:gdLst/>
          <a:ahLst/>
          <a:cxnLst/>
          <a:rect l="0" t="0" r="0" b="0"/>
          <a:pathLst>
            <a:path>
              <a:moveTo>
                <a:pt x="0" y="20963"/>
              </a:moveTo>
              <a:lnTo>
                <a:pt x="748568" y="20963"/>
              </a:lnTo>
            </a:path>
          </a:pathLst>
        </a:custGeom>
        <a:noFill/>
        <a:ln w="25400" cap="flat" cmpd="sng" algn="ctr">
          <a:solidFill>
            <a:schemeClr val="accent1">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048611" y="864633"/>
        <a:ext cx="37428" cy="37428"/>
      </dsp:txXfrm>
    </dsp:sp>
    <dsp:sp modelId="{03F45050-9B73-4D39-8C66-B85CE1550ABF}">
      <dsp:nvSpPr>
        <dsp:cNvPr id="0" name=""/>
        <dsp:cNvSpPr/>
      </dsp:nvSpPr>
      <dsp:spPr>
        <a:xfrm>
          <a:off x="4414854" y="359736"/>
          <a:ext cx="2312395" cy="769281"/>
        </a:xfrm>
        <a:prstGeom prst="roundRect">
          <a:avLst>
            <a:gd name="adj" fmla="val 10000"/>
          </a:avLst>
        </a:prstGeom>
        <a:solidFill>
          <a:srgbClr val="C00000"/>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solidFill>
            </a:rPr>
            <a:t>As an accountant, I need to save an invoice</a:t>
          </a:r>
          <a:endParaRPr lang="en-US" sz="1700" b="0" kern="1200" dirty="0">
            <a:solidFill>
              <a:schemeClr val="bg1"/>
            </a:solidFill>
          </a:endParaRPr>
        </a:p>
      </dsp:txBody>
      <dsp:txXfrm>
        <a:off x="4437385" y="382267"/>
        <a:ext cx="2267333" cy="724219"/>
      </dsp:txXfrm>
    </dsp:sp>
    <dsp:sp modelId="{723598B1-8C3B-402C-973C-E9E7C963A43F}">
      <dsp:nvSpPr>
        <dsp:cNvPr id="0" name=""/>
        <dsp:cNvSpPr/>
      </dsp:nvSpPr>
      <dsp:spPr>
        <a:xfrm rot="2634020">
          <a:off x="3582357" y="1342381"/>
          <a:ext cx="983631" cy="41926"/>
        </a:xfrm>
        <a:custGeom>
          <a:avLst/>
          <a:gdLst/>
          <a:ahLst/>
          <a:cxnLst/>
          <a:rect l="0" t="0" r="0" b="0"/>
          <a:pathLst>
            <a:path>
              <a:moveTo>
                <a:pt x="0" y="20963"/>
              </a:moveTo>
              <a:lnTo>
                <a:pt x="983631" y="20963"/>
              </a:lnTo>
            </a:path>
          </a:pathLst>
        </a:custGeom>
        <a:noFill/>
        <a:ln w="25400" cap="flat" cmpd="sng" algn="ctr">
          <a:solidFill>
            <a:schemeClr val="accent1">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049582" y="1338754"/>
        <a:ext cx="49181" cy="49181"/>
      </dsp:txXfrm>
    </dsp:sp>
    <dsp:sp modelId="{27CA9011-76CC-45EA-A5EC-70980B94F19F}">
      <dsp:nvSpPr>
        <dsp:cNvPr id="0" name=""/>
        <dsp:cNvSpPr/>
      </dsp:nvSpPr>
      <dsp:spPr>
        <a:xfrm>
          <a:off x="4428550" y="1236271"/>
          <a:ext cx="2260795" cy="936202"/>
        </a:xfrm>
        <a:prstGeom prst="roundRect">
          <a:avLst>
            <a:gd name="adj" fmla="val 10000"/>
          </a:avLst>
        </a:prstGeom>
        <a:solidFill>
          <a:srgbClr val="C00000"/>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solidFill>
            </a:rPr>
            <a:t>As an accountant, I need to print an invoice</a:t>
          </a:r>
        </a:p>
      </dsp:txBody>
      <dsp:txXfrm>
        <a:off x="4455970" y="1263691"/>
        <a:ext cx="2205955" cy="881362"/>
      </dsp:txXfrm>
    </dsp:sp>
    <dsp:sp modelId="{631DECC2-ED23-494E-BDE9-6709377A12B0}">
      <dsp:nvSpPr>
        <dsp:cNvPr id="0" name=""/>
        <dsp:cNvSpPr/>
      </dsp:nvSpPr>
      <dsp:spPr>
        <a:xfrm rot="4107130">
          <a:off x="3122582" y="1879268"/>
          <a:ext cx="1887763" cy="41926"/>
        </a:xfrm>
        <a:custGeom>
          <a:avLst/>
          <a:gdLst/>
          <a:ahLst/>
          <a:cxnLst/>
          <a:rect l="0" t="0" r="0" b="0"/>
          <a:pathLst>
            <a:path>
              <a:moveTo>
                <a:pt x="0" y="20963"/>
              </a:moveTo>
              <a:lnTo>
                <a:pt x="1887763" y="20963"/>
              </a:lnTo>
            </a:path>
          </a:pathLst>
        </a:custGeom>
        <a:noFill/>
        <a:ln w="25400" cap="flat" cmpd="sng" algn="ctr">
          <a:solidFill>
            <a:schemeClr val="accent1">
              <a:tint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4019269" y="1853037"/>
        <a:ext cx="94388" cy="94388"/>
      </dsp:txXfrm>
    </dsp:sp>
    <dsp:sp modelId="{AAA597B4-1D86-4329-BA62-C8BEA61FE965}">
      <dsp:nvSpPr>
        <dsp:cNvPr id="0" name=""/>
        <dsp:cNvSpPr/>
      </dsp:nvSpPr>
      <dsp:spPr>
        <a:xfrm>
          <a:off x="4413130" y="2301598"/>
          <a:ext cx="2305935" cy="953096"/>
        </a:xfrm>
        <a:prstGeom prst="roundRect">
          <a:avLst>
            <a:gd name="adj" fmla="val 10000"/>
          </a:avLst>
        </a:prstGeom>
        <a:solidFill>
          <a:srgbClr val="C00000"/>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As an accountant, I need to send an invoice to a customer</a:t>
          </a:r>
        </a:p>
      </dsp:txBody>
      <dsp:txXfrm>
        <a:off x="4441045" y="2329513"/>
        <a:ext cx="2250105" cy="897266"/>
      </dsp:txXfrm>
    </dsp:sp>
    <dsp:sp modelId="{EA144246-2AAE-47B8-9116-C8D05ED9776C}">
      <dsp:nvSpPr>
        <dsp:cNvPr id="0" name=""/>
        <dsp:cNvSpPr/>
      </dsp:nvSpPr>
      <dsp:spPr>
        <a:xfrm rot="3775633">
          <a:off x="1319560" y="1945024"/>
          <a:ext cx="856184" cy="41926"/>
        </a:xfrm>
        <a:custGeom>
          <a:avLst/>
          <a:gdLst/>
          <a:ahLst/>
          <a:cxnLst/>
          <a:rect l="0" t="0" r="0" b="0"/>
          <a:pathLst>
            <a:path>
              <a:moveTo>
                <a:pt x="0" y="20963"/>
              </a:moveTo>
              <a:lnTo>
                <a:pt x="856184" y="20963"/>
              </a:lnTo>
            </a:path>
          </a:pathLst>
        </a:custGeom>
        <a:noFill/>
        <a:ln w="25400" cap="flat" cmpd="sng" algn="ctr">
          <a:solidFill>
            <a:schemeClr val="accent1">
              <a:tint val="99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726248" y="1944583"/>
        <a:ext cx="42809" cy="42809"/>
      </dsp:txXfrm>
    </dsp:sp>
    <dsp:sp modelId="{026B514F-2C84-4A1B-919B-CAE32062373E}">
      <dsp:nvSpPr>
        <dsp:cNvPr id="0" name=""/>
        <dsp:cNvSpPr/>
      </dsp:nvSpPr>
      <dsp:spPr>
        <a:xfrm>
          <a:off x="1942487" y="1731908"/>
          <a:ext cx="1830090" cy="1230531"/>
        </a:xfrm>
        <a:prstGeom prst="roundRect">
          <a:avLst>
            <a:gd name="adj" fmla="val 10000"/>
          </a:avLst>
        </a:prstGeom>
        <a:solidFill>
          <a:srgbClr val="C00000"/>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As an accountant, I need to receive payment against an invoice</a:t>
          </a:r>
        </a:p>
      </dsp:txBody>
      <dsp:txXfrm>
        <a:off x="1978528" y="1767949"/>
        <a:ext cx="1758008" cy="1158449"/>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Line 12"/>
          <p:cNvSpPr>
            <a:spLocks noChangeShapeType="1"/>
          </p:cNvSpPr>
          <p:nvPr/>
        </p:nvSpPr>
        <p:spPr bwMode="auto">
          <a:xfrm flipV="1">
            <a:off x="6025374" y="8906578"/>
            <a:ext cx="0" cy="394635"/>
          </a:xfrm>
          <a:prstGeom prst="line">
            <a:avLst/>
          </a:prstGeom>
          <a:noFill/>
          <a:ln w="12700">
            <a:solidFill>
              <a:schemeClr val="bg1"/>
            </a:solidFill>
            <a:round/>
            <a:headEnd type="none" w="sm" len="sm"/>
            <a:tailEnd type="none" w="sm" len="sm"/>
          </a:ln>
          <a:effectLst/>
        </p:spPr>
        <p:txBody>
          <a:bodyPr lIns="92940" tIns="46468" rIns="92940" bIns="46468"/>
          <a:lstStyle/>
          <a:p>
            <a:pPr>
              <a:defRPr/>
            </a:pPr>
            <a:endParaRPr lang="en-US" dirty="0">
              <a:latin typeface="Arial" charset="0"/>
            </a:endParaRPr>
          </a:p>
        </p:txBody>
      </p:sp>
      <p:sp>
        <p:nvSpPr>
          <p:cNvPr id="3075" name="Rectangle 3"/>
          <p:cNvSpPr>
            <a:spLocks noGrp="1" noChangeArrowheads="1"/>
          </p:cNvSpPr>
          <p:nvPr>
            <p:ph type="dt" sz="quarter" idx="1"/>
          </p:nvPr>
        </p:nvSpPr>
        <p:spPr bwMode="auto">
          <a:xfrm>
            <a:off x="6051341" y="8848828"/>
            <a:ext cx="959061" cy="218173"/>
          </a:xfrm>
          <a:prstGeom prst="rect">
            <a:avLst/>
          </a:prstGeom>
          <a:noFill/>
          <a:ln w="9525">
            <a:noFill/>
            <a:miter lim="800000"/>
            <a:headEnd/>
            <a:tailEnd/>
          </a:ln>
          <a:effectLst/>
        </p:spPr>
        <p:txBody>
          <a:bodyPr vert="horz" wrap="square" lIns="93585" tIns="46792" rIns="93585" bIns="46792" numCol="1" anchor="t" anchorCtr="0" compatLnSpc="1">
            <a:prstTxWarp prst="textNoShape">
              <a:avLst/>
            </a:prstTxWarp>
          </a:bodyPr>
          <a:lstStyle>
            <a:lvl1pPr algn="r">
              <a:defRPr sz="800">
                <a:solidFill>
                  <a:schemeClr val="bg1"/>
                </a:solidFill>
                <a:latin typeface="Trebuchet MS" pitchFamily="34" charset="0"/>
              </a:defRPr>
            </a:lvl1pPr>
          </a:lstStyle>
          <a:p>
            <a:pPr>
              <a:defRPr/>
            </a:pPr>
            <a:fld id="{991C93FC-0295-4C49-AB2A-62E7935645BA}" type="datetime1">
              <a:rPr lang="sv-SE"/>
              <a:pPr>
                <a:defRPr/>
              </a:pPr>
              <a:t>2017-06-22</a:t>
            </a:fld>
            <a:endParaRPr lang="sv-SE"/>
          </a:p>
        </p:txBody>
      </p:sp>
      <p:sp>
        <p:nvSpPr>
          <p:cNvPr id="3077" name="Rectangle 5"/>
          <p:cNvSpPr>
            <a:spLocks noGrp="1" noChangeArrowheads="1"/>
          </p:cNvSpPr>
          <p:nvPr>
            <p:ph type="sldNum" sz="quarter" idx="3"/>
          </p:nvPr>
        </p:nvSpPr>
        <p:spPr bwMode="auto">
          <a:xfrm>
            <a:off x="6051341" y="9134374"/>
            <a:ext cx="959061" cy="162026"/>
          </a:xfrm>
          <a:prstGeom prst="rect">
            <a:avLst/>
          </a:prstGeom>
          <a:noFill/>
          <a:ln w="9525">
            <a:noFill/>
            <a:miter lim="800000"/>
            <a:headEnd/>
            <a:tailEnd/>
          </a:ln>
          <a:effectLst/>
        </p:spPr>
        <p:txBody>
          <a:bodyPr vert="horz" wrap="square" lIns="93585" tIns="46792" rIns="93585" bIns="46792" numCol="1" anchor="b" anchorCtr="0" compatLnSpc="1">
            <a:prstTxWarp prst="textNoShape">
              <a:avLst/>
            </a:prstTxWarp>
          </a:bodyPr>
          <a:lstStyle>
            <a:lvl1pPr algn="r">
              <a:defRPr sz="800">
                <a:solidFill>
                  <a:schemeClr val="bg1"/>
                </a:solidFill>
                <a:latin typeface="Trebuchet MS" pitchFamily="34" charset="0"/>
              </a:defRPr>
            </a:lvl1pPr>
          </a:lstStyle>
          <a:p>
            <a:pPr>
              <a:defRPr/>
            </a:pPr>
            <a:fld id="{D19E94BE-3731-4BB8-AD64-7DA767E5E9FA}" type="slidenum">
              <a:rPr lang="sv-SE"/>
              <a:pPr>
                <a:defRPr/>
              </a:pPr>
              <a:t>‹#›</a:t>
            </a:fld>
            <a:endParaRPr lang="sv-SE"/>
          </a:p>
        </p:txBody>
      </p:sp>
      <p:pic>
        <p:nvPicPr>
          <p:cNvPr id="38917" name="Picture 10"/>
          <p:cNvPicPr>
            <a:picLocks noChangeArrowheads="1"/>
          </p:cNvPicPr>
          <p:nvPr/>
        </p:nvPicPr>
        <p:blipFill>
          <a:blip r:embed="rId2" cstate="print"/>
          <a:srcRect/>
          <a:stretch>
            <a:fillRect/>
          </a:stretch>
        </p:blipFill>
        <p:spPr bwMode="auto">
          <a:xfrm>
            <a:off x="5520697" y="4812"/>
            <a:ext cx="1510806" cy="380198"/>
          </a:xfrm>
          <a:prstGeom prst="rect">
            <a:avLst/>
          </a:prstGeom>
          <a:noFill/>
          <a:ln w="9525">
            <a:noFill/>
            <a:miter lim="800000"/>
            <a:headEnd/>
            <a:tailEnd/>
          </a:ln>
        </p:spPr>
      </p:pic>
      <p:sp>
        <p:nvSpPr>
          <p:cNvPr id="3086" name="Line 14"/>
          <p:cNvSpPr>
            <a:spLocks noChangeShapeType="1"/>
          </p:cNvSpPr>
          <p:nvPr/>
        </p:nvSpPr>
        <p:spPr bwMode="auto">
          <a:xfrm>
            <a:off x="787047" y="856648"/>
            <a:ext cx="6223353" cy="0"/>
          </a:xfrm>
          <a:prstGeom prst="line">
            <a:avLst/>
          </a:prstGeom>
          <a:noFill/>
          <a:ln w="12700">
            <a:solidFill>
              <a:schemeClr val="bg1"/>
            </a:solidFill>
            <a:round/>
            <a:headEnd type="none" w="sm" len="sm"/>
            <a:tailEnd type="none" w="sm" len="sm"/>
          </a:ln>
          <a:effectLst/>
        </p:spPr>
        <p:txBody>
          <a:bodyPr lIns="92940" tIns="46468" rIns="92940" bIns="46468"/>
          <a:lstStyle/>
          <a:p>
            <a:pPr>
              <a:defRPr/>
            </a:pPr>
            <a:endParaRPr lang="en-US" dirty="0">
              <a:latin typeface="Arial" charset="0"/>
            </a:endParaRPr>
          </a:p>
        </p:txBody>
      </p:sp>
    </p:spTree>
    <p:extLst>
      <p:ext uri="{BB962C8B-B14F-4D97-AF65-F5344CB8AC3E}">
        <p14:creationId xmlns:p14="http://schemas.microsoft.com/office/powerpoint/2010/main" val="11639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4"/>
          <p:cNvSpPr>
            <a:spLocks noGrp="1" noRot="1" noChangeAspect="1" noChangeArrowheads="1" noTextEdit="1"/>
          </p:cNvSpPr>
          <p:nvPr>
            <p:ph type="sldImg" idx="2"/>
          </p:nvPr>
        </p:nvSpPr>
        <p:spPr bwMode="auto">
          <a:xfrm>
            <a:off x="1208088" y="719138"/>
            <a:ext cx="4594225" cy="3446462"/>
          </a:xfrm>
          <a:prstGeom prst="rect">
            <a:avLst/>
          </a:prstGeom>
          <a:noFill/>
          <a:ln w="12700">
            <a:solidFill>
              <a:srgbClr val="000000"/>
            </a:solidFill>
            <a:miter lim="800000"/>
            <a:headEnd/>
            <a:tailEnd/>
          </a:ln>
        </p:spPr>
      </p:sp>
      <p:sp>
        <p:nvSpPr>
          <p:cNvPr id="2053" name="Rectangle 5"/>
          <p:cNvSpPr>
            <a:spLocks noGrp="1" noChangeArrowheads="1"/>
          </p:cNvSpPr>
          <p:nvPr>
            <p:ph type="body" sz="quarter" idx="3"/>
          </p:nvPr>
        </p:nvSpPr>
        <p:spPr bwMode="auto">
          <a:xfrm>
            <a:off x="944462" y="4384311"/>
            <a:ext cx="5118241" cy="4239926"/>
          </a:xfrm>
          <a:prstGeom prst="rect">
            <a:avLst/>
          </a:prstGeom>
          <a:noFill/>
          <a:ln w="9525">
            <a:noFill/>
            <a:miter lim="800000"/>
            <a:headEnd/>
            <a:tailEnd/>
          </a:ln>
          <a:effectLst/>
        </p:spPr>
        <p:txBody>
          <a:bodyPr vert="horz" wrap="square" lIns="91972" tIns="46792" rIns="91972" bIns="46792" numCol="1" anchor="t" anchorCtr="0" compatLnSpc="1">
            <a:prstTxWarp prst="textNoShape">
              <a:avLst/>
            </a:prstTxWarp>
          </a:bodyPr>
          <a:lstStyle/>
          <a:p>
            <a:pPr lvl="0"/>
            <a:r>
              <a:rPr lang="sv-SE" noProof="0"/>
              <a:t>Klicka här för att editera</a:t>
            </a:r>
          </a:p>
          <a:p>
            <a:pPr lvl="1"/>
            <a:r>
              <a:rPr lang="sv-SE" noProof="0"/>
              <a:t>Nivå två</a:t>
            </a:r>
            <a:endParaRPr lang="en-US" noProof="0"/>
          </a:p>
          <a:p>
            <a:pPr lvl="2"/>
            <a:r>
              <a:rPr lang="sv-SE" noProof="0"/>
              <a:t>Nivå tre</a:t>
            </a:r>
            <a:endParaRPr lang="en-US" noProof="0"/>
          </a:p>
          <a:p>
            <a:pPr lvl="3"/>
            <a:r>
              <a:rPr lang="sv-SE" noProof="0"/>
              <a:t>Nivå fyra</a:t>
            </a:r>
            <a:endParaRPr lang="en-US" noProof="0"/>
          </a:p>
          <a:p>
            <a:pPr lvl="4"/>
            <a:r>
              <a:rPr lang="sv-SE" noProof="0"/>
              <a:t>Nivå fem</a:t>
            </a:r>
            <a:endParaRPr lang="en-US" noProof="0"/>
          </a:p>
        </p:txBody>
      </p:sp>
      <p:sp>
        <p:nvSpPr>
          <p:cNvPr id="2055" name="Rectangle 7"/>
          <p:cNvSpPr>
            <a:spLocks noGrp="1" noChangeArrowheads="1"/>
          </p:cNvSpPr>
          <p:nvPr>
            <p:ph type="sldNum" sz="quarter" idx="5"/>
          </p:nvPr>
        </p:nvSpPr>
        <p:spPr bwMode="auto">
          <a:xfrm>
            <a:off x="6129240" y="9062189"/>
            <a:ext cx="877922" cy="208548"/>
          </a:xfrm>
          <a:prstGeom prst="rect">
            <a:avLst/>
          </a:prstGeom>
          <a:noFill/>
          <a:ln w="9525">
            <a:noFill/>
            <a:miter lim="800000"/>
            <a:headEnd/>
            <a:tailEnd/>
          </a:ln>
          <a:effectLst/>
        </p:spPr>
        <p:txBody>
          <a:bodyPr vert="horz" wrap="square" lIns="91972" tIns="46792" rIns="91972" bIns="46792" numCol="1" anchor="b" anchorCtr="0" compatLnSpc="1">
            <a:prstTxWarp prst="textNoShape">
              <a:avLst/>
            </a:prstTxWarp>
          </a:bodyPr>
          <a:lstStyle>
            <a:lvl1pPr algn="r" defTabSz="921321">
              <a:defRPr sz="800">
                <a:solidFill>
                  <a:schemeClr val="bg1"/>
                </a:solidFill>
                <a:latin typeface="Trebuchet MS" pitchFamily="34" charset="0"/>
              </a:defRPr>
            </a:lvl1pPr>
          </a:lstStyle>
          <a:p>
            <a:pPr>
              <a:defRPr/>
            </a:pPr>
            <a:fld id="{00C1F0A1-04CC-4108-B92D-3E34A40ACCE3}" type="slidenum">
              <a:rPr lang="sv-SE"/>
              <a:pPr>
                <a:defRPr/>
              </a:pPr>
              <a:t>‹#›</a:t>
            </a:fld>
            <a:endParaRPr lang="sv-SE"/>
          </a:p>
        </p:txBody>
      </p:sp>
      <p:sp>
        <p:nvSpPr>
          <p:cNvPr id="2058" name="Line 10"/>
          <p:cNvSpPr>
            <a:spLocks noChangeShapeType="1"/>
          </p:cNvSpPr>
          <p:nvPr/>
        </p:nvSpPr>
        <p:spPr bwMode="auto">
          <a:xfrm flipV="1">
            <a:off x="6025374" y="8903370"/>
            <a:ext cx="0" cy="394635"/>
          </a:xfrm>
          <a:prstGeom prst="line">
            <a:avLst/>
          </a:prstGeom>
          <a:noFill/>
          <a:ln w="12700">
            <a:solidFill>
              <a:schemeClr val="bg1"/>
            </a:solidFill>
            <a:round/>
            <a:headEnd type="none" w="sm" len="sm"/>
            <a:tailEnd type="none" w="sm" len="sm"/>
          </a:ln>
          <a:effectLst/>
        </p:spPr>
        <p:txBody>
          <a:bodyPr lIns="92940" tIns="46468" rIns="92940" bIns="46468"/>
          <a:lstStyle/>
          <a:p>
            <a:pPr>
              <a:defRPr/>
            </a:pPr>
            <a:endParaRPr lang="en-US" dirty="0">
              <a:latin typeface="Arial" charset="0"/>
            </a:endParaRPr>
          </a:p>
        </p:txBody>
      </p:sp>
      <p:pic>
        <p:nvPicPr>
          <p:cNvPr id="28678" name="Picture 14"/>
          <p:cNvPicPr>
            <a:picLocks noChangeArrowheads="1"/>
          </p:cNvPicPr>
          <p:nvPr/>
        </p:nvPicPr>
        <p:blipFill>
          <a:blip r:embed="rId2"/>
          <a:srcRect/>
          <a:stretch>
            <a:fillRect/>
          </a:stretch>
        </p:blipFill>
        <p:spPr bwMode="auto">
          <a:xfrm>
            <a:off x="5520697" y="1605"/>
            <a:ext cx="1510806" cy="380198"/>
          </a:xfrm>
          <a:prstGeom prst="rect">
            <a:avLst/>
          </a:prstGeom>
          <a:noFill/>
          <a:ln w="9525">
            <a:noFill/>
            <a:miter lim="800000"/>
            <a:headEnd/>
            <a:tailEnd/>
          </a:ln>
        </p:spPr>
      </p:pic>
      <p:sp>
        <p:nvSpPr>
          <p:cNvPr id="2051" name="Rectangle 3"/>
          <p:cNvSpPr>
            <a:spLocks noGrp="1" noChangeArrowheads="1"/>
          </p:cNvSpPr>
          <p:nvPr>
            <p:ph type="dt" idx="1"/>
          </p:nvPr>
        </p:nvSpPr>
        <p:spPr bwMode="auto">
          <a:xfrm>
            <a:off x="6051341" y="8839204"/>
            <a:ext cx="959061" cy="222985"/>
          </a:xfrm>
          <a:prstGeom prst="rect">
            <a:avLst/>
          </a:prstGeom>
          <a:noFill/>
          <a:ln w="9525">
            <a:noFill/>
            <a:miter lim="800000"/>
            <a:headEnd/>
            <a:tailEnd/>
          </a:ln>
          <a:effectLst/>
        </p:spPr>
        <p:txBody>
          <a:bodyPr vert="horz" wrap="square" lIns="91972" tIns="46792" rIns="91972" bIns="46792" numCol="1" anchor="t" anchorCtr="0" compatLnSpc="1">
            <a:prstTxWarp prst="textNoShape">
              <a:avLst/>
            </a:prstTxWarp>
          </a:bodyPr>
          <a:lstStyle>
            <a:lvl1pPr algn="r" defTabSz="921321">
              <a:defRPr sz="800">
                <a:solidFill>
                  <a:schemeClr val="bg1"/>
                </a:solidFill>
                <a:latin typeface="Trebuchet MS" pitchFamily="34" charset="0"/>
              </a:defRPr>
            </a:lvl1pPr>
          </a:lstStyle>
          <a:p>
            <a:pPr>
              <a:defRPr/>
            </a:pPr>
            <a:fld id="{8E753B18-1577-48DC-B317-527435CFCACC}" type="datetime1">
              <a:rPr lang="sv-SE"/>
              <a:pPr>
                <a:defRPr/>
              </a:pPr>
              <a:t>2017-06-22</a:t>
            </a:fld>
            <a:endParaRPr lang="sv-SE"/>
          </a:p>
        </p:txBody>
      </p:sp>
    </p:spTree>
    <p:extLst>
      <p:ext uri="{BB962C8B-B14F-4D97-AF65-F5344CB8AC3E}">
        <p14:creationId xmlns:p14="http://schemas.microsoft.com/office/powerpoint/2010/main" val="418973306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1905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3810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5715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7620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1</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743712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7) Too often teams</a:t>
            </a:r>
            <a:r>
              <a:rPr lang="en-US" baseline="0" dirty="0"/>
              <a:t> don’t realize a project is going to fail until they are near the end of the project. Working software shows true progress and if a project is going to fail, it’s better to know sooner rather than later.</a:t>
            </a:r>
          </a:p>
          <a:p>
            <a:endParaRPr lang="en-US" baseline="0" dirty="0"/>
          </a:p>
          <a:p>
            <a:r>
              <a:rPr lang="en-US" baseline="0" dirty="0"/>
              <a:t>8) How many of you have worked on projects where you worked many late nights or weekends? Sustainable development means finding a </a:t>
            </a:r>
            <a:r>
              <a:rPr lang="en-US" baseline="0" dirty="0" err="1"/>
              <a:t>workpace</a:t>
            </a:r>
            <a:r>
              <a:rPr lang="en-US" baseline="0" dirty="0"/>
              <a:t> a team can maintain and still be alert and productive.</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15</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4265269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9) Quality of design is essential to maintaining agility. It must be a continuous activity performed throughout the project and not just an up-front activity.</a:t>
            </a:r>
          </a:p>
          <a:p>
            <a:endParaRPr lang="en-US" dirty="0"/>
          </a:p>
          <a:p>
            <a:r>
              <a:rPr lang="en-US" dirty="0"/>
              <a:t>10) Easier to add to something simple versus taking away from something complex.</a:t>
            </a:r>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16</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172138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11) The best designs</a:t>
            </a:r>
            <a:r>
              <a:rPr lang="en-US" baseline="0" dirty="0"/>
              <a:t> emerge from iterative development.  The best creativity and solutions come from teams in which interactions are high. Feed off of each other, learn from each other.</a:t>
            </a:r>
          </a:p>
          <a:p>
            <a:endParaRPr lang="en-US" baseline="0" dirty="0"/>
          </a:p>
          <a:p>
            <a:r>
              <a:rPr lang="en-US" baseline="0" dirty="0"/>
              <a:t>12) Look for ways to improve and act on it.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17</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1436082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Agile and Scrum go together. If you are not compliant with the</a:t>
            </a:r>
            <a:r>
              <a:rPr lang="en-US" baseline="0" dirty="0"/>
              <a:t> Agile Manifesto you are not compliant with Scrum (</a:t>
            </a:r>
            <a:r>
              <a:rPr lang="en-US" baseline="0" dirty="0" err="1"/>
              <a:t>ScrumBut</a:t>
            </a:r>
            <a:r>
              <a:rPr lang="en-US" baseline="0" dirty="0"/>
              <a:t>). If you don’t have working software at the end of the sprint, then not only are you “</a:t>
            </a:r>
            <a:r>
              <a:rPr lang="en-US" baseline="0" dirty="0" err="1"/>
              <a:t>ScrumBut</a:t>
            </a:r>
            <a:r>
              <a:rPr lang="en-US" baseline="0" dirty="0"/>
              <a:t>” but you aren’t even Agile. – </a:t>
            </a:r>
            <a:r>
              <a:rPr lang="en-US" i="1" baseline="0" dirty="0"/>
              <a:t>Jeff Sutherland</a:t>
            </a:r>
            <a:endParaRPr lang="en-US" i="1"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19</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351207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a:t>Scrum is an empirical</a:t>
            </a:r>
            <a:r>
              <a:rPr lang="en-US" baseline="0" dirty="0"/>
              <a:t> process to </a:t>
            </a:r>
            <a:r>
              <a:rPr lang="en-US" dirty="0"/>
              <a:t>focus on delivering the highest business value in the shortest time. </a:t>
            </a:r>
            <a:r>
              <a:rPr lang="en-US" baseline="0" dirty="0"/>
              <a:t> </a:t>
            </a:r>
          </a:p>
          <a:p>
            <a:pPr>
              <a:buFont typeface="Arial" pitchFamily="34" charset="0"/>
              <a:buChar char="•"/>
            </a:pPr>
            <a:r>
              <a:rPr lang="en-US" baseline="0" dirty="0"/>
              <a:t>Empirical in </a:t>
            </a:r>
            <a:r>
              <a:rPr lang="en-US" dirty="0"/>
              <a:t>that</a:t>
            </a:r>
            <a:r>
              <a:rPr lang="en-US" baseline="0" dirty="0"/>
              <a:t> is, </a:t>
            </a:r>
            <a:r>
              <a:rPr lang="en-US" dirty="0"/>
              <a:t>observable, provable</a:t>
            </a:r>
            <a:r>
              <a:rPr lang="en-US" baseline="0" dirty="0"/>
              <a:t> and </a:t>
            </a:r>
            <a:r>
              <a:rPr lang="en-US" dirty="0"/>
              <a:t>verifiable</a:t>
            </a:r>
            <a:r>
              <a:rPr lang="en-US" baseline="0" dirty="0"/>
              <a:t> from experience</a:t>
            </a:r>
            <a:endParaRPr lang="en-US" dirty="0"/>
          </a:p>
          <a:p>
            <a:pPr>
              <a:buFont typeface="Arial" pitchFamily="34" charset="0"/>
              <a:buChar char="•"/>
            </a:pPr>
            <a:r>
              <a:rPr lang="en-US" dirty="0"/>
              <a:t>Agile software</a:t>
            </a:r>
            <a:r>
              <a:rPr lang="en-US" baseline="0" dirty="0"/>
              <a:t> development is a different prospective from traditional waterfall Project management</a:t>
            </a:r>
          </a:p>
          <a:p>
            <a:pPr lvl="1">
              <a:buFont typeface="Arial" pitchFamily="34" charset="0"/>
              <a:buChar char="•"/>
            </a:pPr>
            <a:r>
              <a:rPr lang="en-US" baseline="0" dirty="0"/>
              <a:t>Characteristics:</a:t>
            </a:r>
          </a:p>
          <a:p>
            <a:pPr lvl="2">
              <a:buFont typeface="Arial" pitchFamily="34" charset="0"/>
              <a:buChar char="•"/>
            </a:pPr>
            <a:r>
              <a:rPr lang="en-US" baseline="0" dirty="0"/>
              <a:t>Release code early and often</a:t>
            </a:r>
          </a:p>
          <a:p>
            <a:pPr lvl="2">
              <a:buFont typeface="Arial" pitchFamily="34" charset="0"/>
              <a:buChar char="•"/>
            </a:pPr>
            <a:r>
              <a:rPr lang="en-US" baseline="0" dirty="0"/>
              <a:t>Adapt process and product to new information</a:t>
            </a:r>
          </a:p>
          <a:p>
            <a:pPr lvl="2">
              <a:buFont typeface="Arial" pitchFamily="34" charset="0"/>
              <a:buChar char="•"/>
            </a:pPr>
            <a:r>
              <a:rPr lang="en-US" baseline="0" dirty="0"/>
              <a:t>Always production quality</a:t>
            </a:r>
          </a:p>
          <a:p>
            <a:pPr lvl="2">
              <a:buFont typeface="Arial" pitchFamily="34" charset="0"/>
              <a:buChar char="•"/>
            </a:pPr>
            <a:r>
              <a:rPr lang="en-US" baseline="0" dirty="0"/>
              <a:t>Complementary principals and practices</a:t>
            </a:r>
            <a:r>
              <a:rPr lang="en-US" dirty="0"/>
              <a:t> </a:t>
            </a:r>
          </a:p>
          <a:p>
            <a:pPr>
              <a:buFont typeface="Arial" pitchFamily="34" charset="0"/>
              <a:buChar char="•"/>
            </a:pPr>
            <a:r>
              <a:rPr lang="en-US" dirty="0"/>
              <a:t>Scrum fits</a:t>
            </a:r>
            <a:r>
              <a:rPr lang="en-US" baseline="0" dirty="0"/>
              <a:t> under the Agile software development umbrella- as a ….</a:t>
            </a:r>
            <a:endParaRPr lang="en-US" dirty="0"/>
          </a:p>
          <a:p>
            <a:pPr>
              <a:buFont typeface="Arial" pitchFamily="34" charset="0"/>
              <a:buChar char="•"/>
            </a:pPr>
            <a:r>
              <a:rPr lang="en-US" dirty="0"/>
              <a:t>Framework, not a methodology – you redefine the process each iteration (sprint), if needed</a:t>
            </a: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20</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120630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p:spPr>
        <p:txBody>
          <a:bodyPr/>
          <a:lstStyle/>
          <a:p>
            <a:r>
              <a:rPr lang="en-US" dirty="0"/>
              <a:t>In Rugby it is a way to restart play where a bound group of players form a tunnel with the opposition or infringement.</a:t>
            </a:r>
          </a:p>
          <a:p>
            <a:endParaRPr lang="en-US" dirty="0"/>
          </a:p>
          <a:p>
            <a:r>
              <a:rPr lang="en-US" dirty="0"/>
              <a:t>Scrum is a lightweight agile method for software development.</a:t>
            </a:r>
          </a:p>
        </p:txBody>
      </p:sp>
      <p:sp>
        <p:nvSpPr>
          <p:cNvPr id="40963" name="Slide Number Placeholder 3"/>
          <p:cNvSpPr>
            <a:spLocks noGrp="1"/>
          </p:cNvSpPr>
          <p:nvPr>
            <p:ph type="sldNum" sz="quarter" idx="5"/>
          </p:nvPr>
        </p:nvSpPr>
        <p:spPr>
          <a:noFill/>
        </p:spPr>
        <p:txBody>
          <a:bodyPr/>
          <a:lstStyle/>
          <a:p>
            <a:fld id="{5CA2ED1E-91D2-4D83-99DD-1B7D43BE0060}" type="slidenum">
              <a:rPr lang="en-US" altLang="fr-FR" smtClean="0"/>
              <a:pPr/>
              <a:t>21</a:t>
            </a:fld>
            <a:endParaRPr lang="en-US" altLang="fr-FR" dirty="0"/>
          </a:p>
        </p:txBody>
      </p:sp>
    </p:spTree>
    <p:extLst>
      <p:ext uri="{BB962C8B-B14F-4D97-AF65-F5344CB8AC3E}">
        <p14:creationId xmlns:p14="http://schemas.microsoft.com/office/powerpoint/2010/main" val="436923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22</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3969007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24</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2808663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33</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1240910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just enough information so that the development team can produce a reasonable estimate of the effort to implement it</a:t>
            </a:r>
          </a:p>
          <a:p>
            <a:endParaRPr lang="en-US" dirty="0"/>
          </a:p>
          <a:p>
            <a:r>
              <a:rPr lang="en-US" b="1" dirty="0"/>
              <a:t>Independent</a:t>
            </a:r>
          </a:p>
          <a:p>
            <a:r>
              <a:rPr lang="en-US" dirty="0"/>
              <a:t>Stories are easiest to work with if they do not overlap in concept, and can be scheduled and implemented in any order. </a:t>
            </a:r>
          </a:p>
          <a:p>
            <a:r>
              <a:rPr lang="en-US" dirty="0"/>
              <a:t>We can't always achieve this; once in a while we may say things like "3 points for the first report, then 1 point for each of the others." </a:t>
            </a:r>
          </a:p>
          <a:p>
            <a:r>
              <a:rPr lang="en-US" b="1" dirty="0"/>
              <a:t>Negotiable... and Negotiated</a:t>
            </a:r>
          </a:p>
          <a:p>
            <a:r>
              <a:rPr lang="en-US" dirty="0"/>
              <a:t>It is not an explicit contract for features; rather, details will be co-created by the customer and the team during development. A good story captures the essence, not the details. Over time, the card may acquire notes, test ideas, and so on, but we don't need these to prioritize or schedule stories. </a:t>
            </a:r>
          </a:p>
          <a:p>
            <a:r>
              <a:rPr lang="en-US" b="1" dirty="0"/>
              <a:t>Valuable</a:t>
            </a:r>
          </a:p>
          <a:p>
            <a:r>
              <a:rPr lang="en-US" dirty="0"/>
              <a:t>It needs to be valuable to the customer. Developers may have (legitimate) concerns, but these framed in a way that makes the customer perceive them as important. </a:t>
            </a:r>
          </a:p>
          <a:p>
            <a:r>
              <a:rPr lang="en-US" dirty="0"/>
              <a:t>This is especially an issue when splitting stories. Think of a whole story as a multi-layer cake, e.g., a network layer, a persistence layer, a logic layer, and a presentation layer. When we split a story, we're serving up only part of that cake. We want to give the customer the essence of the whole cake, and the best way is to slice vertically through the layers. Developers often have an inclination to work on only one layer at a time (and get it "right"); but a full database layer (for example) has little value to the customer if there's no presentation layer. </a:t>
            </a:r>
          </a:p>
          <a:p>
            <a:r>
              <a:rPr lang="en-US" b="1" dirty="0"/>
              <a:t>Estimable</a:t>
            </a:r>
          </a:p>
          <a:p>
            <a:r>
              <a:rPr lang="en-US" dirty="0"/>
              <a:t>We don't need an exact estimate, but just enough to help the customer rank and schedule the story's implementation. Being estimable is partly a function of being negotiated, as it's hard to estimate a story we don't understand. It is also a function of size: bigger stories are harder to estimate. Finally, it's a function of the team: what's easy to estimate will vary depending on the team's experience. (Sometimes a team may have to split a story into a (time-boxed) "spike" that will give the team enough information to make a decent estimate, and the rest of the story that will actually implement the desired feature.) </a:t>
            </a:r>
          </a:p>
          <a:p>
            <a:r>
              <a:rPr lang="en-US" b="1" dirty="0"/>
              <a:t>Small</a:t>
            </a:r>
          </a:p>
          <a:p>
            <a:r>
              <a:rPr lang="en-US" dirty="0"/>
              <a:t>Stories typically represent at most a few person-weeks worth of work. (Some teams restrict them to a few person-days of work.) Above this size, and it seems to be too hard to know what's in the story's scope. Saying, "it would take me more than month" often implicitly adds, "as I don't understand what-all it would entail." Smaller stories tend to get more accurate estimates. </a:t>
            </a:r>
          </a:p>
          <a:p>
            <a:r>
              <a:rPr lang="en-US" dirty="0"/>
              <a:t>Story descriptions can be small too (and putting them on an index card helps make that happen). Alistair Cockburn described the cards as tokens promising a future conversation. Remember, the details can be elaborated through conversations with the customer. </a:t>
            </a:r>
          </a:p>
          <a:p>
            <a:r>
              <a:rPr lang="en-US" b="1" dirty="0"/>
              <a:t>Testable</a:t>
            </a:r>
          </a:p>
          <a:p>
            <a:r>
              <a:rPr lang="en-US" dirty="0"/>
              <a:t>Writing a story card carries an implicit promise: "I understand what I want well enough that I </a:t>
            </a:r>
            <a:r>
              <a:rPr lang="en-US" i="1" dirty="0"/>
              <a:t>could</a:t>
            </a:r>
            <a:r>
              <a:rPr lang="en-US" dirty="0"/>
              <a:t> write a test for it." Several teams have reported that by requiring customer tests before implementing a story, the team is more productive. "Testability" has always been a characteristic of good requirements; actually writing the tests early helps us know whether this goal is met.</a:t>
            </a:r>
          </a:p>
          <a:p>
            <a:r>
              <a:rPr lang="en-US" dirty="0"/>
              <a:t>If a customer doesn't know how to test something, this may indicate that the story isn't clear enough, or that it doesn't reflect something valuable to them, or that the customer just needs help in testing.</a:t>
            </a:r>
          </a:p>
          <a:p>
            <a:r>
              <a:rPr lang="en-US" dirty="0"/>
              <a:t>A team can treat non-functional requirements (such as performance and usability) as things that need to be tested. Figure out how to operationalize these tests will help the team learn the true needs.</a:t>
            </a:r>
          </a:p>
          <a:p>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36</a:t>
            </a:fld>
            <a:endParaRPr lang="sv-SE"/>
          </a:p>
        </p:txBody>
      </p:sp>
      <p:sp>
        <p:nvSpPr>
          <p:cNvPr id="5" name="Date Placeholder 4"/>
          <p:cNvSpPr>
            <a:spLocks noGrp="1"/>
          </p:cNvSpPr>
          <p:nvPr>
            <p:ph type="dt" idx="11"/>
          </p:nvPr>
        </p:nvSpPr>
        <p:spPr/>
        <p:txBody>
          <a:bodyPr/>
          <a:lstStyle/>
          <a:p>
            <a:pPr>
              <a:defRPr/>
            </a:pPr>
            <a:fld id="{0353514C-3EB3-41AD-88C5-49B406E9B339}" type="datetime1">
              <a:rPr lang="en-US" smtClean="0"/>
              <a:pPr>
                <a:defRPr/>
              </a:pPr>
              <a:t>6/22/2017</a:t>
            </a:fld>
            <a:endParaRPr lang="sv-SE"/>
          </a:p>
        </p:txBody>
      </p:sp>
    </p:spTree>
    <p:extLst>
      <p:ext uri="{BB962C8B-B14F-4D97-AF65-F5344CB8AC3E}">
        <p14:creationId xmlns:p14="http://schemas.microsoft.com/office/powerpoint/2010/main" val="368825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Too often teams</a:t>
            </a:r>
            <a:r>
              <a:rPr lang="en-US" baseline="0" dirty="0"/>
              <a:t> don’t realize a project is going to fail until they are near the end of the project. Working software shows true progress and if a project is going to fail, it’s better to know sooner rather than later</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4</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2003410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just enough information so that the development team can produce a reasonable estimate of the effort to implement it</a:t>
            </a:r>
          </a:p>
          <a:p>
            <a:endParaRPr lang="en-US" dirty="0"/>
          </a:p>
          <a:p>
            <a:r>
              <a:rPr lang="en-US" b="1" dirty="0"/>
              <a:t>Independent</a:t>
            </a:r>
          </a:p>
          <a:p>
            <a:r>
              <a:rPr lang="en-US" dirty="0"/>
              <a:t>Stories are easiest to work with if they do not overlap in concept, and can be scheduled and implemented in any order. </a:t>
            </a:r>
          </a:p>
          <a:p>
            <a:r>
              <a:rPr lang="en-US" dirty="0"/>
              <a:t>We can't always achieve this; once in a while we may say things like "3 points for the first report, then 1 point for each of the others." </a:t>
            </a:r>
          </a:p>
          <a:p>
            <a:r>
              <a:rPr lang="en-US" b="1" dirty="0"/>
              <a:t>Negotiable... and Negotiated</a:t>
            </a:r>
          </a:p>
          <a:p>
            <a:r>
              <a:rPr lang="en-US" dirty="0"/>
              <a:t>It is not an explicit contract for features; rather, details will be co-created by the customer and the team during development. A good story captures the essence, not the details. Over time, the card may acquire notes, test ideas, and so on, but we don't need these to prioritize or schedule stories. </a:t>
            </a:r>
          </a:p>
          <a:p>
            <a:r>
              <a:rPr lang="en-US" b="1" dirty="0"/>
              <a:t>Valuable</a:t>
            </a:r>
          </a:p>
          <a:p>
            <a:r>
              <a:rPr lang="en-US" dirty="0"/>
              <a:t>It needs to be valuable to the customer. Developers may have (legitimate) concerns, but these framed in a way that makes the customer perceive them as important. </a:t>
            </a:r>
          </a:p>
          <a:p>
            <a:r>
              <a:rPr lang="en-US" dirty="0"/>
              <a:t>This is especially an issue when splitting stories. Think of a whole story as a multi-layer cake, e.g., a network layer, a persistence layer, a logic layer, and a presentation layer. When we split a story, we're serving up only part of that cake. We want to give the customer the essence of the whole cake, and the best way is to slice vertically through the layers. Developers often have an inclination to work on only one layer at a time (and get it "right"); but a full database layer (for example) has little value to the customer if there's no presentation layer. </a:t>
            </a:r>
          </a:p>
          <a:p>
            <a:r>
              <a:rPr lang="en-US" b="1" dirty="0"/>
              <a:t>Estimable</a:t>
            </a:r>
          </a:p>
          <a:p>
            <a:r>
              <a:rPr lang="en-US" dirty="0"/>
              <a:t>We don't need an exact estimate, but just enough to help the customer rank and schedule the story's implementation. Being estimable is partly a function of being negotiated, as it's hard to estimate a story we don't understand. It is also a function of size: bigger stories are harder to estimate. Finally, it's a function of the team: what's easy to estimate will vary depending on the team's experience. (Sometimes a team may have to split a story into a (time-boxed) "spike" that will give the team enough information to make a decent estimate, and the rest of the story that will actually implement the desired feature.) </a:t>
            </a:r>
          </a:p>
          <a:p>
            <a:r>
              <a:rPr lang="en-US" b="1" dirty="0"/>
              <a:t>Small</a:t>
            </a:r>
          </a:p>
          <a:p>
            <a:r>
              <a:rPr lang="en-US" dirty="0"/>
              <a:t>Stories typically represent at most a few person-weeks worth of work. (Some teams restrict them to a few person-days of work.) Above this size, and it seems to be too hard to know what's in the story's scope. Saying, "it would take me more than month" often implicitly adds, "as I don't understand what-all it would entail." Smaller stories tend to get more accurate estimates. </a:t>
            </a:r>
          </a:p>
          <a:p>
            <a:r>
              <a:rPr lang="en-US" dirty="0"/>
              <a:t>Story descriptions can be small too (and putting them on an index card helps make that happen). Alistair Cockburn described the cards as tokens promising a future conversation. Remember, the details can be elaborated through conversations with the customer. </a:t>
            </a:r>
          </a:p>
          <a:p>
            <a:r>
              <a:rPr lang="en-US" b="1" dirty="0"/>
              <a:t>Testable</a:t>
            </a:r>
          </a:p>
          <a:p>
            <a:r>
              <a:rPr lang="en-US" dirty="0"/>
              <a:t>Writing a story card carries an implicit promise: "I understand what I want well enough that I </a:t>
            </a:r>
            <a:r>
              <a:rPr lang="en-US" i="1" dirty="0"/>
              <a:t>could</a:t>
            </a:r>
            <a:r>
              <a:rPr lang="en-US" dirty="0"/>
              <a:t> write a test for it." Several teams have reported that by requiring customer tests before implementing a story, the team is more productive. "Testability" has always been a characteristic of good requirements; actually writing the tests early helps us know whether this goal is met.</a:t>
            </a:r>
          </a:p>
          <a:p>
            <a:r>
              <a:rPr lang="en-US" dirty="0"/>
              <a:t>If a customer doesn't know how to test something, this may indicate that the story isn't clear enough, or that it doesn't reflect something valuable to them, or that the customer just needs help in testing.</a:t>
            </a:r>
          </a:p>
          <a:p>
            <a:r>
              <a:rPr lang="en-US" dirty="0"/>
              <a:t>A team can treat non-functional requirements (such as performance and usability) as things that need to be tested. Figure out how to operationalize these tests will help the team learn the true needs.</a:t>
            </a:r>
          </a:p>
          <a:p>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37</a:t>
            </a:fld>
            <a:endParaRPr lang="sv-SE"/>
          </a:p>
        </p:txBody>
      </p:sp>
      <p:sp>
        <p:nvSpPr>
          <p:cNvPr id="5" name="Date Placeholder 4"/>
          <p:cNvSpPr>
            <a:spLocks noGrp="1"/>
          </p:cNvSpPr>
          <p:nvPr>
            <p:ph type="dt" idx="11"/>
          </p:nvPr>
        </p:nvSpPr>
        <p:spPr/>
        <p:txBody>
          <a:bodyPr/>
          <a:lstStyle/>
          <a:p>
            <a:pPr>
              <a:defRPr/>
            </a:pPr>
            <a:fld id="{0353514C-3EB3-41AD-88C5-49B406E9B339}" type="datetime1">
              <a:rPr lang="en-US" smtClean="0"/>
              <a:pPr>
                <a:defRPr/>
              </a:pPr>
              <a:t>6/22/2017</a:t>
            </a:fld>
            <a:endParaRPr lang="sv-SE"/>
          </a:p>
        </p:txBody>
      </p:sp>
    </p:spTree>
    <p:extLst>
      <p:ext uri="{BB962C8B-B14F-4D97-AF65-F5344CB8AC3E}">
        <p14:creationId xmlns:p14="http://schemas.microsoft.com/office/powerpoint/2010/main" val="793870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Don’t want the user story to be a lengthy fairy</a:t>
            </a:r>
            <a:r>
              <a:rPr lang="en-US" baseline="0" dirty="0"/>
              <a:t> tale type description (i.e. Jenny Customer sat down at her computer one day and decided to order a book…)</a:t>
            </a:r>
          </a:p>
          <a:p>
            <a:endParaRPr lang="en-US" baseline="0" dirty="0"/>
          </a:p>
          <a:p>
            <a:r>
              <a:rPr lang="en-US" baseline="0" dirty="0"/>
              <a:t>User stories focus on what is needed not how to do it.</a:t>
            </a:r>
          </a:p>
          <a:p>
            <a:endParaRPr lang="en-US" baseline="0" dirty="0"/>
          </a:p>
          <a:p>
            <a:r>
              <a:rPr lang="en-US" baseline="0" dirty="0"/>
              <a:t>Stay at a high enough level until it is truly known what is needed. Save the details for the technical stories.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38</a:t>
            </a:fld>
            <a:endParaRPr lang="sv-SE"/>
          </a:p>
        </p:txBody>
      </p:sp>
      <p:sp>
        <p:nvSpPr>
          <p:cNvPr id="5" name="Date Placeholder 4"/>
          <p:cNvSpPr>
            <a:spLocks noGrp="1"/>
          </p:cNvSpPr>
          <p:nvPr>
            <p:ph type="dt" idx="11"/>
          </p:nvPr>
        </p:nvSpPr>
        <p:spPr/>
        <p:txBody>
          <a:bodyPr/>
          <a:lstStyle/>
          <a:p>
            <a:pPr>
              <a:defRPr/>
            </a:pPr>
            <a:fld id="{C7515C7F-E7CF-4D0D-BFCD-9B240E39AB08}" type="datetime1">
              <a:rPr lang="en-US" smtClean="0"/>
              <a:pPr>
                <a:defRPr/>
              </a:pPr>
              <a:t>6/22/2017</a:t>
            </a:fld>
            <a:endParaRPr lang="sv-SE"/>
          </a:p>
        </p:txBody>
      </p:sp>
    </p:spTree>
    <p:extLst>
      <p:ext uri="{BB962C8B-B14F-4D97-AF65-F5344CB8AC3E}">
        <p14:creationId xmlns:p14="http://schemas.microsoft.com/office/powerpoint/2010/main" val="3551082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 example, it is a Scrum rule that only Team members - the people committed to turning the Product Backlog into an increment – can talk during a Daily Scrum. </a:t>
            </a:r>
            <a:endParaRPr lang="en-US" baseline="0" dirty="0"/>
          </a:p>
          <a:p>
            <a:r>
              <a:rPr lang="en-US" baseline="0" dirty="0"/>
              <a:t>Discuss the story</a:t>
            </a:r>
          </a:p>
          <a:p>
            <a:r>
              <a:rPr lang="en-US" baseline="0" dirty="0"/>
              <a:t>Decompose the tasks into 2-16 hours each:</a:t>
            </a:r>
          </a:p>
          <a:p>
            <a:r>
              <a:rPr lang="en-US" dirty="0"/>
              <a:t>-Less than 2 hours – diminishing returns</a:t>
            </a:r>
          </a:p>
          <a:p>
            <a:r>
              <a:rPr lang="en-US" dirty="0"/>
              <a:t>-More than 16 hours – maintain control</a:t>
            </a:r>
          </a:p>
          <a:p>
            <a:r>
              <a:rPr lang="en-US" dirty="0"/>
              <a:t>	This way</a:t>
            </a:r>
            <a:r>
              <a:rPr lang="en-US" baseline="0" dirty="0"/>
              <a:t> we are n</a:t>
            </a:r>
            <a:r>
              <a:rPr lang="en-US" dirty="0"/>
              <a:t>ever</a:t>
            </a:r>
            <a:r>
              <a:rPr lang="en-US" baseline="0" dirty="0"/>
              <a:t> more than a Day away from understanding any task</a:t>
            </a:r>
          </a:p>
          <a:p>
            <a:pPr>
              <a:buFontTx/>
              <a:buChar char="-"/>
            </a:pPr>
            <a:r>
              <a:rPr lang="en-US" sz="1000" dirty="0"/>
              <a:t>One developer accepts responsibility for each task. </a:t>
            </a:r>
          </a:p>
          <a:p>
            <a:pPr>
              <a:buFontTx/>
              <a:buChar char="-"/>
            </a:pPr>
            <a:r>
              <a:rPr lang="en-US" sz="1000" dirty="0"/>
              <a:t>Developers individually estimate the tasks that they have accepted to make sure they are not over-committed.</a:t>
            </a:r>
          </a:p>
          <a:p>
            <a:endParaRPr lang="en-US" dirty="0"/>
          </a:p>
          <a:p>
            <a:r>
              <a:rPr lang="en-US" dirty="0"/>
              <a:t>Hard Stop - If you don’t get it done now, do it during the Sprint</a:t>
            </a:r>
          </a:p>
          <a:p>
            <a:r>
              <a:rPr lang="en-US" dirty="0"/>
              <a:t>Define the term “done”</a:t>
            </a:r>
          </a:p>
          <a:p>
            <a:r>
              <a:rPr lang="en-US" dirty="0"/>
              <a:t>Team commits</a:t>
            </a:r>
            <a:r>
              <a:rPr lang="en-US" baseline="0" dirty="0"/>
              <a:t> to completing stories</a:t>
            </a:r>
          </a:p>
          <a:p>
            <a:r>
              <a:rPr lang="en-US" baseline="0" dirty="0"/>
              <a:t>Finalize the sprint goal and prepare to start working on the tasks</a:t>
            </a:r>
            <a:endParaRPr lang="en-US" dirty="0"/>
          </a:p>
        </p:txBody>
      </p:sp>
      <p:sp>
        <p:nvSpPr>
          <p:cNvPr id="4" name="Slide Number Placeholder 3"/>
          <p:cNvSpPr>
            <a:spLocks noGrp="1"/>
          </p:cNvSpPr>
          <p:nvPr>
            <p:ph type="sldNum" sz="quarter" idx="10"/>
          </p:nvPr>
        </p:nvSpPr>
        <p:spPr/>
        <p:txBody>
          <a:bodyPr/>
          <a:lstStyle/>
          <a:p>
            <a:pPr>
              <a:defRPr/>
            </a:pPr>
            <a:fld id="{33ECFD95-783E-4AB8-92F6-FD6C4C39B9C0}" type="slidenum">
              <a:rPr lang="sv-SE" smtClean="0"/>
              <a:pPr>
                <a:defRPr/>
              </a:pPr>
              <a:t>41</a:t>
            </a:fld>
            <a:endParaRPr lang="sv-SE"/>
          </a:p>
        </p:txBody>
      </p:sp>
      <p:sp>
        <p:nvSpPr>
          <p:cNvPr id="5" name="Date Placeholder 4"/>
          <p:cNvSpPr>
            <a:spLocks noGrp="1"/>
          </p:cNvSpPr>
          <p:nvPr>
            <p:ph type="dt" idx="11"/>
          </p:nvPr>
        </p:nvSpPr>
        <p:spPr/>
        <p:txBody>
          <a:bodyPr/>
          <a:lstStyle/>
          <a:p>
            <a:pPr>
              <a:defRPr/>
            </a:pPr>
            <a:fld id="{0061DC1C-85C7-4F79-9685-44EE2BBE6B1F}" type="datetime1">
              <a:rPr lang="sv-SE" smtClean="0"/>
              <a:pPr>
                <a:defRPr/>
              </a:pPr>
              <a:t>2017-06-22</a:t>
            </a:fld>
            <a:endParaRPr lang="sv-SE"/>
          </a:p>
        </p:txBody>
      </p:sp>
    </p:spTree>
    <p:extLst>
      <p:ext uri="{BB962C8B-B14F-4D97-AF65-F5344CB8AC3E}">
        <p14:creationId xmlns:p14="http://schemas.microsoft.com/office/powerpoint/2010/main" val="2220298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42</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4009080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43</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3064708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51</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1880872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53</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2970874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a:t>Together, the Sprint planning meeting, the Daily Scrum, the Sprint review, </a:t>
            </a:r>
          </a:p>
          <a:p>
            <a:r>
              <a:rPr lang="en-US" i="1" dirty="0"/>
              <a:t>	and the Sprint retrospective constitute the empirical inspection and adaptation 	practices of Scrum</a:t>
            </a:r>
          </a:p>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55</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399189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lnSpc>
                <a:spcPct val="85000"/>
              </a:lnSpc>
            </a:pPr>
            <a:r>
              <a:rPr lang="en-US" sz="1700" dirty="0"/>
              <a:t>Through Conversation, define tasks</a:t>
            </a:r>
          </a:p>
          <a:p>
            <a:pPr lvl="1" eaLnBrk="1" hangingPunct="1">
              <a:lnSpc>
                <a:spcPct val="85000"/>
              </a:lnSpc>
            </a:pPr>
            <a:r>
              <a:rPr lang="en-US" sz="1500" dirty="0"/>
              <a:t>Listen to different perspectives</a:t>
            </a:r>
          </a:p>
          <a:p>
            <a:pPr lvl="1" eaLnBrk="1" hangingPunct="1">
              <a:lnSpc>
                <a:spcPct val="85000"/>
              </a:lnSpc>
            </a:pPr>
            <a:r>
              <a:rPr lang="en-US" sz="1500" dirty="0"/>
              <a:t>Think about what needs to get done, not what my traditional role completes</a:t>
            </a:r>
          </a:p>
          <a:p>
            <a:pPr lvl="1" eaLnBrk="1" hangingPunct="1">
              <a:lnSpc>
                <a:spcPct val="85000"/>
              </a:lnSpc>
            </a:pPr>
            <a:r>
              <a:rPr lang="en-US" sz="1500" dirty="0"/>
              <a:t>Don’t . . . </a:t>
            </a:r>
          </a:p>
          <a:p>
            <a:pPr lvl="2" eaLnBrk="1" hangingPunct="1">
              <a:lnSpc>
                <a:spcPct val="85000"/>
              </a:lnSpc>
            </a:pPr>
            <a:r>
              <a:rPr lang="en-US" dirty="0"/>
              <a:t>make task too  granular (don’t do 10 minute tasks)</a:t>
            </a:r>
          </a:p>
          <a:p>
            <a:pPr lvl="2" eaLnBrk="1" hangingPunct="1">
              <a:lnSpc>
                <a:spcPct val="85000"/>
              </a:lnSpc>
            </a:pPr>
            <a:r>
              <a:rPr lang="en-US" dirty="0"/>
              <a:t>Make task too large (1 sprint length)</a:t>
            </a:r>
          </a:p>
          <a:p>
            <a:pPr lvl="1" eaLnBrk="1" hangingPunct="1">
              <a:lnSpc>
                <a:spcPct val="85000"/>
              </a:lnSpc>
            </a:pPr>
            <a:r>
              <a:rPr lang="en-US" sz="1500" dirty="0"/>
              <a:t>Agree to the tasks</a:t>
            </a:r>
          </a:p>
          <a:p>
            <a:pPr eaLnBrk="1" hangingPunct="1">
              <a:lnSpc>
                <a:spcPct val="85000"/>
              </a:lnSpc>
            </a:pPr>
            <a:r>
              <a:rPr lang="en-US" sz="1700" dirty="0"/>
              <a:t>Team members sign up for tasks, NOT assigned by the Scrum Master</a:t>
            </a:r>
          </a:p>
          <a:p>
            <a:pPr eaLnBrk="1" hangingPunct="1">
              <a:lnSpc>
                <a:spcPct val="85000"/>
              </a:lnSpc>
            </a:pPr>
            <a:r>
              <a:rPr lang="en-US" sz="1700" dirty="0"/>
              <a:t>Estimate the task work</a:t>
            </a:r>
          </a:p>
          <a:p>
            <a:pPr lvl="1" eaLnBrk="1" hangingPunct="1">
              <a:lnSpc>
                <a:spcPct val="85000"/>
              </a:lnSpc>
            </a:pPr>
            <a:r>
              <a:rPr lang="en-US" sz="1500" dirty="0"/>
              <a:t>Can estimate ahead of time, but best after knowing who is accepting task</a:t>
            </a:r>
          </a:p>
          <a:p>
            <a:pPr eaLnBrk="1" hangingPunct="1">
              <a:lnSpc>
                <a:spcPct val="85000"/>
              </a:lnSpc>
            </a:pPr>
            <a:r>
              <a:rPr lang="en-US" sz="1700" dirty="0"/>
              <a:t>Validate capacity again; May need to refine stories in Sprint</a:t>
            </a:r>
          </a:p>
          <a:p>
            <a:pPr eaLnBrk="1" hangingPunct="1">
              <a:lnSpc>
                <a:spcPct val="85000"/>
              </a:lnSpc>
            </a:pPr>
            <a:r>
              <a:rPr lang="en-US" sz="1700" dirty="0"/>
              <a:t>Team Commits to Sprint</a:t>
            </a:r>
          </a:p>
          <a:p>
            <a:pPr lvl="1" eaLnBrk="1" hangingPunct="1">
              <a:lnSpc>
                <a:spcPct val="85000"/>
              </a:lnSpc>
            </a:pPr>
            <a:r>
              <a:rPr lang="en-US" sz="1500" dirty="0"/>
              <a:t>Fist of Five – Don’t Skip this Commitment</a:t>
            </a:r>
          </a:p>
          <a:p>
            <a:pPr eaLnBrk="1" hangingPunct="1">
              <a:lnSpc>
                <a:spcPct val="85000"/>
              </a:lnSpc>
            </a:pPr>
            <a:r>
              <a:rPr lang="en-US" sz="1700" dirty="0"/>
              <a:t>A note about tasks . . . </a:t>
            </a:r>
          </a:p>
          <a:p>
            <a:pPr lvl="1" eaLnBrk="1" hangingPunct="1">
              <a:lnSpc>
                <a:spcPct val="85000"/>
              </a:lnSpc>
            </a:pPr>
            <a:r>
              <a:rPr lang="en-US" sz="1500" dirty="0"/>
              <a:t>Any team member can add, delete, or change</a:t>
            </a:r>
          </a:p>
          <a:p>
            <a:pPr lvl="1" eaLnBrk="1" hangingPunct="1">
              <a:lnSpc>
                <a:spcPct val="85000"/>
              </a:lnSpc>
            </a:pPr>
            <a:r>
              <a:rPr lang="en-US" sz="1500" dirty="0"/>
              <a:t>Tasks (content, estimates, sign-up) can change (or emerge) during the Sprint</a:t>
            </a:r>
          </a:p>
          <a:p>
            <a:pPr lvl="1" eaLnBrk="1" hangingPunct="1">
              <a:lnSpc>
                <a:spcPct val="85000"/>
              </a:lnSpc>
            </a:pPr>
            <a:r>
              <a:rPr lang="en-US" sz="1500" dirty="0"/>
              <a:t>Don’t go back and refine Story Point (unless . . .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56</a:t>
            </a:fld>
            <a:endParaRPr lang="sv-SE"/>
          </a:p>
        </p:txBody>
      </p:sp>
      <p:sp>
        <p:nvSpPr>
          <p:cNvPr id="5" name="Date Placeholder 4"/>
          <p:cNvSpPr>
            <a:spLocks noGrp="1"/>
          </p:cNvSpPr>
          <p:nvPr>
            <p:ph type="dt" idx="11"/>
          </p:nvPr>
        </p:nvSpPr>
        <p:spPr/>
        <p:txBody>
          <a:bodyPr/>
          <a:lstStyle/>
          <a:p>
            <a:pPr>
              <a:defRPr/>
            </a:pPr>
            <a:fld id="{27B4BB04-4092-43B3-B267-BFFAF198E585}" type="datetime1">
              <a:rPr lang="en-US" smtClean="0"/>
              <a:pPr>
                <a:defRPr/>
              </a:pPr>
              <a:t>6/22/2017</a:t>
            </a:fld>
            <a:endParaRPr lang="sv-SE"/>
          </a:p>
        </p:txBody>
      </p:sp>
    </p:spTree>
    <p:extLst>
      <p:ext uri="{BB962C8B-B14F-4D97-AF65-F5344CB8AC3E}">
        <p14:creationId xmlns:p14="http://schemas.microsoft.com/office/powerpoint/2010/main" val="1752799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lnSpc>
                <a:spcPct val="85000"/>
              </a:lnSpc>
            </a:pPr>
            <a:r>
              <a:rPr lang="en-US" sz="1700" dirty="0"/>
              <a:t>Through Conversation, define tasks</a:t>
            </a:r>
          </a:p>
          <a:p>
            <a:pPr lvl="1" eaLnBrk="1" hangingPunct="1">
              <a:lnSpc>
                <a:spcPct val="85000"/>
              </a:lnSpc>
            </a:pPr>
            <a:r>
              <a:rPr lang="en-US" sz="1500" dirty="0"/>
              <a:t>Listen to different perspectives</a:t>
            </a:r>
          </a:p>
          <a:p>
            <a:pPr lvl="1" eaLnBrk="1" hangingPunct="1">
              <a:lnSpc>
                <a:spcPct val="85000"/>
              </a:lnSpc>
            </a:pPr>
            <a:r>
              <a:rPr lang="en-US" sz="1500" dirty="0"/>
              <a:t>Think about what needs to get done, not what my traditional role completes</a:t>
            </a:r>
          </a:p>
          <a:p>
            <a:pPr lvl="1" eaLnBrk="1" hangingPunct="1">
              <a:lnSpc>
                <a:spcPct val="85000"/>
              </a:lnSpc>
            </a:pPr>
            <a:r>
              <a:rPr lang="en-US" sz="1500" dirty="0"/>
              <a:t>Don’t . . . </a:t>
            </a:r>
          </a:p>
          <a:p>
            <a:pPr lvl="2" eaLnBrk="1" hangingPunct="1">
              <a:lnSpc>
                <a:spcPct val="85000"/>
              </a:lnSpc>
            </a:pPr>
            <a:r>
              <a:rPr lang="en-US" dirty="0"/>
              <a:t>make task too  granular (don’t do 10 minute tasks)</a:t>
            </a:r>
          </a:p>
          <a:p>
            <a:pPr lvl="2" eaLnBrk="1" hangingPunct="1">
              <a:lnSpc>
                <a:spcPct val="85000"/>
              </a:lnSpc>
            </a:pPr>
            <a:r>
              <a:rPr lang="en-US" dirty="0"/>
              <a:t>Make task too large (1 sprint length)</a:t>
            </a:r>
          </a:p>
          <a:p>
            <a:pPr lvl="1" eaLnBrk="1" hangingPunct="1">
              <a:lnSpc>
                <a:spcPct val="85000"/>
              </a:lnSpc>
            </a:pPr>
            <a:r>
              <a:rPr lang="en-US" sz="1500" dirty="0"/>
              <a:t>Agree to the tasks</a:t>
            </a:r>
          </a:p>
          <a:p>
            <a:pPr eaLnBrk="1" hangingPunct="1">
              <a:lnSpc>
                <a:spcPct val="85000"/>
              </a:lnSpc>
            </a:pPr>
            <a:r>
              <a:rPr lang="en-US" sz="1700" dirty="0"/>
              <a:t>Team members sign up for tasks, NOT assigned by the Scrum Master</a:t>
            </a:r>
          </a:p>
          <a:p>
            <a:pPr eaLnBrk="1" hangingPunct="1">
              <a:lnSpc>
                <a:spcPct val="85000"/>
              </a:lnSpc>
            </a:pPr>
            <a:r>
              <a:rPr lang="en-US" sz="1700" dirty="0"/>
              <a:t>Estimate the task work</a:t>
            </a:r>
          </a:p>
          <a:p>
            <a:pPr lvl="1" eaLnBrk="1" hangingPunct="1">
              <a:lnSpc>
                <a:spcPct val="85000"/>
              </a:lnSpc>
            </a:pPr>
            <a:r>
              <a:rPr lang="en-US" sz="1500" dirty="0"/>
              <a:t>Can estimate ahead of time, but best after knowing who is accepting task</a:t>
            </a:r>
          </a:p>
          <a:p>
            <a:pPr eaLnBrk="1" hangingPunct="1">
              <a:lnSpc>
                <a:spcPct val="85000"/>
              </a:lnSpc>
            </a:pPr>
            <a:r>
              <a:rPr lang="en-US" sz="1700" dirty="0"/>
              <a:t>Validate capacity again; May need to refine stories in Sprint</a:t>
            </a:r>
          </a:p>
          <a:p>
            <a:pPr eaLnBrk="1" hangingPunct="1">
              <a:lnSpc>
                <a:spcPct val="85000"/>
              </a:lnSpc>
            </a:pPr>
            <a:r>
              <a:rPr lang="en-US" sz="1700" dirty="0"/>
              <a:t>Team Commits to Sprint</a:t>
            </a:r>
          </a:p>
          <a:p>
            <a:pPr lvl="1" eaLnBrk="1" hangingPunct="1">
              <a:lnSpc>
                <a:spcPct val="85000"/>
              </a:lnSpc>
            </a:pPr>
            <a:r>
              <a:rPr lang="en-US" sz="1500" dirty="0"/>
              <a:t>Fist of Five – Don’t Skip this Commitment</a:t>
            </a:r>
          </a:p>
          <a:p>
            <a:pPr eaLnBrk="1" hangingPunct="1">
              <a:lnSpc>
                <a:spcPct val="85000"/>
              </a:lnSpc>
            </a:pPr>
            <a:r>
              <a:rPr lang="en-US" sz="1700" dirty="0"/>
              <a:t>A note about tasks . . . </a:t>
            </a:r>
          </a:p>
          <a:p>
            <a:pPr lvl="1" eaLnBrk="1" hangingPunct="1">
              <a:lnSpc>
                <a:spcPct val="85000"/>
              </a:lnSpc>
            </a:pPr>
            <a:r>
              <a:rPr lang="en-US" sz="1500" dirty="0"/>
              <a:t>Any team member can add, delete, or change</a:t>
            </a:r>
          </a:p>
          <a:p>
            <a:pPr lvl="1" eaLnBrk="1" hangingPunct="1">
              <a:lnSpc>
                <a:spcPct val="85000"/>
              </a:lnSpc>
            </a:pPr>
            <a:r>
              <a:rPr lang="en-US" sz="1500" dirty="0"/>
              <a:t>Tasks (content, estimates, sign-up) can change (or emerge) during the Sprint</a:t>
            </a:r>
          </a:p>
          <a:p>
            <a:pPr lvl="1" eaLnBrk="1" hangingPunct="1">
              <a:lnSpc>
                <a:spcPct val="85000"/>
              </a:lnSpc>
            </a:pPr>
            <a:r>
              <a:rPr lang="en-US" sz="1500" dirty="0"/>
              <a:t>Don’t go back and refine Story Point (unless . . .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57</a:t>
            </a:fld>
            <a:endParaRPr lang="sv-SE"/>
          </a:p>
        </p:txBody>
      </p:sp>
      <p:sp>
        <p:nvSpPr>
          <p:cNvPr id="5" name="Date Placeholder 4"/>
          <p:cNvSpPr>
            <a:spLocks noGrp="1"/>
          </p:cNvSpPr>
          <p:nvPr>
            <p:ph type="dt" idx="11"/>
          </p:nvPr>
        </p:nvSpPr>
        <p:spPr/>
        <p:txBody>
          <a:bodyPr/>
          <a:lstStyle/>
          <a:p>
            <a:pPr>
              <a:defRPr/>
            </a:pPr>
            <a:fld id="{27B4BB04-4092-43B3-B267-BFFAF198E585}" type="datetime1">
              <a:rPr lang="en-US" smtClean="0"/>
              <a:pPr>
                <a:defRPr/>
              </a:pPr>
              <a:t>6/22/2017</a:t>
            </a:fld>
            <a:endParaRPr lang="sv-SE"/>
          </a:p>
        </p:txBody>
      </p:sp>
    </p:spTree>
    <p:extLst>
      <p:ext uri="{BB962C8B-B14F-4D97-AF65-F5344CB8AC3E}">
        <p14:creationId xmlns:p14="http://schemas.microsoft.com/office/powerpoint/2010/main" val="666172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5</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4156388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lnSpc>
                <a:spcPct val="85000"/>
              </a:lnSpc>
            </a:pPr>
            <a:r>
              <a:rPr lang="en-US" sz="1700" dirty="0"/>
              <a:t>Through Conversation, define tasks</a:t>
            </a:r>
          </a:p>
          <a:p>
            <a:pPr lvl="1" eaLnBrk="1" hangingPunct="1">
              <a:lnSpc>
                <a:spcPct val="85000"/>
              </a:lnSpc>
            </a:pPr>
            <a:r>
              <a:rPr lang="en-US" sz="1500" dirty="0"/>
              <a:t>Listen to different perspectives</a:t>
            </a:r>
          </a:p>
          <a:p>
            <a:pPr lvl="1" eaLnBrk="1" hangingPunct="1">
              <a:lnSpc>
                <a:spcPct val="85000"/>
              </a:lnSpc>
            </a:pPr>
            <a:r>
              <a:rPr lang="en-US" sz="1500" dirty="0"/>
              <a:t>Think about what needs to get done, not what my traditional role completes</a:t>
            </a:r>
          </a:p>
          <a:p>
            <a:pPr lvl="1" eaLnBrk="1" hangingPunct="1">
              <a:lnSpc>
                <a:spcPct val="85000"/>
              </a:lnSpc>
            </a:pPr>
            <a:r>
              <a:rPr lang="en-US" sz="1500" dirty="0"/>
              <a:t>Don’t . . . </a:t>
            </a:r>
          </a:p>
          <a:p>
            <a:pPr lvl="2" eaLnBrk="1" hangingPunct="1">
              <a:lnSpc>
                <a:spcPct val="85000"/>
              </a:lnSpc>
            </a:pPr>
            <a:r>
              <a:rPr lang="en-US" dirty="0"/>
              <a:t>make task too  granular (don’t do 10 minute tasks)</a:t>
            </a:r>
          </a:p>
          <a:p>
            <a:pPr lvl="2" eaLnBrk="1" hangingPunct="1">
              <a:lnSpc>
                <a:spcPct val="85000"/>
              </a:lnSpc>
            </a:pPr>
            <a:r>
              <a:rPr lang="en-US" dirty="0"/>
              <a:t>Make task too large (1 sprint length)</a:t>
            </a:r>
          </a:p>
          <a:p>
            <a:pPr lvl="1" eaLnBrk="1" hangingPunct="1">
              <a:lnSpc>
                <a:spcPct val="85000"/>
              </a:lnSpc>
            </a:pPr>
            <a:r>
              <a:rPr lang="en-US" sz="1500" dirty="0"/>
              <a:t>Agree to the tasks</a:t>
            </a:r>
          </a:p>
          <a:p>
            <a:pPr eaLnBrk="1" hangingPunct="1">
              <a:lnSpc>
                <a:spcPct val="85000"/>
              </a:lnSpc>
            </a:pPr>
            <a:r>
              <a:rPr lang="en-US" sz="1700" dirty="0"/>
              <a:t>Team members sign up for tasks, NOT assigned by the Scrum Master</a:t>
            </a:r>
          </a:p>
          <a:p>
            <a:pPr eaLnBrk="1" hangingPunct="1">
              <a:lnSpc>
                <a:spcPct val="85000"/>
              </a:lnSpc>
            </a:pPr>
            <a:r>
              <a:rPr lang="en-US" sz="1700" dirty="0"/>
              <a:t>Estimate the task work</a:t>
            </a:r>
          </a:p>
          <a:p>
            <a:pPr lvl="1" eaLnBrk="1" hangingPunct="1">
              <a:lnSpc>
                <a:spcPct val="85000"/>
              </a:lnSpc>
            </a:pPr>
            <a:r>
              <a:rPr lang="en-US" sz="1500" dirty="0"/>
              <a:t>Can estimate ahead of time, but best after knowing who is accepting task</a:t>
            </a:r>
          </a:p>
          <a:p>
            <a:pPr eaLnBrk="1" hangingPunct="1">
              <a:lnSpc>
                <a:spcPct val="85000"/>
              </a:lnSpc>
            </a:pPr>
            <a:r>
              <a:rPr lang="en-US" sz="1700" dirty="0"/>
              <a:t>Validate capacity again; May need to refine stories in Sprint</a:t>
            </a:r>
          </a:p>
          <a:p>
            <a:pPr eaLnBrk="1" hangingPunct="1">
              <a:lnSpc>
                <a:spcPct val="85000"/>
              </a:lnSpc>
            </a:pPr>
            <a:r>
              <a:rPr lang="en-US" sz="1700" dirty="0"/>
              <a:t>Team Commits to Sprint</a:t>
            </a:r>
          </a:p>
          <a:p>
            <a:pPr lvl="1" eaLnBrk="1" hangingPunct="1">
              <a:lnSpc>
                <a:spcPct val="85000"/>
              </a:lnSpc>
            </a:pPr>
            <a:r>
              <a:rPr lang="en-US" sz="1500" dirty="0"/>
              <a:t>Fist of Five – Don’t Skip this Commitment</a:t>
            </a:r>
          </a:p>
          <a:p>
            <a:pPr eaLnBrk="1" hangingPunct="1">
              <a:lnSpc>
                <a:spcPct val="85000"/>
              </a:lnSpc>
            </a:pPr>
            <a:r>
              <a:rPr lang="en-US" sz="1700" dirty="0"/>
              <a:t>A note about tasks . . . </a:t>
            </a:r>
          </a:p>
          <a:p>
            <a:pPr lvl="1" eaLnBrk="1" hangingPunct="1">
              <a:lnSpc>
                <a:spcPct val="85000"/>
              </a:lnSpc>
            </a:pPr>
            <a:r>
              <a:rPr lang="en-US" sz="1500" dirty="0"/>
              <a:t>Any team member can add, delete, or change</a:t>
            </a:r>
          </a:p>
          <a:p>
            <a:pPr lvl="1" eaLnBrk="1" hangingPunct="1">
              <a:lnSpc>
                <a:spcPct val="85000"/>
              </a:lnSpc>
            </a:pPr>
            <a:r>
              <a:rPr lang="en-US" sz="1500" dirty="0"/>
              <a:t>Tasks (content, estimates, sign-up) can change (or emerge) during the Sprint</a:t>
            </a:r>
          </a:p>
          <a:p>
            <a:pPr lvl="1" eaLnBrk="1" hangingPunct="1">
              <a:lnSpc>
                <a:spcPct val="85000"/>
              </a:lnSpc>
            </a:pPr>
            <a:r>
              <a:rPr lang="en-US" sz="1500" dirty="0"/>
              <a:t>Don’t go back and refine Story Point (unless . . .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58</a:t>
            </a:fld>
            <a:endParaRPr lang="sv-SE"/>
          </a:p>
        </p:txBody>
      </p:sp>
      <p:sp>
        <p:nvSpPr>
          <p:cNvPr id="5" name="Date Placeholder 4"/>
          <p:cNvSpPr>
            <a:spLocks noGrp="1"/>
          </p:cNvSpPr>
          <p:nvPr>
            <p:ph type="dt" idx="11"/>
          </p:nvPr>
        </p:nvSpPr>
        <p:spPr/>
        <p:txBody>
          <a:bodyPr/>
          <a:lstStyle/>
          <a:p>
            <a:pPr>
              <a:defRPr/>
            </a:pPr>
            <a:fld id="{27B4BB04-4092-43B3-B267-BFFAF198E585}" type="datetime1">
              <a:rPr lang="en-US" smtClean="0"/>
              <a:pPr>
                <a:defRPr/>
              </a:pPr>
              <a:t>6/22/2017</a:t>
            </a:fld>
            <a:endParaRPr lang="sv-SE"/>
          </a:p>
        </p:txBody>
      </p:sp>
    </p:spTree>
    <p:extLst>
      <p:ext uri="{BB962C8B-B14F-4D97-AF65-F5344CB8AC3E}">
        <p14:creationId xmlns:p14="http://schemas.microsoft.com/office/powerpoint/2010/main" val="2670490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lnSpc>
                <a:spcPct val="85000"/>
              </a:lnSpc>
            </a:pPr>
            <a:r>
              <a:rPr lang="en-US" sz="1700" dirty="0"/>
              <a:t>Through Conversation, define tasks</a:t>
            </a:r>
          </a:p>
          <a:p>
            <a:pPr lvl="1" eaLnBrk="1" hangingPunct="1">
              <a:lnSpc>
                <a:spcPct val="85000"/>
              </a:lnSpc>
            </a:pPr>
            <a:r>
              <a:rPr lang="en-US" sz="1500" dirty="0"/>
              <a:t>Listen to different perspectives</a:t>
            </a:r>
          </a:p>
          <a:p>
            <a:pPr lvl="1" eaLnBrk="1" hangingPunct="1">
              <a:lnSpc>
                <a:spcPct val="85000"/>
              </a:lnSpc>
            </a:pPr>
            <a:r>
              <a:rPr lang="en-US" sz="1500" dirty="0"/>
              <a:t>Think about what needs to get done, not what my traditional role completes</a:t>
            </a:r>
          </a:p>
          <a:p>
            <a:pPr lvl="1" eaLnBrk="1" hangingPunct="1">
              <a:lnSpc>
                <a:spcPct val="85000"/>
              </a:lnSpc>
            </a:pPr>
            <a:r>
              <a:rPr lang="en-US" sz="1500" dirty="0"/>
              <a:t>Don’t . . . </a:t>
            </a:r>
          </a:p>
          <a:p>
            <a:pPr lvl="2" eaLnBrk="1" hangingPunct="1">
              <a:lnSpc>
                <a:spcPct val="85000"/>
              </a:lnSpc>
            </a:pPr>
            <a:r>
              <a:rPr lang="en-US" dirty="0"/>
              <a:t>make task too  granular (don’t do 10 minute tasks)</a:t>
            </a:r>
          </a:p>
          <a:p>
            <a:pPr lvl="2" eaLnBrk="1" hangingPunct="1">
              <a:lnSpc>
                <a:spcPct val="85000"/>
              </a:lnSpc>
            </a:pPr>
            <a:r>
              <a:rPr lang="en-US" dirty="0"/>
              <a:t>Make task too large (1 sprint length)</a:t>
            </a:r>
          </a:p>
          <a:p>
            <a:pPr lvl="1" eaLnBrk="1" hangingPunct="1">
              <a:lnSpc>
                <a:spcPct val="85000"/>
              </a:lnSpc>
            </a:pPr>
            <a:r>
              <a:rPr lang="en-US" sz="1500" dirty="0"/>
              <a:t>Agree to the tasks</a:t>
            </a:r>
          </a:p>
          <a:p>
            <a:pPr eaLnBrk="1" hangingPunct="1">
              <a:lnSpc>
                <a:spcPct val="85000"/>
              </a:lnSpc>
            </a:pPr>
            <a:r>
              <a:rPr lang="en-US" sz="1700" dirty="0"/>
              <a:t>Team members sign up for tasks, NOT assigned by the Scrum Master</a:t>
            </a:r>
          </a:p>
          <a:p>
            <a:pPr eaLnBrk="1" hangingPunct="1">
              <a:lnSpc>
                <a:spcPct val="85000"/>
              </a:lnSpc>
            </a:pPr>
            <a:r>
              <a:rPr lang="en-US" sz="1700" dirty="0"/>
              <a:t>Estimate the task work</a:t>
            </a:r>
          </a:p>
          <a:p>
            <a:pPr lvl="1" eaLnBrk="1" hangingPunct="1">
              <a:lnSpc>
                <a:spcPct val="85000"/>
              </a:lnSpc>
            </a:pPr>
            <a:r>
              <a:rPr lang="en-US" sz="1500" dirty="0"/>
              <a:t>Can estimate ahead of time, but best after knowing who is accepting task</a:t>
            </a:r>
          </a:p>
          <a:p>
            <a:pPr eaLnBrk="1" hangingPunct="1">
              <a:lnSpc>
                <a:spcPct val="85000"/>
              </a:lnSpc>
            </a:pPr>
            <a:r>
              <a:rPr lang="en-US" sz="1700" dirty="0"/>
              <a:t>Validate capacity again; May need to refine stories in Sprint</a:t>
            </a:r>
          </a:p>
          <a:p>
            <a:pPr eaLnBrk="1" hangingPunct="1">
              <a:lnSpc>
                <a:spcPct val="85000"/>
              </a:lnSpc>
            </a:pPr>
            <a:r>
              <a:rPr lang="en-US" sz="1700" dirty="0"/>
              <a:t>Team Commits to Sprint</a:t>
            </a:r>
          </a:p>
          <a:p>
            <a:pPr lvl="1" eaLnBrk="1" hangingPunct="1">
              <a:lnSpc>
                <a:spcPct val="85000"/>
              </a:lnSpc>
            </a:pPr>
            <a:r>
              <a:rPr lang="en-US" sz="1500" dirty="0"/>
              <a:t>Fist of Five – Don’t Skip this Commitment</a:t>
            </a:r>
          </a:p>
          <a:p>
            <a:pPr eaLnBrk="1" hangingPunct="1">
              <a:lnSpc>
                <a:spcPct val="85000"/>
              </a:lnSpc>
            </a:pPr>
            <a:r>
              <a:rPr lang="en-US" sz="1700" dirty="0"/>
              <a:t>A note about tasks . . . </a:t>
            </a:r>
          </a:p>
          <a:p>
            <a:pPr lvl="1" eaLnBrk="1" hangingPunct="1">
              <a:lnSpc>
                <a:spcPct val="85000"/>
              </a:lnSpc>
            </a:pPr>
            <a:r>
              <a:rPr lang="en-US" sz="1500" dirty="0"/>
              <a:t>Any team member can add, delete, or change</a:t>
            </a:r>
          </a:p>
          <a:p>
            <a:pPr lvl="1" eaLnBrk="1" hangingPunct="1">
              <a:lnSpc>
                <a:spcPct val="85000"/>
              </a:lnSpc>
            </a:pPr>
            <a:r>
              <a:rPr lang="en-US" sz="1500" dirty="0"/>
              <a:t>Tasks (content, estimates, sign-up) can change (or emerge) during the Sprint</a:t>
            </a:r>
          </a:p>
          <a:p>
            <a:pPr lvl="1" eaLnBrk="1" hangingPunct="1">
              <a:lnSpc>
                <a:spcPct val="85000"/>
              </a:lnSpc>
            </a:pPr>
            <a:r>
              <a:rPr lang="en-US" sz="1500" dirty="0"/>
              <a:t>Don’t go back and refine Story Point (unless . . .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59</a:t>
            </a:fld>
            <a:endParaRPr lang="sv-SE"/>
          </a:p>
        </p:txBody>
      </p:sp>
      <p:sp>
        <p:nvSpPr>
          <p:cNvPr id="5" name="Date Placeholder 4"/>
          <p:cNvSpPr>
            <a:spLocks noGrp="1"/>
          </p:cNvSpPr>
          <p:nvPr>
            <p:ph type="dt" idx="11"/>
          </p:nvPr>
        </p:nvSpPr>
        <p:spPr/>
        <p:txBody>
          <a:bodyPr/>
          <a:lstStyle/>
          <a:p>
            <a:pPr>
              <a:defRPr/>
            </a:pPr>
            <a:fld id="{27B4BB04-4092-43B3-B267-BFFAF198E585}" type="datetime1">
              <a:rPr lang="en-US" smtClean="0"/>
              <a:pPr>
                <a:defRPr/>
              </a:pPr>
              <a:t>6/22/2017</a:t>
            </a:fld>
            <a:endParaRPr lang="sv-SE"/>
          </a:p>
        </p:txBody>
      </p:sp>
    </p:spTree>
    <p:extLst>
      <p:ext uri="{BB962C8B-B14F-4D97-AF65-F5344CB8AC3E}">
        <p14:creationId xmlns:p14="http://schemas.microsoft.com/office/powerpoint/2010/main" val="2090642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lnSpc>
                <a:spcPct val="85000"/>
              </a:lnSpc>
            </a:pPr>
            <a:r>
              <a:rPr lang="en-US" sz="1700" dirty="0"/>
              <a:t>Through Conversation, define tasks</a:t>
            </a:r>
          </a:p>
          <a:p>
            <a:pPr lvl="1" eaLnBrk="1" hangingPunct="1">
              <a:lnSpc>
                <a:spcPct val="85000"/>
              </a:lnSpc>
            </a:pPr>
            <a:r>
              <a:rPr lang="en-US" sz="1500" dirty="0"/>
              <a:t>Listen to different perspectives</a:t>
            </a:r>
          </a:p>
          <a:p>
            <a:pPr lvl="1" eaLnBrk="1" hangingPunct="1">
              <a:lnSpc>
                <a:spcPct val="85000"/>
              </a:lnSpc>
            </a:pPr>
            <a:r>
              <a:rPr lang="en-US" sz="1500" dirty="0"/>
              <a:t>Think about what needs to get done, not what my traditional role completes</a:t>
            </a:r>
          </a:p>
          <a:p>
            <a:pPr lvl="1" eaLnBrk="1" hangingPunct="1">
              <a:lnSpc>
                <a:spcPct val="85000"/>
              </a:lnSpc>
            </a:pPr>
            <a:r>
              <a:rPr lang="en-US" sz="1500" dirty="0"/>
              <a:t>Don’t . . . </a:t>
            </a:r>
          </a:p>
          <a:p>
            <a:pPr lvl="2" eaLnBrk="1" hangingPunct="1">
              <a:lnSpc>
                <a:spcPct val="85000"/>
              </a:lnSpc>
            </a:pPr>
            <a:r>
              <a:rPr lang="en-US" dirty="0"/>
              <a:t>make task too  granular (don’t do 10 minute tasks)</a:t>
            </a:r>
          </a:p>
          <a:p>
            <a:pPr lvl="2" eaLnBrk="1" hangingPunct="1">
              <a:lnSpc>
                <a:spcPct val="85000"/>
              </a:lnSpc>
            </a:pPr>
            <a:r>
              <a:rPr lang="en-US" dirty="0"/>
              <a:t>Make task too large (1 sprint length)</a:t>
            </a:r>
          </a:p>
          <a:p>
            <a:pPr lvl="1" eaLnBrk="1" hangingPunct="1">
              <a:lnSpc>
                <a:spcPct val="85000"/>
              </a:lnSpc>
            </a:pPr>
            <a:r>
              <a:rPr lang="en-US" sz="1500" dirty="0"/>
              <a:t>Agree to the tasks</a:t>
            </a:r>
          </a:p>
          <a:p>
            <a:pPr eaLnBrk="1" hangingPunct="1">
              <a:lnSpc>
                <a:spcPct val="85000"/>
              </a:lnSpc>
            </a:pPr>
            <a:r>
              <a:rPr lang="en-US" sz="1700" dirty="0"/>
              <a:t>Team members sign up for tasks, NOT assigned by the Scrum Master</a:t>
            </a:r>
          </a:p>
          <a:p>
            <a:pPr eaLnBrk="1" hangingPunct="1">
              <a:lnSpc>
                <a:spcPct val="85000"/>
              </a:lnSpc>
            </a:pPr>
            <a:r>
              <a:rPr lang="en-US" sz="1700" dirty="0"/>
              <a:t>Estimate the task work</a:t>
            </a:r>
          </a:p>
          <a:p>
            <a:pPr lvl="1" eaLnBrk="1" hangingPunct="1">
              <a:lnSpc>
                <a:spcPct val="85000"/>
              </a:lnSpc>
            </a:pPr>
            <a:r>
              <a:rPr lang="en-US" sz="1500" dirty="0"/>
              <a:t>Can estimate ahead of time, but best after knowing who is accepting task</a:t>
            </a:r>
          </a:p>
          <a:p>
            <a:pPr eaLnBrk="1" hangingPunct="1">
              <a:lnSpc>
                <a:spcPct val="85000"/>
              </a:lnSpc>
            </a:pPr>
            <a:r>
              <a:rPr lang="en-US" sz="1700" dirty="0"/>
              <a:t>Validate capacity again; May need to refine stories in Sprint</a:t>
            </a:r>
          </a:p>
          <a:p>
            <a:pPr eaLnBrk="1" hangingPunct="1">
              <a:lnSpc>
                <a:spcPct val="85000"/>
              </a:lnSpc>
            </a:pPr>
            <a:r>
              <a:rPr lang="en-US" sz="1700" dirty="0"/>
              <a:t>Team Commits to Sprint</a:t>
            </a:r>
          </a:p>
          <a:p>
            <a:pPr lvl="1" eaLnBrk="1" hangingPunct="1">
              <a:lnSpc>
                <a:spcPct val="85000"/>
              </a:lnSpc>
            </a:pPr>
            <a:r>
              <a:rPr lang="en-US" sz="1500" dirty="0"/>
              <a:t>Fist of Five – Don’t Skip this Commitment</a:t>
            </a:r>
          </a:p>
          <a:p>
            <a:pPr eaLnBrk="1" hangingPunct="1">
              <a:lnSpc>
                <a:spcPct val="85000"/>
              </a:lnSpc>
            </a:pPr>
            <a:r>
              <a:rPr lang="en-US" sz="1700" dirty="0"/>
              <a:t>A note about tasks . . . </a:t>
            </a:r>
          </a:p>
          <a:p>
            <a:pPr lvl="1" eaLnBrk="1" hangingPunct="1">
              <a:lnSpc>
                <a:spcPct val="85000"/>
              </a:lnSpc>
            </a:pPr>
            <a:r>
              <a:rPr lang="en-US" sz="1500" dirty="0"/>
              <a:t>Any team member can add, delete, or change</a:t>
            </a:r>
          </a:p>
          <a:p>
            <a:pPr lvl="1" eaLnBrk="1" hangingPunct="1">
              <a:lnSpc>
                <a:spcPct val="85000"/>
              </a:lnSpc>
            </a:pPr>
            <a:r>
              <a:rPr lang="en-US" sz="1500" dirty="0"/>
              <a:t>Tasks (content, estimates, sign-up) can change (or emerge) during the Sprint</a:t>
            </a:r>
          </a:p>
          <a:p>
            <a:pPr lvl="1" eaLnBrk="1" hangingPunct="1">
              <a:lnSpc>
                <a:spcPct val="85000"/>
              </a:lnSpc>
            </a:pPr>
            <a:r>
              <a:rPr lang="en-US" sz="1500" dirty="0"/>
              <a:t>Don’t go back and refine Story Point (unless . . .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60</a:t>
            </a:fld>
            <a:endParaRPr lang="sv-SE"/>
          </a:p>
        </p:txBody>
      </p:sp>
      <p:sp>
        <p:nvSpPr>
          <p:cNvPr id="5" name="Date Placeholder 4"/>
          <p:cNvSpPr>
            <a:spLocks noGrp="1"/>
          </p:cNvSpPr>
          <p:nvPr>
            <p:ph type="dt" idx="11"/>
          </p:nvPr>
        </p:nvSpPr>
        <p:spPr/>
        <p:txBody>
          <a:bodyPr/>
          <a:lstStyle/>
          <a:p>
            <a:pPr>
              <a:defRPr/>
            </a:pPr>
            <a:fld id="{27B4BB04-4092-43B3-B267-BFFAF198E585}" type="datetime1">
              <a:rPr lang="en-US" smtClean="0"/>
              <a:pPr>
                <a:defRPr/>
              </a:pPr>
              <a:t>6/22/2017</a:t>
            </a:fld>
            <a:endParaRPr lang="sv-SE"/>
          </a:p>
        </p:txBody>
      </p:sp>
    </p:spTree>
    <p:extLst>
      <p:ext uri="{BB962C8B-B14F-4D97-AF65-F5344CB8AC3E}">
        <p14:creationId xmlns:p14="http://schemas.microsoft.com/office/powerpoint/2010/main" val="42096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lnSpc>
                <a:spcPct val="85000"/>
              </a:lnSpc>
            </a:pPr>
            <a:r>
              <a:rPr lang="en-US" sz="1700" dirty="0"/>
              <a:t>Through Conversation, define tasks</a:t>
            </a:r>
          </a:p>
          <a:p>
            <a:pPr lvl="1" eaLnBrk="1" hangingPunct="1">
              <a:lnSpc>
                <a:spcPct val="85000"/>
              </a:lnSpc>
            </a:pPr>
            <a:r>
              <a:rPr lang="en-US" sz="1500" dirty="0"/>
              <a:t>Listen to different perspectives</a:t>
            </a:r>
          </a:p>
          <a:p>
            <a:pPr lvl="1" eaLnBrk="1" hangingPunct="1">
              <a:lnSpc>
                <a:spcPct val="85000"/>
              </a:lnSpc>
            </a:pPr>
            <a:r>
              <a:rPr lang="en-US" sz="1500" dirty="0"/>
              <a:t>Think about what needs to get done, not what my traditional role completes</a:t>
            </a:r>
          </a:p>
          <a:p>
            <a:pPr lvl="1" eaLnBrk="1" hangingPunct="1">
              <a:lnSpc>
                <a:spcPct val="85000"/>
              </a:lnSpc>
            </a:pPr>
            <a:r>
              <a:rPr lang="en-US" sz="1500" dirty="0"/>
              <a:t>Don’t . . . </a:t>
            </a:r>
          </a:p>
          <a:p>
            <a:pPr lvl="2" eaLnBrk="1" hangingPunct="1">
              <a:lnSpc>
                <a:spcPct val="85000"/>
              </a:lnSpc>
            </a:pPr>
            <a:r>
              <a:rPr lang="en-US" dirty="0"/>
              <a:t>make task too  granular (don’t do 10 minute tasks)</a:t>
            </a:r>
          </a:p>
          <a:p>
            <a:pPr lvl="2" eaLnBrk="1" hangingPunct="1">
              <a:lnSpc>
                <a:spcPct val="85000"/>
              </a:lnSpc>
            </a:pPr>
            <a:r>
              <a:rPr lang="en-US" dirty="0"/>
              <a:t>Make task too large (1 sprint length)</a:t>
            </a:r>
          </a:p>
          <a:p>
            <a:pPr lvl="1" eaLnBrk="1" hangingPunct="1">
              <a:lnSpc>
                <a:spcPct val="85000"/>
              </a:lnSpc>
            </a:pPr>
            <a:r>
              <a:rPr lang="en-US" sz="1500" dirty="0"/>
              <a:t>Agree to the tasks</a:t>
            </a:r>
          </a:p>
          <a:p>
            <a:pPr eaLnBrk="1" hangingPunct="1">
              <a:lnSpc>
                <a:spcPct val="85000"/>
              </a:lnSpc>
            </a:pPr>
            <a:r>
              <a:rPr lang="en-US" sz="1700" dirty="0"/>
              <a:t>Team members sign up for tasks, NOT assigned by the Scrum Master</a:t>
            </a:r>
          </a:p>
          <a:p>
            <a:pPr eaLnBrk="1" hangingPunct="1">
              <a:lnSpc>
                <a:spcPct val="85000"/>
              </a:lnSpc>
            </a:pPr>
            <a:r>
              <a:rPr lang="en-US" sz="1700" dirty="0"/>
              <a:t>Estimate the task work</a:t>
            </a:r>
          </a:p>
          <a:p>
            <a:pPr lvl="1" eaLnBrk="1" hangingPunct="1">
              <a:lnSpc>
                <a:spcPct val="85000"/>
              </a:lnSpc>
            </a:pPr>
            <a:r>
              <a:rPr lang="en-US" sz="1500" dirty="0"/>
              <a:t>Can estimate ahead of time, but best after knowing who is accepting task</a:t>
            </a:r>
          </a:p>
          <a:p>
            <a:pPr eaLnBrk="1" hangingPunct="1">
              <a:lnSpc>
                <a:spcPct val="85000"/>
              </a:lnSpc>
            </a:pPr>
            <a:r>
              <a:rPr lang="en-US" sz="1700" dirty="0"/>
              <a:t>Validate capacity again; May need to refine stories in Sprint</a:t>
            </a:r>
          </a:p>
          <a:p>
            <a:pPr eaLnBrk="1" hangingPunct="1">
              <a:lnSpc>
                <a:spcPct val="85000"/>
              </a:lnSpc>
            </a:pPr>
            <a:r>
              <a:rPr lang="en-US" sz="1700" dirty="0"/>
              <a:t>Team Commits to Sprint</a:t>
            </a:r>
          </a:p>
          <a:p>
            <a:pPr lvl="1" eaLnBrk="1" hangingPunct="1">
              <a:lnSpc>
                <a:spcPct val="85000"/>
              </a:lnSpc>
            </a:pPr>
            <a:r>
              <a:rPr lang="en-US" sz="1500" dirty="0"/>
              <a:t>Fist of Five – Don’t Skip this Commitment</a:t>
            </a:r>
          </a:p>
          <a:p>
            <a:pPr eaLnBrk="1" hangingPunct="1">
              <a:lnSpc>
                <a:spcPct val="85000"/>
              </a:lnSpc>
            </a:pPr>
            <a:r>
              <a:rPr lang="en-US" sz="1700" dirty="0"/>
              <a:t>A note about tasks . . . </a:t>
            </a:r>
          </a:p>
          <a:p>
            <a:pPr lvl="1" eaLnBrk="1" hangingPunct="1">
              <a:lnSpc>
                <a:spcPct val="85000"/>
              </a:lnSpc>
            </a:pPr>
            <a:r>
              <a:rPr lang="en-US" sz="1500" dirty="0"/>
              <a:t>Any team member can add, delete, or change</a:t>
            </a:r>
          </a:p>
          <a:p>
            <a:pPr lvl="1" eaLnBrk="1" hangingPunct="1">
              <a:lnSpc>
                <a:spcPct val="85000"/>
              </a:lnSpc>
            </a:pPr>
            <a:r>
              <a:rPr lang="en-US" sz="1500" dirty="0"/>
              <a:t>Tasks (content, estimates, sign-up) can change (or emerge) during the Sprint</a:t>
            </a:r>
          </a:p>
          <a:p>
            <a:pPr lvl="1" eaLnBrk="1" hangingPunct="1">
              <a:lnSpc>
                <a:spcPct val="85000"/>
              </a:lnSpc>
            </a:pPr>
            <a:r>
              <a:rPr lang="en-US" sz="1500" dirty="0"/>
              <a:t>Don’t go back and refine Story Point (unless . . .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61</a:t>
            </a:fld>
            <a:endParaRPr lang="sv-SE"/>
          </a:p>
        </p:txBody>
      </p:sp>
      <p:sp>
        <p:nvSpPr>
          <p:cNvPr id="5" name="Date Placeholder 4"/>
          <p:cNvSpPr>
            <a:spLocks noGrp="1"/>
          </p:cNvSpPr>
          <p:nvPr>
            <p:ph type="dt" idx="11"/>
          </p:nvPr>
        </p:nvSpPr>
        <p:spPr/>
        <p:txBody>
          <a:bodyPr/>
          <a:lstStyle/>
          <a:p>
            <a:pPr>
              <a:defRPr/>
            </a:pPr>
            <a:fld id="{27B4BB04-4092-43B3-B267-BFFAF198E585}" type="datetime1">
              <a:rPr lang="en-US" smtClean="0"/>
              <a:pPr>
                <a:defRPr/>
              </a:pPr>
              <a:t>6/22/2017</a:t>
            </a:fld>
            <a:endParaRPr lang="sv-SE"/>
          </a:p>
        </p:txBody>
      </p:sp>
    </p:spTree>
    <p:extLst>
      <p:ext uri="{BB962C8B-B14F-4D97-AF65-F5344CB8AC3E}">
        <p14:creationId xmlns:p14="http://schemas.microsoft.com/office/powerpoint/2010/main" val="1349868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lnSpc>
                <a:spcPct val="85000"/>
              </a:lnSpc>
            </a:pPr>
            <a:r>
              <a:rPr lang="en-US" sz="1700" dirty="0"/>
              <a:t>Through Conversation, define tasks</a:t>
            </a:r>
          </a:p>
          <a:p>
            <a:pPr lvl="1" eaLnBrk="1" hangingPunct="1">
              <a:lnSpc>
                <a:spcPct val="85000"/>
              </a:lnSpc>
            </a:pPr>
            <a:r>
              <a:rPr lang="en-US" sz="1500" dirty="0"/>
              <a:t>Listen to different perspectives</a:t>
            </a:r>
          </a:p>
          <a:p>
            <a:pPr lvl="1" eaLnBrk="1" hangingPunct="1">
              <a:lnSpc>
                <a:spcPct val="85000"/>
              </a:lnSpc>
            </a:pPr>
            <a:r>
              <a:rPr lang="en-US" sz="1500" dirty="0"/>
              <a:t>Think about what needs to get done, not what my traditional role completes</a:t>
            </a:r>
          </a:p>
          <a:p>
            <a:pPr lvl="1" eaLnBrk="1" hangingPunct="1">
              <a:lnSpc>
                <a:spcPct val="85000"/>
              </a:lnSpc>
            </a:pPr>
            <a:r>
              <a:rPr lang="en-US" sz="1500" dirty="0"/>
              <a:t>Don’t . . . </a:t>
            </a:r>
          </a:p>
          <a:p>
            <a:pPr lvl="2" eaLnBrk="1" hangingPunct="1">
              <a:lnSpc>
                <a:spcPct val="85000"/>
              </a:lnSpc>
            </a:pPr>
            <a:r>
              <a:rPr lang="en-US" dirty="0"/>
              <a:t>make task too  granular (don’t do 10 minute tasks)</a:t>
            </a:r>
          </a:p>
          <a:p>
            <a:pPr lvl="2" eaLnBrk="1" hangingPunct="1">
              <a:lnSpc>
                <a:spcPct val="85000"/>
              </a:lnSpc>
            </a:pPr>
            <a:r>
              <a:rPr lang="en-US" dirty="0"/>
              <a:t>Make task too large (1 sprint length)</a:t>
            </a:r>
          </a:p>
          <a:p>
            <a:pPr lvl="1" eaLnBrk="1" hangingPunct="1">
              <a:lnSpc>
                <a:spcPct val="85000"/>
              </a:lnSpc>
            </a:pPr>
            <a:r>
              <a:rPr lang="en-US" sz="1500" dirty="0"/>
              <a:t>Agree to the tasks</a:t>
            </a:r>
          </a:p>
          <a:p>
            <a:pPr eaLnBrk="1" hangingPunct="1">
              <a:lnSpc>
                <a:spcPct val="85000"/>
              </a:lnSpc>
            </a:pPr>
            <a:r>
              <a:rPr lang="en-US" sz="1700" dirty="0"/>
              <a:t>Team members sign up for tasks, NOT assigned by the Scrum Master</a:t>
            </a:r>
          </a:p>
          <a:p>
            <a:pPr eaLnBrk="1" hangingPunct="1">
              <a:lnSpc>
                <a:spcPct val="85000"/>
              </a:lnSpc>
            </a:pPr>
            <a:r>
              <a:rPr lang="en-US" sz="1700" dirty="0"/>
              <a:t>Estimate the task work</a:t>
            </a:r>
          </a:p>
          <a:p>
            <a:pPr lvl="1" eaLnBrk="1" hangingPunct="1">
              <a:lnSpc>
                <a:spcPct val="85000"/>
              </a:lnSpc>
            </a:pPr>
            <a:r>
              <a:rPr lang="en-US" sz="1500" dirty="0"/>
              <a:t>Can estimate ahead of time, but best after knowing who is accepting task</a:t>
            </a:r>
          </a:p>
          <a:p>
            <a:pPr eaLnBrk="1" hangingPunct="1">
              <a:lnSpc>
                <a:spcPct val="85000"/>
              </a:lnSpc>
            </a:pPr>
            <a:r>
              <a:rPr lang="en-US" sz="1700" dirty="0"/>
              <a:t>Validate capacity again; May need to refine stories in Sprint</a:t>
            </a:r>
          </a:p>
          <a:p>
            <a:pPr eaLnBrk="1" hangingPunct="1">
              <a:lnSpc>
                <a:spcPct val="85000"/>
              </a:lnSpc>
            </a:pPr>
            <a:r>
              <a:rPr lang="en-US" sz="1700" dirty="0"/>
              <a:t>Team Commits to Sprint</a:t>
            </a:r>
          </a:p>
          <a:p>
            <a:pPr lvl="1" eaLnBrk="1" hangingPunct="1">
              <a:lnSpc>
                <a:spcPct val="85000"/>
              </a:lnSpc>
            </a:pPr>
            <a:r>
              <a:rPr lang="en-US" sz="1500" dirty="0"/>
              <a:t>Fist of Five – Don’t Skip this Commitment</a:t>
            </a:r>
          </a:p>
          <a:p>
            <a:pPr eaLnBrk="1" hangingPunct="1">
              <a:lnSpc>
                <a:spcPct val="85000"/>
              </a:lnSpc>
            </a:pPr>
            <a:r>
              <a:rPr lang="en-US" sz="1700" dirty="0"/>
              <a:t>A note about tasks . . . </a:t>
            </a:r>
          </a:p>
          <a:p>
            <a:pPr lvl="1" eaLnBrk="1" hangingPunct="1">
              <a:lnSpc>
                <a:spcPct val="85000"/>
              </a:lnSpc>
            </a:pPr>
            <a:r>
              <a:rPr lang="en-US" sz="1500" dirty="0"/>
              <a:t>Any team member can add, delete, or change</a:t>
            </a:r>
          </a:p>
          <a:p>
            <a:pPr lvl="1" eaLnBrk="1" hangingPunct="1">
              <a:lnSpc>
                <a:spcPct val="85000"/>
              </a:lnSpc>
            </a:pPr>
            <a:r>
              <a:rPr lang="en-US" sz="1500" dirty="0"/>
              <a:t>Tasks (content, estimates, sign-up) can change (or emerge) during the Sprint</a:t>
            </a:r>
          </a:p>
          <a:p>
            <a:pPr lvl="1" eaLnBrk="1" hangingPunct="1">
              <a:lnSpc>
                <a:spcPct val="85000"/>
              </a:lnSpc>
            </a:pPr>
            <a:r>
              <a:rPr lang="en-US" sz="1500" dirty="0"/>
              <a:t>Don’t go back and refine Story Point (unless . . .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62</a:t>
            </a:fld>
            <a:endParaRPr lang="sv-SE"/>
          </a:p>
        </p:txBody>
      </p:sp>
      <p:sp>
        <p:nvSpPr>
          <p:cNvPr id="5" name="Date Placeholder 4"/>
          <p:cNvSpPr>
            <a:spLocks noGrp="1"/>
          </p:cNvSpPr>
          <p:nvPr>
            <p:ph type="dt" idx="11"/>
          </p:nvPr>
        </p:nvSpPr>
        <p:spPr/>
        <p:txBody>
          <a:bodyPr/>
          <a:lstStyle/>
          <a:p>
            <a:pPr>
              <a:defRPr/>
            </a:pPr>
            <a:fld id="{27B4BB04-4092-43B3-B267-BFFAF198E585}" type="datetime1">
              <a:rPr lang="en-US" smtClean="0"/>
              <a:pPr>
                <a:defRPr/>
              </a:pPr>
              <a:t>6/22/2017</a:t>
            </a:fld>
            <a:endParaRPr lang="sv-SE"/>
          </a:p>
        </p:txBody>
      </p:sp>
    </p:spTree>
    <p:extLst>
      <p:ext uri="{BB962C8B-B14F-4D97-AF65-F5344CB8AC3E}">
        <p14:creationId xmlns:p14="http://schemas.microsoft.com/office/powerpoint/2010/main" val="1003458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lnSpc>
                <a:spcPct val="85000"/>
              </a:lnSpc>
            </a:pPr>
            <a:r>
              <a:rPr lang="en-US" sz="1700" dirty="0"/>
              <a:t>Through Conversation, define tasks</a:t>
            </a:r>
          </a:p>
          <a:p>
            <a:pPr lvl="1" eaLnBrk="1" hangingPunct="1">
              <a:lnSpc>
                <a:spcPct val="85000"/>
              </a:lnSpc>
            </a:pPr>
            <a:r>
              <a:rPr lang="en-US" sz="1500" dirty="0"/>
              <a:t>Listen to different perspectives</a:t>
            </a:r>
          </a:p>
          <a:p>
            <a:pPr lvl="1" eaLnBrk="1" hangingPunct="1">
              <a:lnSpc>
                <a:spcPct val="85000"/>
              </a:lnSpc>
            </a:pPr>
            <a:r>
              <a:rPr lang="en-US" sz="1500" dirty="0"/>
              <a:t>Think about what needs to get done, not what my traditional role completes</a:t>
            </a:r>
          </a:p>
          <a:p>
            <a:pPr lvl="1" eaLnBrk="1" hangingPunct="1">
              <a:lnSpc>
                <a:spcPct val="85000"/>
              </a:lnSpc>
            </a:pPr>
            <a:r>
              <a:rPr lang="en-US" sz="1500" dirty="0"/>
              <a:t>Don’t . . . </a:t>
            </a:r>
          </a:p>
          <a:p>
            <a:pPr lvl="2" eaLnBrk="1" hangingPunct="1">
              <a:lnSpc>
                <a:spcPct val="85000"/>
              </a:lnSpc>
            </a:pPr>
            <a:r>
              <a:rPr lang="en-US" dirty="0"/>
              <a:t>make task too  granular (don’t do 10 minute tasks)</a:t>
            </a:r>
          </a:p>
          <a:p>
            <a:pPr lvl="2" eaLnBrk="1" hangingPunct="1">
              <a:lnSpc>
                <a:spcPct val="85000"/>
              </a:lnSpc>
            </a:pPr>
            <a:r>
              <a:rPr lang="en-US" dirty="0"/>
              <a:t>Make task too large (1 sprint length)</a:t>
            </a:r>
          </a:p>
          <a:p>
            <a:pPr lvl="1" eaLnBrk="1" hangingPunct="1">
              <a:lnSpc>
                <a:spcPct val="85000"/>
              </a:lnSpc>
            </a:pPr>
            <a:r>
              <a:rPr lang="en-US" sz="1500" dirty="0"/>
              <a:t>Agree to the tasks</a:t>
            </a:r>
          </a:p>
          <a:p>
            <a:pPr eaLnBrk="1" hangingPunct="1">
              <a:lnSpc>
                <a:spcPct val="85000"/>
              </a:lnSpc>
            </a:pPr>
            <a:r>
              <a:rPr lang="en-US" sz="1700" dirty="0"/>
              <a:t>Team members sign up for tasks, NOT assigned by the Scrum Master</a:t>
            </a:r>
          </a:p>
          <a:p>
            <a:pPr eaLnBrk="1" hangingPunct="1">
              <a:lnSpc>
                <a:spcPct val="85000"/>
              </a:lnSpc>
            </a:pPr>
            <a:r>
              <a:rPr lang="en-US" sz="1700" dirty="0"/>
              <a:t>Estimate the task work</a:t>
            </a:r>
          </a:p>
          <a:p>
            <a:pPr lvl="1" eaLnBrk="1" hangingPunct="1">
              <a:lnSpc>
                <a:spcPct val="85000"/>
              </a:lnSpc>
            </a:pPr>
            <a:r>
              <a:rPr lang="en-US" sz="1500" dirty="0"/>
              <a:t>Can estimate ahead of time, but best after knowing who is accepting task</a:t>
            </a:r>
          </a:p>
          <a:p>
            <a:pPr eaLnBrk="1" hangingPunct="1">
              <a:lnSpc>
                <a:spcPct val="85000"/>
              </a:lnSpc>
            </a:pPr>
            <a:r>
              <a:rPr lang="en-US" sz="1700" dirty="0"/>
              <a:t>Validate capacity again; May need to refine stories in Sprint</a:t>
            </a:r>
          </a:p>
          <a:p>
            <a:pPr eaLnBrk="1" hangingPunct="1">
              <a:lnSpc>
                <a:spcPct val="85000"/>
              </a:lnSpc>
            </a:pPr>
            <a:r>
              <a:rPr lang="en-US" sz="1700" dirty="0"/>
              <a:t>Team Commits to Sprint</a:t>
            </a:r>
          </a:p>
          <a:p>
            <a:pPr lvl="1" eaLnBrk="1" hangingPunct="1">
              <a:lnSpc>
                <a:spcPct val="85000"/>
              </a:lnSpc>
            </a:pPr>
            <a:r>
              <a:rPr lang="en-US" sz="1500" dirty="0"/>
              <a:t>Fist of Five – Don’t Skip this Commitment</a:t>
            </a:r>
          </a:p>
          <a:p>
            <a:pPr eaLnBrk="1" hangingPunct="1">
              <a:lnSpc>
                <a:spcPct val="85000"/>
              </a:lnSpc>
            </a:pPr>
            <a:r>
              <a:rPr lang="en-US" sz="1700" dirty="0"/>
              <a:t>A note about tasks . . . </a:t>
            </a:r>
          </a:p>
          <a:p>
            <a:pPr lvl="1" eaLnBrk="1" hangingPunct="1">
              <a:lnSpc>
                <a:spcPct val="85000"/>
              </a:lnSpc>
            </a:pPr>
            <a:r>
              <a:rPr lang="en-US" sz="1500" dirty="0"/>
              <a:t>Any team member can add, delete, or change</a:t>
            </a:r>
          </a:p>
          <a:p>
            <a:pPr lvl="1" eaLnBrk="1" hangingPunct="1">
              <a:lnSpc>
                <a:spcPct val="85000"/>
              </a:lnSpc>
            </a:pPr>
            <a:r>
              <a:rPr lang="en-US" sz="1500" dirty="0"/>
              <a:t>Tasks (content, estimates, sign-up) can change (or emerge) during the Sprint</a:t>
            </a:r>
          </a:p>
          <a:p>
            <a:pPr lvl="1" eaLnBrk="1" hangingPunct="1">
              <a:lnSpc>
                <a:spcPct val="85000"/>
              </a:lnSpc>
            </a:pPr>
            <a:r>
              <a:rPr lang="en-US" sz="1500" dirty="0"/>
              <a:t>Don’t go back and refine Story Point (unless . . .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63</a:t>
            </a:fld>
            <a:endParaRPr lang="sv-SE"/>
          </a:p>
        </p:txBody>
      </p:sp>
      <p:sp>
        <p:nvSpPr>
          <p:cNvPr id="5" name="Date Placeholder 4"/>
          <p:cNvSpPr>
            <a:spLocks noGrp="1"/>
          </p:cNvSpPr>
          <p:nvPr>
            <p:ph type="dt" idx="11"/>
          </p:nvPr>
        </p:nvSpPr>
        <p:spPr/>
        <p:txBody>
          <a:bodyPr/>
          <a:lstStyle/>
          <a:p>
            <a:pPr>
              <a:defRPr/>
            </a:pPr>
            <a:fld id="{27B4BB04-4092-43B3-B267-BFFAF198E585}" type="datetime1">
              <a:rPr lang="en-US" smtClean="0"/>
              <a:pPr>
                <a:defRPr/>
              </a:pPr>
              <a:t>6/22/2017</a:t>
            </a:fld>
            <a:endParaRPr lang="sv-SE"/>
          </a:p>
        </p:txBody>
      </p:sp>
    </p:spTree>
    <p:extLst>
      <p:ext uri="{BB962C8B-B14F-4D97-AF65-F5344CB8AC3E}">
        <p14:creationId xmlns:p14="http://schemas.microsoft.com/office/powerpoint/2010/main" val="2863103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lnSpc>
                <a:spcPct val="85000"/>
              </a:lnSpc>
            </a:pPr>
            <a:r>
              <a:rPr lang="en-US" sz="1700" dirty="0"/>
              <a:t>Through Conversation, define tasks</a:t>
            </a:r>
          </a:p>
          <a:p>
            <a:pPr lvl="1" eaLnBrk="1" hangingPunct="1">
              <a:lnSpc>
                <a:spcPct val="85000"/>
              </a:lnSpc>
            </a:pPr>
            <a:r>
              <a:rPr lang="en-US" sz="1500" dirty="0"/>
              <a:t>Listen to different perspectives</a:t>
            </a:r>
          </a:p>
          <a:p>
            <a:pPr lvl="1" eaLnBrk="1" hangingPunct="1">
              <a:lnSpc>
                <a:spcPct val="85000"/>
              </a:lnSpc>
            </a:pPr>
            <a:r>
              <a:rPr lang="en-US" sz="1500" dirty="0"/>
              <a:t>Think about what needs to get done, not what my traditional role completes</a:t>
            </a:r>
          </a:p>
          <a:p>
            <a:pPr lvl="1" eaLnBrk="1" hangingPunct="1">
              <a:lnSpc>
                <a:spcPct val="85000"/>
              </a:lnSpc>
            </a:pPr>
            <a:r>
              <a:rPr lang="en-US" sz="1500" dirty="0"/>
              <a:t>Don’t . . . </a:t>
            </a:r>
          </a:p>
          <a:p>
            <a:pPr lvl="2" eaLnBrk="1" hangingPunct="1">
              <a:lnSpc>
                <a:spcPct val="85000"/>
              </a:lnSpc>
            </a:pPr>
            <a:r>
              <a:rPr lang="en-US" dirty="0"/>
              <a:t>make task too  granular (don’t do 10 minute tasks)</a:t>
            </a:r>
          </a:p>
          <a:p>
            <a:pPr lvl="2" eaLnBrk="1" hangingPunct="1">
              <a:lnSpc>
                <a:spcPct val="85000"/>
              </a:lnSpc>
            </a:pPr>
            <a:r>
              <a:rPr lang="en-US" dirty="0"/>
              <a:t>Make task too large (1 sprint length)</a:t>
            </a:r>
          </a:p>
          <a:p>
            <a:pPr lvl="1" eaLnBrk="1" hangingPunct="1">
              <a:lnSpc>
                <a:spcPct val="85000"/>
              </a:lnSpc>
            </a:pPr>
            <a:r>
              <a:rPr lang="en-US" sz="1500" dirty="0"/>
              <a:t>Agree to the tasks</a:t>
            </a:r>
          </a:p>
          <a:p>
            <a:pPr eaLnBrk="1" hangingPunct="1">
              <a:lnSpc>
                <a:spcPct val="85000"/>
              </a:lnSpc>
            </a:pPr>
            <a:r>
              <a:rPr lang="en-US" sz="1700" dirty="0"/>
              <a:t>Team members sign up for tasks, NOT assigned by the Scrum Master</a:t>
            </a:r>
          </a:p>
          <a:p>
            <a:pPr eaLnBrk="1" hangingPunct="1">
              <a:lnSpc>
                <a:spcPct val="85000"/>
              </a:lnSpc>
            </a:pPr>
            <a:r>
              <a:rPr lang="en-US" sz="1700" dirty="0"/>
              <a:t>Estimate the task work</a:t>
            </a:r>
          </a:p>
          <a:p>
            <a:pPr lvl="1" eaLnBrk="1" hangingPunct="1">
              <a:lnSpc>
                <a:spcPct val="85000"/>
              </a:lnSpc>
            </a:pPr>
            <a:r>
              <a:rPr lang="en-US" sz="1500" dirty="0"/>
              <a:t>Can estimate ahead of time, but best after knowing who is accepting task</a:t>
            </a:r>
          </a:p>
          <a:p>
            <a:pPr eaLnBrk="1" hangingPunct="1">
              <a:lnSpc>
                <a:spcPct val="85000"/>
              </a:lnSpc>
            </a:pPr>
            <a:r>
              <a:rPr lang="en-US" sz="1700" dirty="0"/>
              <a:t>Validate capacity again; May need to refine stories in Sprint</a:t>
            </a:r>
          </a:p>
          <a:p>
            <a:pPr eaLnBrk="1" hangingPunct="1">
              <a:lnSpc>
                <a:spcPct val="85000"/>
              </a:lnSpc>
            </a:pPr>
            <a:r>
              <a:rPr lang="en-US" sz="1700" dirty="0"/>
              <a:t>Team Commits to Sprint</a:t>
            </a:r>
          </a:p>
          <a:p>
            <a:pPr lvl="1" eaLnBrk="1" hangingPunct="1">
              <a:lnSpc>
                <a:spcPct val="85000"/>
              </a:lnSpc>
            </a:pPr>
            <a:r>
              <a:rPr lang="en-US" sz="1500" dirty="0"/>
              <a:t>Fist of Five – Don’t Skip this Commitment</a:t>
            </a:r>
          </a:p>
          <a:p>
            <a:pPr eaLnBrk="1" hangingPunct="1">
              <a:lnSpc>
                <a:spcPct val="85000"/>
              </a:lnSpc>
            </a:pPr>
            <a:r>
              <a:rPr lang="en-US" sz="1700" dirty="0"/>
              <a:t>A note about tasks . . . </a:t>
            </a:r>
          </a:p>
          <a:p>
            <a:pPr lvl="1" eaLnBrk="1" hangingPunct="1">
              <a:lnSpc>
                <a:spcPct val="85000"/>
              </a:lnSpc>
            </a:pPr>
            <a:r>
              <a:rPr lang="en-US" sz="1500" dirty="0"/>
              <a:t>Any team member can add, delete, or change</a:t>
            </a:r>
          </a:p>
          <a:p>
            <a:pPr lvl="1" eaLnBrk="1" hangingPunct="1">
              <a:lnSpc>
                <a:spcPct val="85000"/>
              </a:lnSpc>
            </a:pPr>
            <a:r>
              <a:rPr lang="en-US" sz="1500" dirty="0"/>
              <a:t>Tasks (content, estimates, sign-up) can change (or emerge) during the Sprint</a:t>
            </a:r>
          </a:p>
          <a:p>
            <a:pPr lvl="1" eaLnBrk="1" hangingPunct="1">
              <a:lnSpc>
                <a:spcPct val="85000"/>
              </a:lnSpc>
            </a:pPr>
            <a:r>
              <a:rPr lang="en-US" sz="1500" dirty="0"/>
              <a:t>Don’t go back and refine Story Point (unless . . .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64</a:t>
            </a:fld>
            <a:endParaRPr lang="sv-SE"/>
          </a:p>
        </p:txBody>
      </p:sp>
      <p:sp>
        <p:nvSpPr>
          <p:cNvPr id="5" name="Date Placeholder 4"/>
          <p:cNvSpPr>
            <a:spLocks noGrp="1"/>
          </p:cNvSpPr>
          <p:nvPr>
            <p:ph type="dt" idx="11"/>
          </p:nvPr>
        </p:nvSpPr>
        <p:spPr/>
        <p:txBody>
          <a:bodyPr/>
          <a:lstStyle/>
          <a:p>
            <a:pPr>
              <a:defRPr/>
            </a:pPr>
            <a:fld id="{27B4BB04-4092-43B3-B267-BFFAF198E585}" type="datetime1">
              <a:rPr lang="en-US" smtClean="0"/>
              <a:pPr>
                <a:defRPr/>
              </a:pPr>
              <a:t>6/22/2017</a:t>
            </a:fld>
            <a:endParaRPr lang="sv-SE"/>
          </a:p>
        </p:txBody>
      </p:sp>
    </p:spTree>
    <p:extLst>
      <p:ext uri="{BB962C8B-B14F-4D97-AF65-F5344CB8AC3E}">
        <p14:creationId xmlns:p14="http://schemas.microsoft.com/office/powerpoint/2010/main" val="935901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scrum iterative process</a:t>
            </a:r>
            <a:r>
              <a:rPr lang="en-US" baseline="0" dirty="0"/>
              <a:t> “on a page”</a:t>
            </a:r>
          </a:p>
          <a:p>
            <a:r>
              <a:rPr lang="en-US" baseline="0" dirty="0"/>
              <a:t>We will use this to graphically throughout to demonstrate the Scrum framework, roles, actions</a:t>
            </a:r>
          </a:p>
          <a:p>
            <a:endParaRPr lang="en-US" baseline="0" dirty="0"/>
          </a:p>
          <a:p>
            <a:r>
              <a:rPr lang="en-US" baseline="0" dirty="0"/>
              <a:t>White board this solution.</a:t>
            </a:r>
          </a:p>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68</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2640395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83</a:t>
            </a:fld>
            <a:endParaRPr lang="sv-SE"/>
          </a:p>
        </p:txBody>
      </p:sp>
      <p:sp>
        <p:nvSpPr>
          <p:cNvPr id="5" name="Date Placeholder 4"/>
          <p:cNvSpPr>
            <a:spLocks noGrp="1"/>
          </p:cNvSpPr>
          <p:nvPr>
            <p:ph type="dt" idx="11"/>
          </p:nvPr>
        </p:nvSpPr>
        <p:spPr/>
        <p:txBody>
          <a:bodyPr/>
          <a:lstStyle/>
          <a:p>
            <a:pPr>
              <a:defRPr/>
            </a:pPr>
            <a:fld id="{8EB607CE-1B78-418A-823C-034FE42DC956}" type="datetime1">
              <a:rPr lang="en-US" smtClean="0"/>
              <a:pPr>
                <a:defRPr/>
              </a:pPr>
              <a:t>6/22/2017</a:t>
            </a:fld>
            <a:endParaRPr lang="sv-SE"/>
          </a:p>
        </p:txBody>
      </p:sp>
    </p:spTree>
    <p:extLst>
      <p:ext uri="{BB962C8B-B14F-4D97-AF65-F5344CB8AC3E}">
        <p14:creationId xmlns:p14="http://schemas.microsoft.com/office/powerpoint/2010/main" val="195159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6</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291353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11) The best designs</a:t>
            </a:r>
            <a:r>
              <a:rPr lang="en-US" baseline="0" dirty="0"/>
              <a:t> emerge from iterative development.  The best creativity and solutions come from teams in which interactions are high. Feed off of each other, learn from each other.</a:t>
            </a:r>
          </a:p>
          <a:p>
            <a:endParaRPr lang="en-US" baseline="0" dirty="0"/>
          </a:p>
          <a:p>
            <a:r>
              <a:rPr lang="en-US" baseline="0" dirty="0"/>
              <a:t>12) Look for ways to improve and act on it. </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7</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291173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Uncovering, Doing It, Helping Others</a:t>
            </a:r>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11</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1608753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15044" indent="-215044">
              <a:buAutoNum type="arabicParenR"/>
            </a:pPr>
            <a:r>
              <a:rPr lang="en-US" baseline="0" dirty="0"/>
              <a:t>Customers care whether or not you are delivering  working software, not about whether you have created requirements or architectural documents. They are important but our focus should be on delivering working software.</a:t>
            </a:r>
          </a:p>
          <a:p>
            <a:pPr marL="215044" indent="-215044">
              <a:buAutoNum type="arabicParenR"/>
            </a:pPr>
            <a:endParaRPr lang="en-US" baseline="0" dirty="0"/>
          </a:p>
          <a:p>
            <a:pPr marL="215044" indent="-215044">
              <a:buAutoNum type="arabicParenR"/>
            </a:pPr>
            <a:r>
              <a:rPr lang="en-US" baseline="0" dirty="0"/>
              <a:t>The future is unpredictable. Requirements change, needs change. In order to be competitive, we need to welcome changing requirements.</a:t>
            </a:r>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12</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1417598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15044" indent="-215044">
              <a:buAutoNum type="arabicPeriod" startAt="3"/>
            </a:pPr>
            <a:r>
              <a:rPr lang="en-US" dirty="0"/>
              <a:t>Deliver does not mean the same as “release”. It may not be justifiable to release to production but you should deliver internally frequently to allow for learn from the growing project.</a:t>
            </a:r>
          </a:p>
          <a:p>
            <a:pPr marL="215044" indent="-215044">
              <a:buAutoNum type="arabicPeriod" startAt="3"/>
            </a:pPr>
            <a:endParaRPr lang="en-US" dirty="0"/>
          </a:p>
          <a:p>
            <a:pPr marL="215044" indent="-215044">
              <a:buAutoNum type="arabicPeriod" startAt="3"/>
            </a:pPr>
            <a:r>
              <a:rPr lang="en-US" dirty="0"/>
              <a:t>That’s the only way for the team to know what they are to deliver, or what the customer really wants/needs. This also allows for the customer to take some responsibility of the project.</a:t>
            </a:r>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13</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134953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5) People make the difference</a:t>
            </a:r>
            <a:r>
              <a:rPr lang="en-US" baseline="0" dirty="0"/>
              <a:t> between success or failure no matter how many tools and processes you put in place. We need to trust the people doing the work to make decisions.</a:t>
            </a:r>
          </a:p>
          <a:p>
            <a:endParaRPr lang="en-US" baseline="0" dirty="0"/>
          </a:p>
          <a:p>
            <a:r>
              <a:rPr lang="en-US" baseline="0" dirty="0"/>
              <a:t>6) We all know how telephone tag turns out.  When you communicate face to face, you know that your message is being received correctly and there is less chance of a misunderstanding.  The best collaboration is face to face.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00C1F0A1-04CC-4108-B92D-3E34A40ACCE3}" type="slidenum">
              <a:rPr lang="sv-SE" smtClean="0"/>
              <a:pPr>
                <a:defRPr/>
              </a:pPr>
              <a:t>14</a:t>
            </a:fld>
            <a:endParaRPr lang="sv-SE"/>
          </a:p>
        </p:txBody>
      </p:sp>
      <p:sp>
        <p:nvSpPr>
          <p:cNvPr id="5" name="Date Placeholder 4"/>
          <p:cNvSpPr>
            <a:spLocks noGrp="1"/>
          </p:cNvSpPr>
          <p:nvPr>
            <p:ph type="dt" idx="11"/>
          </p:nvPr>
        </p:nvSpPr>
        <p:spPr/>
        <p:txBody>
          <a:bodyPr/>
          <a:lstStyle/>
          <a:p>
            <a:pPr>
              <a:defRPr/>
            </a:pPr>
            <a:fld id="{8E753B18-1577-48DC-B317-527435CFCACC}" type="datetime1">
              <a:rPr lang="sv-SE" smtClean="0"/>
              <a:pPr>
                <a:defRPr/>
              </a:pPr>
              <a:t>2017-06-22</a:t>
            </a:fld>
            <a:endParaRPr lang="sv-SE"/>
          </a:p>
        </p:txBody>
      </p:sp>
    </p:spTree>
    <p:extLst>
      <p:ext uri="{BB962C8B-B14F-4D97-AF65-F5344CB8AC3E}">
        <p14:creationId xmlns:p14="http://schemas.microsoft.com/office/powerpoint/2010/main" val="345191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p:cNvSpPr>
            <a:spLocks noGrp="1" noChangeArrowheads="1"/>
          </p:cNvSpPr>
          <p:nvPr>
            <p:ph type="sldNum" sz="quarter" idx="10"/>
          </p:nvPr>
        </p:nvSpPr>
        <p:spPr>
          <a:ln/>
        </p:spPr>
        <p:txBody>
          <a:bodyPr/>
          <a:lstStyle>
            <a:lvl1pPr>
              <a:defRPr/>
            </a:lvl1pPr>
          </a:lstStyle>
          <a:p>
            <a:pPr>
              <a:defRPr/>
            </a:pPr>
            <a:fld id="{55E36568-D5B2-4000-AA5A-CF7E640FE202}"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solidFill>
                  <a:srgbClr val="F1652E"/>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advClick="0">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spd="med" advClick="0">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advClick="0">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advClick="0">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advClick="0">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advClick="0">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0213" y="0"/>
            <a:ext cx="2168525" cy="2468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73050" y="0"/>
            <a:ext cx="6354763" cy="24685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advClick="0">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Slide Number Placeholder 12"/>
          <p:cNvSpPr>
            <a:spLocks noGrp="1"/>
          </p:cNvSpPr>
          <p:nvPr>
            <p:ph type="sldNum" sz="quarter" idx="10"/>
          </p:nvPr>
        </p:nvSpPr>
        <p:spPr>
          <a:xfrm>
            <a:off x="4110523" y="6356350"/>
            <a:ext cx="612084" cy="341313"/>
          </a:xfrm>
          <a:prstGeom prst="rect">
            <a:avLst/>
          </a:prstGeom>
        </p:spPr>
        <p:txBody>
          <a:bodyPr wrap="none"/>
          <a:lstStyle>
            <a:lvl1pPr>
              <a:defRPr sz="1200"/>
            </a:lvl1pPr>
          </a:lstStyle>
          <a:p>
            <a:r>
              <a:rPr lang="en-US" dirty="0" err="1"/>
              <a:t>Pg</a:t>
            </a:r>
            <a:r>
              <a:rPr lang="en-US" dirty="0"/>
              <a:t> </a:t>
            </a:r>
            <a:fld id="{B14AA81A-435D-42BE-9365-DC4C736E67DE}" type="slidenum">
              <a:rPr lang="en-US" smtClean="0"/>
              <a:pPr/>
              <a:t>‹#›</a:t>
            </a:fld>
            <a:endParaRPr lang="en-US" dirty="0"/>
          </a:p>
        </p:txBody>
      </p:sp>
    </p:spTree>
    <p:extLst>
      <p:ext uri="{BB962C8B-B14F-4D97-AF65-F5344CB8AC3E}">
        <p14:creationId xmlns:p14="http://schemas.microsoft.com/office/powerpoint/2010/main" val="803166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a:xfrm>
            <a:off x="4076729" y="6334835"/>
            <a:ext cx="667394" cy="365125"/>
          </a:xfrm>
          <a:prstGeom prst="rect">
            <a:avLst/>
          </a:prstGeom>
        </p:spPr>
        <p:txBody>
          <a:bodyPr/>
          <a:lstStyle>
            <a:lvl1pPr>
              <a:defRPr sz="1200"/>
            </a:lvl1pPr>
          </a:lstStyle>
          <a:p>
            <a:r>
              <a:rPr lang="en-US" dirty="0" err="1"/>
              <a:t>Pg</a:t>
            </a:r>
            <a:r>
              <a:rPr lang="en-US" dirty="0"/>
              <a:t> </a:t>
            </a:r>
            <a:fld id="{E179EFAE-6CF6-4A92-BCDF-2F93E543BA45}" type="slidenum">
              <a:rPr lang="en-US" smtClean="0"/>
              <a:pPr/>
              <a:t>‹#›</a:t>
            </a:fld>
            <a:endParaRPr lang="en-US" dirty="0"/>
          </a:p>
        </p:txBody>
      </p:sp>
    </p:spTree>
    <p:extLst>
      <p:ext uri="{BB962C8B-B14F-4D97-AF65-F5344CB8AC3E}">
        <p14:creationId xmlns:p14="http://schemas.microsoft.com/office/powerpoint/2010/main" val="4074443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a:xfrm>
            <a:off x="4013705" y="6367108"/>
            <a:ext cx="762691" cy="365125"/>
          </a:xfrm>
          <a:prstGeom prst="rect">
            <a:avLst/>
          </a:prstGeom>
        </p:spPr>
        <p:txBody>
          <a:bodyPr/>
          <a:lstStyle>
            <a:lvl1pPr>
              <a:defRPr sz="1200"/>
            </a:lvl1pPr>
          </a:lstStyle>
          <a:p>
            <a:r>
              <a:rPr lang="en-US" dirty="0" err="1"/>
              <a:t>Pg</a:t>
            </a:r>
            <a:r>
              <a:rPr lang="en-US" dirty="0"/>
              <a:t> </a:t>
            </a:r>
            <a:fld id="{E179EFAE-6CF6-4A92-BCDF-2F93E543BA45}" type="slidenum">
              <a:rPr lang="en-US" smtClean="0"/>
              <a:pPr/>
              <a:t>‹#›</a:t>
            </a:fld>
            <a:endParaRPr lang="en-US" dirty="0"/>
          </a:p>
        </p:txBody>
      </p:sp>
    </p:spTree>
    <p:extLst>
      <p:ext uri="{BB962C8B-B14F-4D97-AF65-F5344CB8AC3E}">
        <p14:creationId xmlns:p14="http://schemas.microsoft.com/office/powerpoint/2010/main" val="186593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1_Title Slide">
    <p:bg>
      <p:bgPr>
        <a:solidFill>
          <a:schemeClr val="bg1"/>
        </a:solidFill>
        <a:effectLst/>
      </p:bgPr>
    </p:bg>
    <p:spTree>
      <p:nvGrpSpPr>
        <p:cNvPr id="1" name=""/>
        <p:cNvGrpSpPr/>
        <p:nvPr/>
      </p:nvGrpSpPr>
      <p:grpSpPr>
        <a:xfrm>
          <a:off x="0" y="0"/>
          <a:ext cx="0" cy="0"/>
          <a:chOff x="0" y="0"/>
          <a:chExt cx="0" cy="0"/>
        </a:xfrm>
      </p:grpSpPr>
      <p:grpSp>
        <p:nvGrpSpPr>
          <p:cNvPr id="23" name="Group 22"/>
          <p:cNvGrpSpPr/>
          <p:nvPr userDrawn="1"/>
        </p:nvGrpSpPr>
        <p:grpSpPr>
          <a:xfrm>
            <a:off x="2053083" y="0"/>
            <a:ext cx="7099543" cy="3786997"/>
            <a:chOff x="2053083" y="0"/>
            <a:chExt cx="7099543" cy="3786997"/>
          </a:xfrm>
        </p:grpSpPr>
        <p:sp>
          <p:nvSpPr>
            <p:cNvPr id="22" name="Freeform 23"/>
            <p:cNvSpPr>
              <a:spLocks/>
            </p:cNvSpPr>
            <p:nvPr userDrawn="1"/>
          </p:nvSpPr>
          <p:spPr bwMode="auto">
            <a:xfrm flipH="1">
              <a:off x="2053083" y="1"/>
              <a:ext cx="7090916" cy="3786996"/>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rgbClr val="FF4019"/>
                </a:gs>
                <a:gs pos="36000">
                  <a:srgbClr val="F26531"/>
                </a:gs>
                <a:gs pos="100000">
                  <a:srgbClr val="FFC000"/>
                </a:gs>
              </a:gsLst>
              <a:lin ang="7800000" scaled="0"/>
              <a:tileRect/>
            </a:gradFill>
            <a:ln w="9525">
              <a:noFill/>
              <a:round/>
              <a:headEnd/>
              <a:tailEn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noProof="0" dirty="0"/>
            </a:p>
          </p:txBody>
        </p:sp>
        <p:sp>
          <p:nvSpPr>
            <p:cNvPr id="56" name="Freeform 23"/>
            <p:cNvSpPr>
              <a:spLocks/>
            </p:cNvSpPr>
            <p:nvPr userDrawn="1"/>
          </p:nvSpPr>
          <p:spPr bwMode="auto">
            <a:xfrm flipH="1">
              <a:off x="3459192" y="0"/>
              <a:ext cx="5693434" cy="3657600"/>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solidFill>
              <a:srgbClr val="FF4019"/>
            </a:solidFill>
            <a:ln w="9525">
              <a:noFill/>
              <a:round/>
              <a:headEnd/>
              <a:tailEnd/>
            </a:ln>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noProof="0" dirty="0"/>
            </a:p>
          </p:txBody>
        </p:sp>
      </p:grpSp>
      <p:grpSp>
        <p:nvGrpSpPr>
          <p:cNvPr id="32" name="Group 2149"/>
          <p:cNvGrpSpPr>
            <a:grpSpLocks/>
          </p:cNvGrpSpPr>
          <p:nvPr userDrawn="1"/>
        </p:nvGrpSpPr>
        <p:grpSpPr bwMode="auto">
          <a:xfrm>
            <a:off x="7063399" y="271088"/>
            <a:ext cx="1813901" cy="423013"/>
            <a:chOff x="457200" y="534988"/>
            <a:chExt cx="1689100" cy="393700"/>
          </a:xfrm>
        </p:grpSpPr>
        <p:sp>
          <p:nvSpPr>
            <p:cNvPr id="33" name="Rectangle 20"/>
            <p:cNvSpPr>
              <a:spLocks noChangeArrowheads="1"/>
            </p:cNvSpPr>
            <p:nvPr userDrawn="1"/>
          </p:nvSpPr>
          <p:spPr bwMode="auto">
            <a:xfrm>
              <a:off x="457200" y="534988"/>
              <a:ext cx="1689100" cy="393700"/>
            </a:xfrm>
            <a:prstGeom prst="rect">
              <a:avLst/>
            </a:prstGeom>
            <a:solidFill>
              <a:srgbClr val="FFFFFF"/>
            </a:solidFill>
            <a:ln w="0">
              <a:no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34" name="Rectangle 21"/>
            <p:cNvSpPr>
              <a:spLocks noChangeArrowheads="1"/>
            </p:cNvSpPr>
            <p:nvPr userDrawn="1"/>
          </p:nvSpPr>
          <p:spPr bwMode="auto">
            <a:xfrm>
              <a:off x="468269" y="546052"/>
              <a:ext cx="1666960" cy="371572"/>
            </a:xfrm>
            <a:prstGeom prst="rect">
              <a:avLst/>
            </a:prstGeom>
            <a:solidFill>
              <a:srgbClr val="F35D2F"/>
            </a:solidFill>
            <a:ln w="0">
              <a:solidFill>
                <a:srgbClr val="FF3617"/>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35" name="Rectangle 22"/>
            <p:cNvSpPr>
              <a:spLocks noChangeArrowheads="1"/>
            </p:cNvSpPr>
            <p:nvPr userDrawn="1"/>
          </p:nvSpPr>
          <p:spPr bwMode="auto">
            <a:xfrm>
              <a:off x="479340" y="557116"/>
              <a:ext cx="539663" cy="349443"/>
            </a:xfrm>
            <a:prstGeom prst="rect">
              <a:avLst/>
            </a:prstGeom>
            <a:solidFill>
              <a:srgbClr val="FFFFFF"/>
            </a:solidFill>
            <a:ln w="0">
              <a:solidFill>
                <a:srgbClr val="FFFFFF"/>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36" name="Freeform 23"/>
            <p:cNvSpPr>
              <a:spLocks/>
            </p:cNvSpPr>
            <p:nvPr userDrawn="1"/>
          </p:nvSpPr>
          <p:spPr bwMode="auto">
            <a:xfrm>
              <a:off x="503325" y="574635"/>
              <a:ext cx="491693" cy="307952"/>
            </a:xfrm>
            <a:custGeom>
              <a:avLst/>
              <a:gdLst/>
              <a:ahLst/>
              <a:cxnLst>
                <a:cxn ang="0">
                  <a:pos x="160" y="9"/>
                </a:cxn>
                <a:cxn ang="0">
                  <a:pos x="170" y="22"/>
                </a:cxn>
                <a:cxn ang="0">
                  <a:pos x="180" y="31"/>
                </a:cxn>
                <a:cxn ang="0">
                  <a:pos x="192" y="37"/>
                </a:cxn>
                <a:cxn ang="0">
                  <a:pos x="207" y="41"/>
                </a:cxn>
                <a:cxn ang="0">
                  <a:pos x="228" y="46"/>
                </a:cxn>
                <a:cxn ang="0">
                  <a:pos x="240" y="48"/>
                </a:cxn>
                <a:cxn ang="0">
                  <a:pos x="262" y="54"/>
                </a:cxn>
                <a:cxn ang="0">
                  <a:pos x="278" y="60"/>
                </a:cxn>
                <a:cxn ang="0">
                  <a:pos x="294" y="71"/>
                </a:cxn>
                <a:cxn ang="0">
                  <a:pos x="304" y="84"/>
                </a:cxn>
                <a:cxn ang="0">
                  <a:pos x="310" y="100"/>
                </a:cxn>
                <a:cxn ang="0">
                  <a:pos x="309" y="117"/>
                </a:cxn>
                <a:cxn ang="0">
                  <a:pos x="304" y="133"/>
                </a:cxn>
                <a:cxn ang="0">
                  <a:pos x="295" y="146"/>
                </a:cxn>
                <a:cxn ang="0">
                  <a:pos x="283" y="156"/>
                </a:cxn>
                <a:cxn ang="0">
                  <a:pos x="268" y="163"/>
                </a:cxn>
                <a:cxn ang="0">
                  <a:pos x="245" y="168"/>
                </a:cxn>
                <a:cxn ang="0">
                  <a:pos x="228" y="167"/>
                </a:cxn>
                <a:cxn ang="0">
                  <a:pos x="220" y="165"/>
                </a:cxn>
                <a:cxn ang="0">
                  <a:pos x="211" y="162"/>
                </a:cxn>
                <a:cxn ang="0">
                  <a:pos x="201" y="157"/>
                </a:cxn>
                <a:cxn ang="0">
                  <a:pos x="188" y="148"/>
                </a:cxn>
                <a:cxn ang="0">
                  <a:pos x="179" y="144"/>
                </a:cxn>
                <a:cxn ang="0">
                  <a:pos x="194" y="165"/>
                </a:cxn>
                <a:cxn ang="0">
                  <a:pos x="212" y="181"/>
                </a:cxn>
                <a:cxn ang="0">
                  <a:pos x="232" y="190"/>
                </a:cxn>
                <a:cxn ang="0">
                  <a:pos x="233" y="192"/>
                </a:cxn>
                <a:cxn ang="0">
                  <a:pos x="233" y="194"/>
                </a:cxn>
                <a:cxn ang="0">
                  <a:pos x="77" y="193"/>
                </a:cxn>
                <a:cxn ang="0">
                  <a:pos x="77" y="191"/>
                </a:cxn>
                <a:cxn ang="0">
                  <a:pos x="89" y="186"/>
                </a:cxn>
                <a:cxn ang="0">
                  <a:pos x="108" y="174"/>
                </a:cxn>
                <a:cxn ang="0">
                  <a:pos x="124" y="155"/>
                </a:cxn>
                <a:cxn ang="0">
                  <a:pos x="130" y="143"/>
                </a:cxn>
                <a:cxn ang="0">
                  <a:pos x="130" y="143"/>
                </a:cxn>
                <a:cxn ang="0">
                  <a:pos x="115" y="153"/>
                </a:cxn>
                <a:cxn ang="0">
                  <a:pos x="103" y="160"/>
                </a:cxn>
                <a:cxn ang="0">
                  <a:pos x="94" y="164"/>
                </a:cxn>
                <a:cxn ang="0">
                  <a:pos x="86" y="166"/>
                </a:cxn>
                <a:cxn ang="0">
                  <a:pos x="77" y="167"/>
                </a:cxn>
                <a:cxn ang="0">
                  <a:pos x="54" y="166"/>
                </a:cxn>
                <a:cxn ang="0">
                  <a:pos x="34" y="160"/>
                </a:cxn>
                <a:cxn ang="0">
                  <a:pos x="21" y="152"/>
                </a:cxn>
                <a:cxn ang="0">
                  <a:pos x="10" y="140"/>
                </a:cxn>
                <a:cxn ang="0">
                  <a:pos x="3" y="126"/>
                </a:cxn>
                <a:cxn ang="0">
                  <a:pos x="0" y="109"/>
                </a:cxn>
                <a:cxn ang="0">
                  <a:pos x="3" y="92"/>
                </a:cxn>
                <a:cxn ang="0">
                  <a:pos x="11" y="77"/>
                </a:cxn>
                <a:cxn ang="0">
                  <a:pos x="24" y="65"/>
                </a:cxn>
                <a:cxn ang="0">
                  <a:pos x="40" y="57"/>
                </a:cxn>
                <a:cxn ang="0">
                  <a:pos x="57" y="51"/>
                </a:cxn>
                <a:cxn ang="0">
                  <a:pos x="83" y="46"/>
                </a:cxn>
                <a:cxn ang="0">
                  <a:pos x="103" y="41"/>
                </a:cxn>
                <a:cxn ang="0">
                  <a:pos x="118" y="37"/>
                </a:cxn>
                <a:cxn ang="0">
                  <a:pos x="130" y="31"/>
                </a:cxn>
                <a:cxn ang="0">
                  <a:pos x="140" y="22"/>
                </a:cxn>
                <a:cxn ang="0">
                  <a:pos x="150" y="9"/>
                </a:cxn>
              </a:cxnLst>
              <a:rect l="0" t="0" r="r" b="b"/>
              <a:pathLst>
                <a:path w="310" h="194">
                  <a:moveTo>
                    <a:pt x="155" y="0"/>
                  </a:moveTo>
                  <a:lnTo>
                    <a:pt x="160" y="9"/>
                  </a:lnTo>
                  <a:lnTo>
                    <a:pt x="165" y="16"/>
                  </a:lnTo>
                  <a:lnTo>
                    <a:pt x="170" y="22"/>
                  </a:lnTo>
                  <a:lnTo>
                    <a:pt x="175" y="27"/>
                  </a:lnTo>
                  <a:lnTo>
                    <a:pt x="180" y="31"/>
                  </a:lnTo>
                  <a:lnTo>
                    <a:pt x="185" y="34"/>
                  </a:lnTo>
                  <a:lnTo>
                    <a:pt x="192" y="37"/>
                  </a:lnTo>
                  <a:lnTo>
                    <a:pt x="199" y="39"/>
                  </a:lnTo>
                  <a:lnTo>
                    <a:pt x="207" y="41"/>
                  </a:lnTo>
                  <a:lnTo>
                    <a:pt x="217" y="43"/>
                  </a:lnTo>
                  <a:lnTo>
                    <a:pt x="228" y="46"/>
                  </a:lnTo>
                  <a:lnTo>
                    <a:pt x="227" y="46"/>
                  </a:lnTo>
                  <a:lnTo>
                    <a:pt x="240" y="48"/>
                  </a:lnTo>
                  <a:lnTo>
                    <a:pt x="253" y="51"/>
                  </a:lnTo>
                  <a:lnTo>
                    <a:pt x="262" y="54"/>
                  </a:lnTo>
                  <a:lnTo>
                    <a:pt x="270" y="57"/>
                  </a:lnTo>
                  <a:lnTo>
                    <a:pt x="278" y="60"/>
                  </a:lnTo>
                  <a:lnTo>
                    <a:pt x="287" y="65"/>
                  </a:lnTo>
                  <a:lnTo>
                    <a:pt x="294" y="71"/>
                  </a:lnTo>
                  <a:lnTo>
                    <a:pt x="300" y="77"/>
                  </a:lnTo>
                  <a:lnTo>
                    <a:pt x="304" y="84"/>
                  </a:lnTo>
                  <a:lnTo>
                    <a:pt x="307" y="92"/>
                  </a:lnTo>
                  <a:lnTo>
                    <a:pt x="310" y="100"/>
                  </a:lnTo>
                  <a:lnTo>
                    <a:pt x="310" y="109"/>
                  </a:lnTo>
                  <a:lnTo>
                    <a:pt x="309" y="117"/>
                  </a:lnTo>
                  <a:lnTo>
                    <a:pt x="307" y="126"/>
                  </a:lnTo>
                  <a:lnTo>
                    <a:pt x="304" y="133"/>
                  </a:lnTo>
                  <a:lnTo>
                    <a:pt x="300" y="140"/>
                  </a:lnTo>
                  <a:lnTo>
                    <a:pt x="295" y="146"/>
                  </a:lnTo>
                  <a:lnTo>
                    <a:pt x="289" y="152"/>
                  </a:lnTo>
                  <a:lnTo>
                    <a:pt x="283" y="156"/>
                  </a:lnTo>
                  <a:lnTo>
                    <a:pt x="276" y="160"/>
                  </a:lnTo>
                  <a:lnTo>
                    <a:pt x="268" y="163"/>
                  </a:lnTo>
                  <a:lnTo>
                    <a:pt x="257" y="166"/>
                  </a:lnTo>
                  <a:lnTo>
                    <a:pt x="245" y="168"/>
                  </a:lnTo>
                  <a:lnTo>
                    <a:pt x="233" y="167"/>
                  </a:lnTo>
                  <a:lnTo>
                    <a:pt x="228" y="167"/>
                  </a:lnTo>
                  <a:lnTo>
                    <a:pt x="224" y="166"/>
                  </a:lnTo>
                  <a:lnTo>
                    <a:pt x="220" y="165"/>
                  </a:lnTo>
                  <a:lnTo>
                    <a:pt x="216" y="164"/>
                  </a:lnTo>
                  <a:lnTo>
                    <a:pt x="211" y="162"/>
                  </a:lnTo>
                  <a:lnTo>
                    <a:pt x="207" y="160"/>
                  </a:lnTo>
                  <a:lnTo>
                    <a:pt x="201" y="157"/>
                  </a:lnTo>
                  <a:lnTo>
                    <a:pt x="195" y="153"/>
                  </a:lnTo>
                  <a:lnTo>
                    <a:pt x="188" y="148"/>
                  </a:lnTo>
                  <a:lnTo>
                    <a:pt x="180" y="143"/>
                  </a:lnTo>
                  <a:lnTo>
                    <a:pt x="179" y="144"/>
                  </a:lnTo>
                  <a:lnTo>
                    <a:pt x="186" y="155"/>
                  </a:lnTo>
                  <a:lnTo>
                    <a:pt x="194" y="165"/>
                  </a:lnTo>
                  <a:lnTo>
                    <a:pt x="202" y="174"/>
                  </a:lnTo>
                  <a:lnTo>
                    <a:pt x="212" y="181"/>
                  </a:lnTo>
                  <a:lnTo>
                    <a:pt x="221" y="186"/>
                  </a:lnTo>
                  <a:lnTo>
                    <a:pt x="232" y="190"/>
                  </a:lnTo>
                  <a:lnTo>
                    <a:pt x="233" y="191"/>
                  </a:lnTo>
                  <a:lnTo>
                    <a:pt x="233" y="192"/>
                  </a:lnTo>
                  <a:lnTo>
                    <a:pt x="233" y="193"/>
                  </a:lnTo>
                  <a:lnTo>
                    <a:pt x="233" y="194"/>
                  </a:lnTo>
                  <a:lnTo>
                    <a:pt x="77" y="194"/>
                  </a:lnTo>
                  <a:lnTo>
                    <a:pt x="77" y="193"/>
                  </a:lnTo>
                  <a:lnTo>
                    <a:pt x="77" y="192"/>
                  </a:lnTo>
                  <a:lnTo>
                    <a:pt x="77" y="191"/>
                  </a:lnTo>
                  <a:lnTo>
                    <a:pt x="78" y="190"/>
                  </a:lnTo>
                  <a:lnTo>
                    <a:pt x="89" y="186"/>
                  </a:lnTo>
                  <a:lnTo>
                    <a:pt x="98" y="181"/>
                  </a:lnTo>
                  <a:lnTo>
                    <a:pt x="108" y="174"/>
                  </a:lnTo>
                  <a:lnTo>
                    <a:pt x="116" y="165"/>
                  </a:lnTo>
                  <a:lnTo>
                    <a:pt x="124" y="155"/>
                  </a:lnTo>
                  <a:lnTo>
                    <a:pt x="131" y="144"/>
                  </a:lnTo>
                  <a:lnTo>
                    <a:pt x="130" y="143"/>
                  </a:lnTo>
                  <a:lnTo>
                    <a:pt x="130" y="143"/>
                  </a:lnTo>
                  <a:lnTo>
                    <a:pt x="130" y="143"/>
                  </a:lnTo>
                  <a:lnTo>
                    <a:pt x="122" y="148"/>
                  </a:lnTo>
                  <a:lnTo>
                    <a:pt x="115" y="153"/>
                  </a:lnTo>
                  <a:lnTo>
                    <a:pt x="109" y="157"/>
                  </a:lnTo>
                  <a:lnTo>
                    <a:pt x="103" y="160"/>
                  </a:lnTo>
                  <a:lnTo>
                    <a:pt x="99" y="162"/>
                  </a:lnTo>
                  <a:lnTo>
                    <a:pt x="94" y="164"/>
                  </a:lnTo>
                  <a:lnTo>
                    <a:pt x="90" y="165"/>
                  </a:lnTo>
                  <a:lnTo>
                    <a:pt x="86" y="166"/>
                  </a:lnTo>
                  <a:lnTo>
                    <a:pt x="82" y="167"/>
                  </a:lnTo>
                  <a:lnTo>
                    <a:pt x="77" y="167"/>
                  </a:lnTo>
                  <a:lnTo>
                    <a:pt x="65" y="168"/>
                  </a:lnTo>
                  <a:lnTo>
                    <a:pt x="54" y="166"/>
                  </a:lnTo>
                  <a:lnTo>
                    <a:pt x="42" y="163"/>
                  </a:lnTo>
                  <a:lnTo>
                    <a:pt x="34" y="160"/>
                  </a:lnTo>
                  <a:lnTo>
                    <a:pt x="27" y="156"/>
                  </a:lnTo>
                  <a:lnTo>
                    <a:pt x="21" y="152"/>
                  </a:lnTo>
                  <a:lnTo>
                    <a:pt x="15" y="146"/>
                  </a:lnTo>
                  <a:lnTo>
                    <a:pt x="10" y="140"/>
                  </a:lnTo>
                  <a:lnTo>
                    <a:pt x="6" y="133"/>
                  </a:lnTo>
                  <a:lnTo>
                    <a:pt x="3" y="126"/>
                  </a:lnTo>
                  <a:lnTo>
                    <a:pt x="1" y="117"/>
                  </a:lnTo>
                  <a:lnTo>
                    <a:pt x="0" y="109"/>
                  </a:lnTo>
                  <a:lnTo>
                    <a:pt x="1" y="100"/>
                  </a:lnTo>
                  <a:lnTo>
                    <a:pt x="3" y="92"/>
                  </a:lnTo>
                  <a:lnTo>
                    <a:pt x="6" y="84"/>
                  </a:lnTo>
                  <a:lnTo>
                    <a:pt x="11" y="77"/>
                  </a:lnTo>
                  <a:lnTo>
                    <a:pt x="16" y="71"/>
                  </a:lnTo>
                  <a:lnTo>
                    <a:pt x="24" y="65"/>
                  </a:lnTo>
                  <a:lnTo>
                    <a:pt x="32" y="60"/>
                  </a:lnTo>
                  <a:lnTo>
                    <a:pt x="40" y="57"/>
                  </a:lnTo>
                  <a:lnTo>
                    <a:pt x="49" y="54"/>
                  </a:lnTo>
                  <a:lnTo>
                    <a:pt x="57" y="51"/>
                  </a:lnTo>
                  <a:lnTo>
                    <a:pt x="70" y="48"/>
                  </a:lnTo>
                  <a:lnTo>
                    <a:pt x="83" y="46"/>
                  </a:lnTo>
                  <a:lnTo>
                    <a:pt x="94" y="43"/>
                  </a:lnTo>
                  <a:lnTo>
                    <a:pt x="103" y="41"/>
                  </a:lnTo>
                  <a:lnTo>
                    <a:pt x="111" y="39"/>
                  </a:lnTo>
                  <a:lnTo>
                    <a:pt x="118" y="37"/>
                  </a:lnTo>
                  <a:lnTo>
                    <a:pt x="125" y="34"/>
                  </a:lnTo>
                  <a:lnTo>
                    <a:pt x="130" y="31"/>
                  </a:lnTo>
                  <a:lnTo>
                    <a:pt x="135" y="27"/>
                  </a:lnTo>
                  <a:lnTo>
                    <a:pt x="140" y="22"/>
                  </a:lnTo>
                  <a:lnTo>
                    <a:pt x="145" y="16"/>
                  </a:lnTo>
                  <a:lnTo>
                    <a:pt x="150" y="9"/>
                  </a:lnTo>
                  <a:lnTo>
                    <a:pt x="155" y="0"/>
                  </a:lnTo>
                  <a:close/>
                </a:path>
              </a:pathLst>
            </a:custGeom>
            <a:solidFill>
              <a:srgbClr val="F35D2F"/>
            </a:solidFill>
            <a:ln w="0">
              <a:solidFill>
                <a:srgbClr val="FF3617"/>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37" name="Freeform 24"/>
            <p:cNvSpPr>
              <a:spLocks/>
            </p:cNvSpPr>
            <p:nvPr userDrawn="1"/>
          </p:nvSpPr>
          <p:spPr bwMode="auto">
            <a:xfrm>
              <a:off x="1173061" y="638253"/>
              <a:ext cx="123615" cy="176105"/>
            </a:xfrm>
            <a:custGeom>
              <a:avLst/>
              <a:gdLst/>
              <a:ahLst/>
              <a:cxnLst>
                <a:cxn ang="0">
                  <a:pos x="48" y="1"/>
                </a:cxn>
                <a:cxn ang="0">
                  <a:pos x="64" y="3"/>
                </a:cxn>
                <a:cxn ang="0">
                  <a:pos x="73" y="29"/>
                </a:cxn>
                <a:cxn ang="0">
                  <a:pos x="61" y="24"/>
                </a:cxn>
                <a:cxn ang="0">
                  <a:pos x="58" y="15"/>
                </a:cxn>
                <a:cxn ang="0">
                  <a:pos x="52" y="9"/>
                </a:cxn>
                <a:cxn ang="0">
                  <a:pos x="41" y="7"/>
                </a:cxn>
                <a:cxn ang="0">
                  <a:pos x="31" y="9"/>
                </a:cxn>
                <a:cxn ang="0">
                  <a:pos x="24" y="15"/>
                </a:cxn>
                <a:cxn ang="0">
                  <a:pos x="21" y="25"/>
                </a:cxn>
                <a:cxn ang="0">
                  <a:pos x="24" y="34"/>
                </a:cxn>
                <a:cxn ang="0">
                  <a:pos x="30" y="39"/>
                </a:cxn>
                <a:cxn ang="0">
                  <a:pos x="39" y="43"/>
                </a:cxn>
                <a:cxn ang="0">
                  <a:pos x="47" y="45"/>
                </a:cxn>
                <a:cxn ang="0">
                  <a:pos x="57" y="48"/>
                </a:cxn>
                <a:cxn ang="0">
                  <a:pos x="67" y="52"/>
                </a:cxn>
                <a:cxn ang="0">
                  <a:pos x="74" y="59"/>
                </a:cxn>
                <a:cxn ang="0">
                  <a:pos x="78" y="69"/>
                </a:cxn>
                <a:cxn ang="0">
                  <a:pos x="77" y="84"/>
                </a:cxn>
                <a:cxn ang="0">
                  <a:pos x="73" y="95"/>
                </a:cxn>
                <a:cxn ang="0">
                  <a:pos x="64" y="103"/>
                </a:cxn>
                <a:cxn ang="0">
                  <a:pos x="53" y="108"/>
                </a:cxn>
                <a:cxn ang="0">
                  <a:pos x="40" y="110"/>
                </a:cxn>
                <a:cxn ang="0">
                  <a:pos x="22" y="110"/>
                </a:cxn>
                <a:cxn ang="0">
                  <a:pos x="0" y="105"/>
                </a:cxn>
                <a:cxn ang="0">
                  <a:pos x="11" y="78"/>
                </a:cxn>
                <a:cxn ang="0">
                  <a:pos x="13" y="89"/>
                </a:cxn>
                <a:cxn ang="0">
                  <a:pos x="16" y="98"/>
                </a:cxn>
                <a:cxn ang="0">
                  <a:pos x="23" y="103"/>
                </a:cxn>
                <a:cxn ang="0">
                  <a:pos x="35" y="104"/>
                </a:cxn>
                <a:cxn ang="0">
                  <a:pos x="46" y="102"/>
                </a:cxn>
                <a:cxn ang="0">
                  <a:pos x="53" y="95"/>
                </a:cxn>
                <a:cxn ang="0">
                  <a:pos x="56" y="84"/>
                </a:cxn>
                <a:cxn ang="0">
                  <a:pos x="53" y="74"/>
                </a:cxn>
                <a:cxn ang="0">
                  <a:pos x="45" y="67"/>
                </a:cxn>
                <a:cxn ang="0">
                  <a:pos x="28" y="62"/>
                </a:cxn>
                <a:cxn ang="0">
                  <a:pos x="17" y="58"/>
                </a:cxn>
                <a:cxn ang="0">
                  <a:pos x="8" y="53"/>
                </a:cxn>
                <a:cxn ang="0">
                  <a:pos x="2" y="44"/>
                </a:cxn>
                <a:cxn ang="0">
                  <a:pos x="0" y="32"/>
                </a:cxn>
                <a:cxn ang="0">
                  <a:pos x="2" y="19"/>
                </a:cxn>
                <a:cxn ang="0">
                  <a:pos x="8" y="11"/>
                </a:cxn>
                <a:cxn ang="0">
                  <a:pos x="18" y="5"/>
                </a:cxn>
                <a:cxn ang="0">
                  <a:pos x="29" y="1"/>
                </a:cxn>
                <a:cxn ang="0">
                  <a:pos x="41" y="0"/>
                </a:cxn>
              </a:cxnLst>
              <a:rect l="0" t="0" r="r" b="b"/>
              <a:pathLst>
                <a:path w="78" h="111">
                  <a:moveTo>
                    <a:pt x="41" y="0"/>
                  </a:moveTo>
                  <a:lnTo>
                    <a:pt x="48" y="1"/>
                  </a:lnTo>
                  <a:lnTo>
                    <a:pt x="56" y="2"/>
                  </a:lnTo>
                  <a:lnTo>
                    <a:pt x="64" y="3"/>
                  </a:lnTo>
                  <a:lnTo>
                    <a:pt x="73" y="5"/>
                  </a:lnTo>
                  <a:lnTo>
                    <a:pt x="73" y="29"/>
                  </a:lnTo>
                  <a:lnTo>
                    <a:pt x="62" y="29"/>
                  </a:lnTo>
                  <a:lnTo>
                    <a:pt x="61" y="24"/>
                  </a:lnTo>
                  <a:lnTo>
                    <a:pt x="60" y="19"/>
                  </a:lnTo>
                  <a:lnTo>
                    <a:pt x="58" y="15"/>
                  </a:lnTo>
                  <a:lnTo>
                    <a:pt x="55" y="12"/>
                  </a:lnTo>
                  <a:lnTo>
                    <a:pt x="52" y="9"/>
                  </a:lnTo>
                  <a:lnTo>
                    <a:pt x="47" y="8"/>
                  </a:lnTo>
                  <a:lnTo>
                    <a:pt x="41" y="7"/>
                  </a:lnTo>
                  <a:lnTo>
                    <a:pt x="36" y="7"/>
                  </a:lnTo>
                  <a:lnTo>
                    <a:pt x="31" y="9"/>
                  </a:lnTo>
                  <a:lnTo>
                    <a:pt x="27" y="11"/>
                  </a:lnTo>
                  <a:lnTo>
                    <a:pt x="24" y="15"/>
                  </a:lnTo>
                  <a:lnTo>
                    <a:pt x="22" y="19"/>
                  </a:lnTo>
                  <a:lnTo>
                    <a:pt x="21" y="25"/>
                  </a:lnTo>
                  <a:lnTo>
                    <a:pt x="22" y="30"/>
                  </a:lnTo>
                  <a:lnTo>
                    <a:pt x="24" y="34"/>
                  </a:lnTo>
                  <a:lnTo>
                    <a:pt x="27" y="37"/>
                  </a:lnTo>
                  <a:lnTo>
                    <a:pt x="30" y="39"/>
                  </a:lnTo>
                  <a:lnTo>
                    <a:pt x="34" y="41"/>
                  </a:lnTo>
                  <a:lnTo>
                    <a:pt x="39" y="43"/>
                  </a:lnTo>
                  <a:lnTo>
                    <a:pt x="43" y="44"/>
                  </a:lnTo>
                  <a:lnTo>
                    <a:pt x="47" y="45"/>
                  </a:lnTo>
                  <a:lnTo>
                    <a:pt x="51" y="46"/>
                  </a:lnTo>
                  <a:lnTo>
                    <a:pt x="57" y="48"/>
                  </a:lnTo>
                  <a:lnTo>
                    <a:pt x="62" y="50"/>
                  </a:lnTo>
                  <a:lnTo>
                    <a:pt x="67" y="52"/>
                  </a:lnTo>
                  <a:lnTo>
                    <a:pt x="71" y="55"/>
                  </a:lnTo>
                  <a:lnTo>
                    <a:pt x="74" y="59"/>
                  </a:lnTo>
                  <a:lnTo>
                    <a:pt x="76" y="64"/>
                  </a:lnTo>
                  <a:lnTo>
                    <a:pt x="78" y="69"/>
                  </a:lnTo>
                  <a:lnTo>
                    <a:pt x="78" y="76"/>
                  </a:lnTo>
                  <a:lnTo>
                    <a:pt x="77" y="84"/>
                  </a:lnTo>
                  <a:lnTo>
                    <a:pt x="75" y="90"/>
                  </a:lnTo>
                  <a:lnTo>
                    <a:pt x="73" y="95"/>
                  </a:lnTo>
                  <a:lnTo>
                    <a:pt x="69" y="100"/>
                  </a:lnTo>
                  <a:lnTo>
                    <a:pt x="64" y="103"/>
                  </a:lnTo>
                  <a:lnTo>
                    <a:pt x="59" y="106"/>
                  </a:lnTo>
                  <a:lnTo>
                    <a:pt x="53" y="108"/>
                  </a:lnTo>
                  <a:lnTo>
                    <a:pt x="47" y="110"/>
                  </a:lnTo>
                  <a:lnTo>
                    <a:pt x="40" y="110"/>
                  </a:lnTo>
                  <a:lnTo>
                    <a:pt x="33" y="111"/>
                  </a:lnTo>
                  <a:lnTo>
                    <a:pt x="22" y="110"/>
                  </a:lnTo>
                  <a:lnTo>
                    <a:pt x="11" y="108"/>
                  </a:lnTo>
                  <a:lnTo>
                    <a:pt x="0" y="105"/>
                  </a:lnTo>
                  <a:lnTo>
                    <a:pt x="0" y="78"/>
                  </a:lnTo>
                  <a:lnTo>
                    <a:pt x="11" y="78"/>
                  </a:lnTo>
                  <a:lnTo>
                    <a:pt x="12" y="84"/>
                  </a:lnTo>
                  <a:lnTo>
                    <a:pt x="13" y="89"/>
                  </a:lnTo>
                  <a:lnTo>
                    <a:pt x="15" y="94"/>
                  </a:lnTo>
                  <a:lnTo>
                    <a:pt x="16" y="98"/>
                  </a:lnTo>
                  <a:lnTo>
                    <a:pt x="19" y="101"/>
                  </a:lnTo>
                  <a:lnTo>
                    <a:pt x="23" y="103"/>
                  </a:lnTo>
                  <a:lnTo>
                    <a:pt x="28" y="104"/>
                  </a:lnTo>
                  <a:lnTo>
                    <a:pt x="35" y="104"/>
                  </a:lnTo>
                  <a:lnTo>
                    <a:pt x="40" y="104"/>
                  </a:lnTo>
                  <a:lnTo>
                    <a:pt x="46" y="102"/>
                  </a:lnTo>
                  <a:lnTo>
                    <a:pt x="50" y="99"/>
                  </a:lnTo>
                  <a:lnTo>
                    <a:pt x="53" y="95"/>
                  </a:lnTo>
                  <a:lnTo>
                    <a:pt x="55" y="90"/>
                  </a:lnTo>
                  <a:lnTo>
                    <a:pt x="56" y="84"/>
                  </a:lnTo>
                  <a:lnTo>
                    <a:pt x="55" y="79"/>
                  </a:lnTo>
                  <a:lnTo>
                    <a:pt x="53" y="74"/>
                  </a:lnTo>
                  <a:lnTo>
                    <a:pt x="50" y="70"/>
                  </a:lnTo>
                  <a:lnTo>
                    <a:pt x="45" y="67"/>
                  </a:lnTo>
                  <a:lnTo>
                    <a:pt x="34" y="64"/>
                  </a:lnTo>
                  <a:lnTo>
                    <a:pt x="28" y="62"/>
                  </a:lnTo>
                  <a:lnTo>
                    <a:pt x="23" y="60"/>
                  </a:lnTo>
                  <a:lnTo>
                    <a:pt x="17" y="58"/>
                  </a:lnTo>
                  <a:lnTo>
                    <a:pt x="13" y="56"/>
                  </a:lnTo>
                  <a:lnTo>
                    <a:pt x="8" y="53"/>
                  </a:lnTo>
                  <a:lnTo>
                    <a:pt x="5" y="49"/>
                  </a:lnTo>
                  <a:lnTo>
                    <a:pt x="2" y="44"/>
                  </a:lnTo>
                  <a:lnTo>
                    <a:pt x="0" y="39"/>
                  </a:lnTo>
                  <a:lnTo>
                    <a:pt x="0" y="32"/>
                  </a:lnTo>
                  <a:lnTo>
                    <a:pt x="0" y="25"/>
                  </a:lnTo>
                  <a:lnTo>
                    <a:pt x="2" y="19"/>
                  </a:lnTo>
                  <a:lnTo>
                    <a:pt x="5" y="15"/>
                  </a:lnTo>
                  <a:lnTo>
                    <a:pt x="8" y="11"/>
                  </a:lnTo>
                  <a:lnTo>
                    <a:pt x="13" y="7"/>
                  </a:lnTo>
                  <a:lnTo>
                    <a:pt x="18" y="5"/>
                  </a:lnTo>
                  <a:lnTo>
                    <a:pt x="23" y="3"/>
                  </a:lnTo>
                  <a:lnTo>
                    <a:pt x="29" y="1"/>
                  </a:lnTo>
                  <a:lnTo>
                    <a:pt x="35" y="1"/>
                  </a:lnTo>
                  <a:lnTo>
                    <a:pt x="41"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38" name="Freeform 25"/>
            <p:cNvSpPr>
              <a:spLocks/>
            </p:cNvSpPr>
            <p:nvPr userDrawn="1"/>
          </p:nvSpPr>
          <p:spPr bwMode="auto">
            <a:xfrm>
              <a:off x="1489479" y="666836"/>
              <a:ext cx="142065" cy="147522"/>
            </a:xfrm>
            <a:custGeom>
              <a:avLst/>
              <a:gdLst/>
              <a:ahLst/>
              <a:cxnLst>
                <a:cxn ang="0">
                  <a:pos x="55" y="0"/>
                </a:cxn>
                <a:cxn ang="0">
                  <a:pos x="71" y="1"/>
                </a:cxn>
                <a:cxn ang="0">
                  <a:pos x="78" y="26"/>
                </a:cxn>
                <a:cxn ang="0">
                  <a:pos x="68" y="19"/>
                </a:cxn>
                <a:cxn ang="0">
                  <a:pos x="65" y="10"/>
                </a:cxn>
                <a:cxn ang="0">
                  <a:pos x="59" y="6"/>
                </a:cxn>
                <a:cxn ang="0">
                  <a:pos x="47" y="5"/>
                </a:cxn>
                <a:cxn ang="0">
                  <a:pos x="36" y="7"/>
                </a:cxn>
                <a:cxn ang="0">
                  <a:pos x="28" y="13"/>
                </a:cxn>
                <a:cxn ang="0">
                  <a:pos x="24" y="21"/>
                </a:cxn>
                <a:cxn ang="0">
                  <a:pos x="21" y="32"/>
                </a:cxn>
                <a:cxn ang="0">
                  <a:pos x="20" y="42"/>
                </a:cxn>
                <a:cxn ang="0">
                  <a:pos x="21" y="65"/>
                </a:cxn>
                <a:cxn ang="0">
                  <a:pos x="27" y="79"/>
                </a:cxn>
                <a:cxn ang="0">
                  <a:pos x="35" y="85"/>
                </a:cxn>
                <a:cxn ang="0">
                  <a:pos x="46" y="87"/>
                </a:cxn>
                <a:cxn ang="0">
                  <a:pos x="52" y="86"/>
                </a:cxn>
                <a:cxn ang="0">
                  <a:pos x="59" y="84"/>
                </a:cxn>
                <a:cxn ang="0">
                  <a:pos x="61" y="81"/>
                </a:cxn>
                <a:cxn ang="0">
                  <a:pos x="62" y="77"/>
                </a:cxn>
                <a:cxn ang="0">
                  <a:pos x="62" y="59"/>
                </a:cxn>
                <a:cxn ang="0">
                  <a:pos x="59" y="57"/>
                </a:cxn>
                <a:cxn ang="0">
                  <a:pos x="52" y="56"/>
                </a:cxn>
                <a:cxn ang="0">
                  <a:pos x="47" y="50"/>
                </a:cxn>
                <a:cxn ang="0">
                  <a:pos x="90" y="56"/>
                </a:cxn>
                <a:cxn ang="0">
                  <a:pos x="83" y="57"/>
                </a:cxn>
                <a:cxn ang="0">
                  <a:pos x="81" y="60"/>
                </a:cxn>
                <a:cxn ang="0">
                  <a:pos x="81" y="87"/>
                </a:cxn>
                <a:cxn ang="0">
                  <a:pos x="68" y="89"/>
                </a:cxn>
                <a:cxn ang="0">
                  <a:pos x="49" y="93"/>
                </a:cxn>
                <a:cxn ang="0">
                  <a:pos x="34" y="92"/>
                </a:cxn>
                <a:cxn ang="0">
                  <a:pos x="19" y="88"/>
                </a:cxn>
                <a:cxn ang="0">
                  <a:pos x="8" y="79"/>
                </a:cxn>
                <a:cxn ang="0">
                  <a:pos x="2" y="66"/>
                </a:cxn>
                <a:cxn ang="0">
                  <a:pos x="0" y="48"/>
                </a:cxn>
                <a:cxn ang="0">
                  <a:pos x="2" y="28"/>
                </a:cxn>
                <a:cxn ang="0">
                  <a:pos x="9" y="14"/>
                </a:cxn>
                <a:cxn ang="0">
                  <a:pos x="20" y="4"/>
                </a:cxn>
                <a:cxn ang="0">
                  <a:pos x="37" y="0"/>
                </a:cxn>
              </a:cxnLst>
              <a:rect l="0" t="0" r="r" b="b"/>
              <a:pathLst>
                <a:path w="90" h="93">
                  <a:moveTo>
                    <a:pt x="47" y="0"/>
                  </a:moveTo>
                  <a:lnTo>
                    <a:pt x="55" y="0"/>
                  </a:lnTo>
                  <a:lnTo>
                    <a:pt x="63" y="0"/>
                  </a:lnTo>
                  <a:lnTo>
                    <a:pt x="71" y="1"/>
                  </a:lnTo>
                  <a:lnTo>
                    <a:pt x="78" y="3"/>
                  </a:lnTo>
                  <a:lnTo>
                    <a:pt x="78" y="26"/>
                  </a:lnTo>
                  <a:lnTo>
                    <a:pt x="69" y="26"/>
                  </a:lnTo>
                  <a:lnTo>
                    <a:pt x="68" y="19"/>
                  </a:lnTo>
                  <a:lnTo>
                    <a:pt x="67" y="14"/>
                  </a:lnTo>
                  <a:lnTo>
                    <a:pt x="65" y="10"/>
                  </a:lnTo>
                  <a:lnTo>
                    <a:pt x="63" y="8"/>
                  </a:lnTo>
                  <a:lnTo>
                    <a:pt x="59" y="6"/>
                  </a:lnTo>
                  <a:lnTo>
                    <a:pt x="54" y="5"/>
                  </a:lnTo>
                  <a:lnTo>
                    <a:pt x="47" y="5"/>
                  </a:lnTo>
                  <a:lnTo>
                    <a:pt x="41" y="5"/>
                  </a:lnTo>
                  <a:lnTo>
                    <a:pt x="36" y="7"/>
                  </a:lnTo>
                  <a:lnTo>
                    <a:pt x="32" y="9"/>
                  </a:lnTo>
                  <a:lnTo>
                    <a:pt x="28" y="13"/>
                  </a:lnTo>
                  <a:lnTo>
                    <a:pt x="25" y="17"/>
                  </a:lnTo>
                  <a:lnTo>
                    <a:pt x="24" y="21"/>
                  </a:lnTo>
                  <a:lnTo>
                    <a:pt x="22" y="26"/>
                  </a:lnTo>
                  <a:lnTo>
                    <a:pt x="21" y="32"/>
                  </a:lnTo>
                  <a:lnTo>
                    <a:pt x="20" y="37"/>
                  </a:lnTo>
                  <a:lnTo>
                    <a:pt x="20" y="42"/>
                  </a:lnTo>
                  <a:lnTo>
                    <a:pt x="20" y="53"/>
                  </a:lnTo>
                  <a:lnTo>
                    <a:pt x="21" y="65"/>
                  </a:lnTo>
                  <a:lnTo>
                    <a:pt x="25" y="74"/>
                  </a:lnTo>
                  <a:lnTo>
                    <a:pt x="27" y="79"/>
                  </a:lnTo>
                  <a:lnTo>
                    <a:pt x="30" y="82"/>
                  </a:lnTo>
                  <a:lnTo>
                    <a:pt x="35" y="85"/>
                  </a:lnTo>
                  <a:lnTo>
                    <a:pt x="40" y="87"/>
                  </a:lnTo>
                  <a:lnTo>
                    <a:pt x="46" y="87"/>
                  </a:lnTo>
                  <a:lnTo>
                    <a:pt x="49" y="87"/>
                  </a:lnTo>
                  <a:lnTo>
                    <a:pt x="52" y="86"/>
                  </a:lnTo>
                  <a:lnTo>
                    <a:pt x="56" y="85"/>
                  </a:lnTo>
                  <a:lnTo>
                    <a:pt x="59" y="84"/>
                  </a:lnTo>
                  <a:lnTo>
                    <a:pt x="61" y="81"/>
                  </a:lnTo>
                  <a:lnTo>
                    <a:pt x="61" y="81"/>
                  </a:lnTo>
                  <a:lnTo>
                    <a:pt x="62" y="79"/>
                  </a:lnTo>
                  <a:lnTo>
                    <a:pt x="62" y="77"/>
                  </a:lnTo>
                  <a:lnTo>
                    <a:pt x="62" y="61"/>
                  </a:lnTo>
                  <a:lnTo>
                    <a:pt x="62" y="59"/>
                  </a:lnTo>
                  <a:lnTo>
                    <a:pt x="61" y="58"/>
                  </a:lnTo>
                  <a:lnTo>
                    <a:pt x="59" y="57"/>
                  </a:lnTo>
                  <a:lnTo>
                    <a:pt x="56" y="56"/>
                  </a:lnTo>
                  <a:lnTo>
                    <a:pt x="52" y="56"/>
                  </a:lnTo>
                  <a:lnTo>
                    <a:pt x="47" y="56"/>
                  </a:lnTo>
                  <a:lnTo>
                    <a:pt x="47" y="50"/>
                  </a:lnTo>
                  <a:lnTo>
                    <a:pt x="90" y="50"/>
                  </a:lnTo>
                  <a:lnTo>
                    <a:pt x="90" y="56"/>
                  </a:lnTo>
                  <a:lnTo>
                    <a:pt x="86" y="56"/>
                  </a:lnTo>
                  <a:lnTo>
                    <a:pt x="83" y="57"/>
                  </a:lnTo>
                  <a:lnTo>
                    <a:pt x="82" y="58"/>
                  </a:lnTo>
                  <a:lnTo>
                    <a:pt x="81" y="60"/>
                  </a:lnTo>
                  <a:lnTo>
                    <a:pt x="81" y="62"/>
                  </a:lnTo>
                  <a:lnTo>
                    <a:pt x="81" y="87"/>
                  </a:lnTo>
                  <a:lnTo>
                    <a:pt x="74" y="87"/>
                  </a:lnTo>
                  <a:lnTo>
                    <a:pt x="68" y="89"/>
                  </a:lnTo>
                  <a:lnTo>
                    <a:pt x="55" y="92"/>
                  </a:lnTo>
                  <a:lnTo>
                    <a:pt x="49" y="93"/>
                  </a:lnTo>
                  <a:lnTo>
                    <a:pt x="43" y="93"/>
                  </a:lnTo>
                  <a:lnTo>
                    <a:pt x="34" y="92"/>
                  </a:lnTo>
                  <a:lnTo>
                    <a:pt x="26" y="90"/>
                  </a:lnTo>
                  <a:lnTo>
                    <a:pt x="19" y="88"/>
                  </a:lnTo>
                  <a:lnTo>
                    <a:pt x="13" y="84"/>
                  </a:lnTo>
                  <a:lnTo>
                    <a:pt x="8" y="79"/>
                  </a:lnTo>
                  <a:lnTo>
                    <a:pt x="4" y="73"/>
                  </a:lnTo>
                  <a:lnTo>
                    <a:pt x="2" y="66"/>
                  </a:lnTo>
                  <a:lnTo>
                    <a:pt x="1" y="57"/>
                  </a:lnTo>
                  <a:lnTo>
                    <a:pt x="0" y="48"/>
                  </a:lnTo>
                  <a:lnTo>
                    <a:pt x="1" y="37"/>
                  </a:lnTo>
                  <a:lnTo>
                    <a:pt x="2" y="28"/>
                  </a:lnTo>
                  <a:lnTo>
                    <a:pt x="5" y="20"/>
                  </a:lnTo>
                  <a:lnTo>
                    <a:pt x="9" y="14"/>
                  </a:lnTo>
                  <a:lnTo>
                    <a:pt x="14" y="8"/>
                  </a:lnTo>
                  <a:lnTo>
                    <a:pt x="20" y="4"/>
                  </a:lnTo>
                  <a:lnTo>
                    <a:pt x="28" y="2"/>
                  </a:lnTo>
                  <a:lnTo>
                    <a:pt x="37" y="0"/>
                  </a:lnTo>
                  <a:lnTo>
                    <a:pt x="47"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39" name="Freeform 26"/>
            <p:cNvSpPr>
              <a:spLocks/>
            </p:cNvSpPr>
            <p:nvPr userDrawn="1"/>
          </p:nvSpPr>
          <p:spPr bwMode="auto">
            <a:xfrm>
              <a:off x="1648149" y="668680"/>
              <a:ext cx="110700" cy="143834"/>
            </a:xfrm>
            <a:custGeom>
              <a:avLst/>
              <a:gdLst/>
              <a:ahLst/>
              <a:cxnLst>
                <a:cxn ang="0">
                  <a:pos x="0" y="0"/>
                </a:cxn>
                <a:cxn ang="0">
                  <a:pos x="70" y="0"/>
                </a:cxn>
                <a:cxn ang="0">
                  <a:pos x="70" y="22"/>
                </a:cxn>
                <a:cxn ang="0">
                  <a:pos x="61" y="22"/>
                </a:cxn>
                <a:cxn ang="0">
                  <a:pos x="60" y="16"/>
                </a:cxn>
                <a:cxn ang="0">
                  <a:pos x="59" y="12"/>
                </a:cxn>
                <a:cxn ang="0">
                  <a:pos x="58" y="10"/>
                </a:cxn>
                <a:cxn ang="0">
                  <a:pos x="56" y="8"/>
                </a:cxn>
                <a:cxn ang="0">
                  <a:pos x="53" y="7"/>
                </a:cxn>
                <a:cxn ang="0">
                  <a:pos x="48" y="6"/>
                </a:cxn>
                <a:cxn ang="0">
                  <a:pos x="29" y="6"/>
                </a:cxn>
                <a:cxn ang="0">
                  <a:pos x="29" y="39"/>
                </a:cxn>
                <a:cxn ang="0">
                  <a:pos x="37" y="39"/>
                </a:cxn>
                <a:cxn ang="0">
                  <a:pos x="40" y="39"/>
                </a:cxn>
                <a:cxn ang="0">
                  <a:pos x="43" y="38"/>
                </a:cxn>
                <a:cxn ang="0">
                  <a:pos x="45" y="36"/>
                </a:cxn>
                <a:cxn ang="0">
                  <a:pos x="46" y="33"/>
                </a:cxn>
                <a:cxn ang="0">
                  <a:pos x="46" y="30"/>
                </a:cxn>
                <a:cxn ang="0">
                  <a:pos x="47" y="27"/>
                </a:cxn>
                <a:cxn ang="0">
                  <a:pos x="54" y="27"/>
                </a:cxn>
                <a:cxn ang="0">
                  <a:pos x="53" y="34"/>
                </a:cxn>
                <a:cxn ang="0">
                  <a:pos x="53" y="50"/>
                </a:cxn>
                <a:cxn ang="0">
                  <a:pos x="54" y="58"/>
                </a:cxn>
                <a:cxn ang="0">
                  <a:pos x="47" y="58"/>
                </a:cxn>
                <a:cxn ang="0">
                  <a:pos x="46" y="54"/>
                </a:cxn>
                <a:cxn ang="0">
                  <a:pos x="46" y="51"/>
                </a:cxn>
                <a:cxn ang="0">
                  <a:pos x="45" y="49"/>
                </a:cxn>
                <a:cxn ang="0">
                  <a:pos x="43" y="47"/>
                </a:cxn>
                <a:cxn ang="0">
                  <a:pos x="41" y="46"/>
                </a:cxn>
                <a:cxn ang="0">
                  <a:pos x="37" y="45"/>
                </a:cxn>
                <a:cxn ang="0">
                  <a:pos x="29" y="45"/>
                </a:cxn>
                <a:cxn ang="0">
                  <a:pos x="29" y="85"/>
                </a:cxn>
                <a:cxn ang="0">
                  <a:pos x="43" y="85"/>
                </a:cxn>
                <a:cxn ang="0">
                  <a:pos x="49" y="84"/>
                </a:cxn>
                <a:cxn ang="0">
                  <a:pos x="53" y="83"/>
                </a:cxn>
                <a:cxn ang="0">
                  <a:pos x="56" y="82"/>
                </a:cxn>
                <a:cxn ang="0">
                  <a:pos x="58" y="79"/>
                </a:cxn>
                <a:cxn ang="0">
                  <a:pos x="59" y="76"/>
                </a:cxn>
                <a:cxn ang="0">
                  <a:pos x="60" y="71"/>
                </a:cxn>
                <a:cxn ang="0">
                  <a:pos x="61" y="66"/>
                </a:cxn>
                <a:cxn ang="0">
                  <a:pos x="70" y="66"/>
                </a:cxn>
                <a:cxn ang="0">
                  <a:pos x="70" y="91"/>
                </a:cxn>
                <a:cxn ang="0">
                  <a:pos x="0" y="91"/>
                </a:cxn>
                <a:cxn ang="0">
                  <a:pos x="0" y="85"/>
                </a:cxn>
                <a:cxn ang="0">
                  <a:pos x="5" y="85"/>
                </a:cxn>
                <a:cxn ang="0">
                  <a:pos x="7" y="85"/>
                </a:cxn>
                <a:cxn ang="0">
                  <a:pos x="9" y="83"/>
                </a:cxn>
                <a:cxn ang="0">
                  <a:pos x="10" y="82"/>
                </a:cxn>
                <a:cxn ang="0">
                  <a:pos x="11" y="80"/>
                </a:cxn>
                <a:cxn ang="0">
                  <a:pos x="11" y="11"/>
                </a:cxn>
                <a:cxn ang="0">
                  <a:pos x="10" y="9"/>
                </a:cxn>
                <a:cxn ang="0">
                  <a:pos x="9" y="7"/>
                </a:cxn>
                <a:cxn ang="0">
                  <a:pos x="7" y="6"/>
                </a:cxn>
                <a:cxn ang="0">
                  <a:pos x="5" y="6"/>
                </a:cxn>
                <a:cxn ang="0">
                  <a:pos x="0" y="5"/>
                </a:cxn>
                <a:cxn ang="0">
                  <a:pos x="0" y="0"/>
                </a:cxn>
              </a:cxnLst>
              <a:rect l="0" t="0" r="r" b="b"/>
              <a:pathLst>
                <a:path w="70" h="91">
                  <a:moveTo>
                    <a:pt x="0" y="0"/>
                  </a:moveTo>
                  <a:lnTo>
                    <a:pt x="70" y="0"/>
                  </a:lnTo>
                  <a:lnTo>
                    <a:pt x="70" y="22"/>
                  </a:lnTo>
                  <a:lnTo>
                    <a:pt x="61" y="22"/>
                  </a:lnTo>
                  <a:lnTo>
                    <a:pt x="60" y="16"/>
                  </a:lnTo>
                  <a:lnTo>
                    <a:pt x="59" y="12"/>
                  </a:lnTo>
                  <a:lnTo>
                    <a:pt x="58" y="10"/>
                  </a:lnTo>
                  <a:lnTo>
                    <a:pt x="56" y="8"/>
                  </a:lnTo>
                  <a:lnTo>
                    <a:pt x="53" y="7"/>
                  </a:lnTo>
                  <a:lnTo>
                    <a:pt x="48" y="6"/>
                  </a:lnTo>
                  <a:lnTo>
                    <a:pt x="29" y="6"/>
                  </a:lnTo>
                  <a:lnTo>
                    <a:pt x="29" y="39"/>
                  </a:lnTo>
                  <a:lnTo>
                    <a:pt x="37" y="39"/>
                  </a:lnTo>
                  <a:lnTo>
                    <a:pt x="40" y="39"/>
                  </a:lnTo>
                  <a:lnTo>
                    <a:pt x="43" y="38"/>
                  </a:lnTo>
                  <a:lnTo>
                    <a:pt x="45" y="36"/>
                  </a:lnTo>
                  <a:lnTo>
                    <a:pt x="46" y="33"/>
                  </a:lnTo>
                  <a:lnTo>
                    <a:pt x="46" y="30"/>
                  </a:lnTo>
                  <a:lnTo>
                    <a:pt x="47" y="27"/>
                  </a:lnTo>
                  <a:lnTo>
                    <a:pt x="54" y="27"/>
                  </a:lnTo>
                  <a:lnTo>
                    <a:pt x="53" y="34"/>
                  </a:lnTo>
                  <a:lnTo>
                    <a:pt x="53" y="50"/>
                  </a:lnTo>
                  <a:lnTo>
                    <a:pt x="54" y="58"/>
                  </a:lnTo>
                  <a:lnTo>
                    <a:pt x="47" y="58"/>
                  </a:lnTo>
                  <a:lnTo>
                    <a:pt x="46" y="54"/>
                  </a:lnTo>
                  <a:lnTo>
                    <a:pt x="46" y="51"/>
                  </a:lnTo>
                  <a:lnTo>
                    <a:pt x="45" y="49"/>
                  </a:lnTo>
                  <a:lnTo>
                    <a:pt x="43" y="47"/>
                  </a:lnTo>
                  <a:lnTo>
                    <a:pt x="41" y="46"/>
                  </a:lnTo>
                  <a:lnTo>
                    <a:pt x="37" y="45"/>
                  </a:lnTo>
                  <a:lnTo>
                    <a:pt x="29" y="45"/>
                  </a:lnTo>
                  <a:lnTo>
                    <a:pt x="29" y="85"/>
                  </a:lnTo>
                  <a:lnTo>
                    <a:pt x="43" y="85"/>
                  </a:lnTo>
                  <a:lnTo>
                    <a:pt x="49" y="84"/>
                  </a:lnTo>
                  <a:lnTo>
                    <a:pt x="53" y="83"/>
                  </a:lnTo>
                  <a:lnTo>
                    <a:pt x="56" y="82"/>
                  </a:lnTo>
                  <a:lnTo>
                    <a:pt x="58" y="79"/>
                  </a:lnTo>
                  <a:lnTo>
                    <a:pt x="59" y="76"/>
                  </a:lnTo>
                  <a:lnTo>
                    <a:pt x="60" y="71"/>
                  </a:lnTo>
                  <a:lnTo>
                    <a:pt x="61" y="66"/>
                  </a:lnTo>
                  <a:lnTo>
                    <a:pt x="70" y="66"/>
                  </a:lnTo>
                  <a:lnTo>
                    <a:pt x="70" y="91"/>
                  </a:lnTo>
                  <a:lnTo>
                    <a:pt x="0" y="91"/>
                  </a:lnTo>
                  <a:lnTo>
                    <a:pt x="0" y="85"/>
                  </a:lnTo>
                  <a:lnTo>
                    <a:pt x="5" y="85"/>
                  </a:lnTo>
                  <a:lnTo>
                    <a:pt x="7" y="85"/>
                  </a:lnTo>
                  <a:lnTo>
                    <a:pt x="9" y="83"/>
                  </a:lnTo>
                  <a:lnTo>
                    <a:pt x="10" y="82"/>
                  </a:lnTo>
                  <a:lnTo>
                    <a:pt x="11" y="80"/>
                  </a:lnTo>
                  <a:lnTo>
                    <a:pt x="11" y="11"/>
                  </a:lnTo>
                  <a:lnTo>
                    <a:pt x="10" y="9"/>
                  </a:lnTo>
                  <a:lnTo>
                    <a:pt x="9" y="7"/>
                  </a:lnTo>
                  <a:lnTo>
                    <a:pt x="7" y="6"/>
                  </a:lnTo>
                  <a:lnTo>
                    <a:pt x="5" y="6"/>
                  </a:lnTo>
                  <a:lnTo>
                    <a:pt x="0" y="5"/>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40" name="Freeform 27"/>
            <p:cNvSpPr>
              <a:spLocks/>
            </p:cNvSpPr>
            <p:nvPr userDrawn="1"/>
          </p:nvSpPr>
          <p:spPr bwMode="auto">
            <a:xfrm>
              <a:off x="1776377" y="668680"/>
              <a:ext cx="128228" cy="143834"/>
            </a:xfrm>
            <a:custGeom>
              <a:avLst/>
              <a:gdLst/>
              <a:ahLst/>
              <a:cxnLst>
                <a:cxn ang="0">
                  <a:pos x="0" y="0"/>
                </a:cxn>
                <a:cxn ang="0">
                  <a:pos x="81" y="0"/>
                </a:cxn>
                <a:cxn ang="0">
                  <a:pos x="81" y="24"/>
                </a:cxn>
                <a:cxn ang="0">
                  <a:pos x="72" y="24"/>
                </a:cxn>
                <a:cxn ang="0">
                  <a:pos x="71" y="18"/>
                </a:cxn>
                <a:cxn ang="0">
                  <a:pos x="70" y="14"/>
                </a:cxn>
                <a:cxn ang="0">
                  <a:pos x="69" y="11"/>
                </a:cxn>
                <a:cxn ang="0">
                  <a:pos x="67" y="8"/>
                </a:cxn>
                <a:cxn ang="0">
                  <a:pos x="64" y="7"/>
                </a:cxn>
                <a:cxn ang="0">
                  <a:pos x="61" y="6"/>
                </a:cxn>
                <a:cxn ang="0">
                  <a:pos x="55" y="6"/>
                </a:cxn>
                <a:cxn ang="0">
                  <a:pos x="50" y="6"/>
                </a:cxn>
                <a:cxn ang="0">
                  <a:pos x="50" y="81"/>
                </a:cxn>
                <a:cxn ang="0">
                  <a:pos x="51" y="83"/>
                </a:cxn>
                <a:cxn ang="0">
                  <a:pos x="52" y="84"/>
                </a:cxn>
                <a:cxn ang="0">
                  <a:pos x="54" y="85"/>
                </a:cxn>
                <a:cxn ang="0">
                  <a:pos x="58" y="85"/>
                </a:cxn>
                <a:cxn ang="0">
                  <a:pos x="63" y="85"/>
                </a:cxn>
                <a:cxn ang="0">
                  <a:pos x="63" y="91"/>
                </a:cxn>
                <a:cxn ang="0">
                  <a:pos x="18" y="91"/>
                </a:cxn>
                <a:cxn ang="0">
                  <a:pos x="18" y="85"/>
                </a:cxn>
                <a:cxn ang="0">
                  <a:pos x="23" y="85"/>
                </a:cxn>
                <a:cxn ang="0">
                  <a:pos x="27" y="85"/>
                </a:cxn>
                <a:cxn ang="0">
                  <a:pos x="29" y="84"/>
                </a:cxn>
                <a:cxn ang="0">
                  <a:pos x="30" y="83"/>
                </a:cxn>
                <a:cxn ang="0">
                  <a:pos x="31" y="81"/>
                </a:cxn>
                <a:cxn ang="0">
                  <a:pos x="31" y="6"/>
                </a:cxn>
                <a:cxn ang="0">
                  <a:pos x="26" y="6"/>
                </a:cxn>
                <a:cxn ang="0">
                  <a:pos x="20" y="6"/>
                </a:cxn>
                <a:cxn ang="0">
                  <a:pos x="17" y="7"/>
                </a:cxn>
                <a:cxn ang="0">
                  <a:pos x="14" y="8"/>
                </a:cxn>
                <a:cxn ang="0">
                  <a:pos x="12" y="11"/>
                </a:cxn>
                <a:cxn ang="0">
                  <a:pos x="11" y="14"/>
                </a:cxn>
                <a:cxn ang="0">
                  <a:pos x="10" y="18"/>
                </a:cxn>
                <a:cxn ang="0">
                  <a:pos x="9" y="24"/>
                </a:cxn>
                <a:cxn ang="0">
                  <a:pos x="0" y="24"/>
                </a:cxn>
                <a:cxn ang="0">
                  <a:pos x="0" y="0"/>
                </a:cxn>
              </a:cxnLst>
              <a:rect l="0" t="0" r="r" b="b"/>
              <a:pathLst>
                <a:path w="81" h="91">
                  <a:moveTo>
                    <a:pt x="0" y="0"/>
                  </a:moveTo>
                  <a:lnTo>
                    <a:pt x="81" y="0"/>
                  </a:lnTo>
                  <a:lnTo>
                    <a:pt x="81" y="24"/>
                  </a:lnTo>
                  <a:lnTo>
                    <a:pt x="72" y="24"/>
                  </a:lnTo>
                  <a:lnTo>
                    <a:pt x="71" y="18"/>
                  </a:lnTo>
                  <a:lnTo>
                    <a:pt x="70" y="14"/>
                  </a:lnTo>
                  <a:lnTo>
                    <a:pt x="69" y="11"/>
                  </a:lnTo>
                  <a:lnTo>
                    <a:pt x="67" y="8"/>
                  </a:lnTo>
                  <a:lnTo>
                    <a:pt x="64" y="7"/>
                  </a:lnTo>
                  <a:lnTo>
                    <a:pt x="61" y="6"/>
                  </a:lnTo>
                  <a:lnTo>
                    <a:pt x="55" y="6"/>
                  </a:lnTo>
                  <a:lnTo>
                    <a:pt x="50" y="6"/>
                  </a:lnTo>
                  <a:lnTo>
                    <a:pt x="50" y="81"/>
                  </a:lnTo>
                  <a:lnTo>
                    <a:pt x="51" y="83"/>
                  </a:lnTo>
                  <a:lnTo>
                    <a:pt x="52" y="84"/>
                  </a:lnTo>
                  <a:lnTo>
                    <a:pt x="54" y="85"/>
                  </a:lnTo>
                  <a:lnTo>
                    <a:pt x="58" y="85"/>
                  </a:lnTo>
                  <a:lnTo>
                    <a:pt x="63" y="85"/>
                  </a:lnTo>
                  <a:lnTo>
                    <a:pt x="63" y="91"/>
                  </a:lnTo>
                  <a:lnTo>
                    <a:pt x="18" y="91"/>
                  </a:lnTo>
                  <a:lnTo>
                    <a:pt x="18" y="85"/>
                  </a:lnTo>
                  <a:lnTo>
                    <a:pt x="23" y="85"/>
                  </a:lnTo>
                  <a:lnTo>
                    <a:pt x="27" y="85"/>
                  </a:lnTo>
                  <a:lnTo>
                    <a:pt x="29" y="84"/>
                  </a:lnTo>
                  <a:lnTo>
                    <a:pt x="30" y="83"/>
                  </a:lnTo>
                  <a:lnTo>
                    <a:pt x="31" y="81"/>
                  </a:lnTo>
                  <a:lnTo>
                    <a:pt x="31" y="6"/>
                  </a:lnTo>
                  <a:lnTo>
                    <a:pt x="26" y="6"/>
                  </a:lnTo>
                  <a:lnTo>
                    <a:pt x="20" y="6"/>
                  </a:lnTo>
                  <a:lnTo>
                    <a:pt x="17" y="7"/>
                  </a:lnTo>
                  <a:lnTo>
                    <a:pt x="14" y="8"/>
                  </a:lnTo>
                  <a:lnTo>
                    <a:pt x="12" y="11"/>
                  </a:lnTo>
                  <a:lnTo>
                    <a:pt x="11" y="14"/>
                  </a:lnTo>
                  <a:lnTo>
                    <a:pt x="10" y="18"/>
                  </a:lnTo>
                  <a:lnTo>
                    <a:pt x="9" y="24"/>
                  </a:lnTo>
                  <a:lnTo>
                    <a:pt x="0" y="24"/>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41" name="Freeform 28"/>
            <p:cNvSpPr>
              <a:spLocks/>
            </p:cNvSpPr>
            <p:nvPr userDrawn="1"/>
          </p:nvSpPr>
          <p:spPr bwMode="auto">
            <a:xfrm>
              <a:off x="1919365" y="668680"/>
              <a:ext cx="68265" cy="143834"/>
            </a:xfrm>
            <a:custGeom>
              <a:avLst/>
              <a:gdLst/>
              <a:ahLst/>
              <a:cxnLst>
                <a:cxn ang="0">
                  <a:pos x="0" y="0"/>
                </a:cxn>
                <a:cxn ang="0">
                  <a:pos x="43" y="0"/>
                </a:cxn>
                <a:cxn ang="0">
                  <a:pos x="43" y="5"/>
                </a:cxn>
                <a:cxn ang="0">
                  <a:pos x="38" y="5"/>
                </a:cxn>
                <a:cxn ang="0">
                  <a:pos x="35" y="6"/>
                </a:cxn>
                <a:cxn ang="0">
                  <a:pos x="33" y="7"/>
                </a:cxn>
                <a:cxn ang="0">
                  <a:pos x="32" y="8"/>
                </a:cxn>
                <a:cxn ang="0">
                  <a:pos x="31" y="10"/>
                </a:cxn>
                <a:cxn ang="0">
                  <a:pos x="31" y="81"/>
                </a:cxn>
                <a:cxn ang="0">
                  <a:pos x="32" y="83"/>
                </a:cxn>
                <a:cxn ang="0">
                  <a:pos x="33" y="84"/>
                </a:cxn>
                <a:cxn ang="0">
                  <a:pos x="35" y="85"/>
                </a:cxn>
                <a:cxn ang="0">
                  <a:pos x="38" y="85"/>
                </a:cxn>
                <a:cxn ang="0">
                  <a:pos x="43" y="85"/>
                </a:cxn>
                <a:cxn ang="0">
                  <a:pos x="43" y="91"/>
                </a:cxn>
                <a:cxn ang="0">
                  <a:pos x="0" y="91"/>
                </a:cxn>
                <a:cxn ang="0">
                  <a:pos x="0" y="85"/>
                </a:cxn>
                <a:cxn ang="0">
                  <a:pos x="5" y="85"/>
                </a:cxn>
                <a:cxn ang="0">
                  <a:pos x="9" y="85"/>
                </a:cxn>
                <a:cxn ang="0">
                  <a:pos x="11" y="84"/>
                </a:cxn>
                <a:cxn ang="0">
                  <a:pos x="12" y="83"/>
                </a:cxn>
                <a:cxn ang="0">
                  <a:pos x="12" y="81"/>
                </a:cxn>
                <a:cxn ang="0">
                  <a:pos x="12" y="10"/>
                </a:cxn>
                <a:cxn ang="0">
                  <a:pos x="12" y="8"/>
                </a:cxn>
                <a:cxn ang="0">
                  <a:pos x="11" y="7"/>
                </a:cxn>
                <a:cxn ang="0">
                  <a:pos x="9" y="6"/>
                </a:cxn>
                <a:cxn ang="0">
                  <a:pos x="5" y="5"/>
                </a:cxn>
                <a:cxn ang="0">
                  <a:pos x="0" y="5"/>
                </a:cxn>
                <a:cxn ang="0">
                  <a:pos x="0" y="0"/>
                </a:cxn>
              </a:cxnLst>
              <a:rect l="0" t="0" r="r" b="b"/>
              <a:pathLst>
                <a:path w="43" h="91">
                  <a:moveTo>
                    <a:pt x="0" y="0"/>
                  </a:moveTo>
                  <a:lnTo>
                    <a:pt x="43" y="0"/>
                  </a:lnTo>
                  <a:lnTo>
                    <a:pt x="43" y="5"/>
                  </a:lnTo>
                  <a:lnTo>
                    <a:pt x="38" y="5"/>
                  </a:lnTo>
                  <a:lnTo>
                    <a:pt x="35" y="6"/>
                  </a:lnTo>
                  <a:lnTo>
                    <a:pt x="33" y="7"/>
                  </a:lnTo>
                  <a:lnTo>
                    <a:pt x="32" y="8"/>
                  </a:lnTo>
                  <a:lnTo>
                    <a:pt x="31" y="10"/>
                  </a:lnTo>
                  <a:lnTo>
                    <a:pt x="31" y="81"/>
                  </a:lnTo>
                  <a:lnTo>
                    <a:pt x="32" y="83"/>
                  </a:lnTo>
                  <a:lnTo>
                    <a:pt x="33" y="84"/>
                  </a:lnTo>
                  <a:lnTo>
                    <a:pt x="35" y="85"/>
                  </a:lnTo>
                  <a:lnTo>
                    <a:pt x="38" y="85"/>
                  </a:lnTo>
                  <a:lnTo>
                    <a:pt x="43" y="85"/>
                  </a:lnTo>
                  <a:lnTo>
                    <a:pt x="43" y="91"/>
                  </a:lnTo>
                  <a:lnTo>
                    <a:pt x="0" y="91"/>
                  </a:lnTo>
                  <a:lnTo>
                    <a:pt x="0" y="85"/>
                  </a:lnTo>
                  <a:lnTo>
                    <a:pt x="5" y="85"/>
                  </a:lnTo>
                  <a:lnTo>
                    <a:pt x="9" y="85"/>
                  </a:lnTo>
                  <a:lnTo>
                    <a:pt x="11" y="84"/>
                  </a:lnTo>
                  <a:lnTo>
                    <a:pt x="12" y="83"/>
                  </a:lnTo>
                  <a:lnTo>
                    <a:pt x="12" y="81"/>
                  </a:lnTo>
                  <a:lnTo>
                    <a:pt x="12" y="10"/>
                  </a:lnTo>
                  <a:lnTo>
                    <a:pt x="12" y="8"/>
                  </a:lnTo>
                  <a:lnTo>
                    <a:pt x="11" y="7"/>
                  </a:lnTo>
                  <a:lnTo>
                    <a:pt x="9" y="6"/>
                  </a:lnTo>
                  <a:lnTo>
                    <a:pt x="5" y="5"/>
                  </a:lnTo>
                  <a:lnTo>
                    <a:pt x="0" y="5"/>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42" name="Freeform 29"/>
            <p:cNvSpPr>
              <a:spLocks noEditPoints="1"/>
            </p:cNvSpPr>
            <p:nvPr userDrawn="1"/>
          </p:nvSpPr>
          <p:spPr bwMode="auto">
            <a:xfrm>
              <a:off x="1320661" y="666836"/>
              <a:ext cx="142988" cy="147522"/>
            </a:xfrm>
            <a:custGeom>
              <a:avLst/>
              <a:gdLst/>
              <a:ahLst/>
              <a:cxnLst>
                <a:cxn ang="0">
                  <a:pos x="39" y="5"/>
                </a:cxn>
                <a:cxn ang="0">
                  <a:pos x="30" y="10"/>
                </a:cxn>
                <a:cxn ang="0">
                  <a:pos x="24" y="19"/>
                </a:cxn>
                <a:cxn ang="0">
                  <a:pos x="22" y="31"/>
                </a:cxn>
                <a:cxn ang="0">
                  <a:pos x="21" y="54"/>
                </a:cxn>
                <a:cxn ang="0">
                  <a:pos x="23" y="67"/>
                </a:cxn>
                <a:cxn ang="0">
                  <a:pos x="27" y="78"/>
                </a:cxn>
                <a:cxn ang="0">
                  <a:pos x="34" y="85"/>
                </a:cxn>
                <a:cxn ang="0">
                  <a:pos x="45" y="87"/>
                </a:cxn>
                <a:cxn ang="0">
                  <a:pos x="56" y="85"/>
                </a:cxn>
                <a:cxn ang="0">
                  <a:pos x="63" y="78"/>
                </a:cxn>
                <a:cxn ang="0">
                  <a:pos x="67" y="67"/>
                </a:cxn>
                <a:cxn ang="0">
                  <a:pos x="69" y="54"/>
                </a:cxn>
                <a:cxn ang="0">
                  <a:pos x="68" y="31"/>
                </a:cxn>
                <a:cxn ang="0">
                  <a:pos x="66" y="19"/>
                </a:cxn>
                <a:cxn ang="0">
                  <a:pos x="60" y="10"/>
                </a:cxn>
                <a:cxn ang="0">
                  <a:pos x="51" y="5"/>
                </a:cxn>
                <a:cxn ang="0">
                  <a:pos x="45" y="0"/>
                </a:cxn>
                <a:cxn ang="0">
                  <a:pos x="63" y="2"/>
                </a:cxn>
                <a:cxn ang="0">
                  <a:pos x="76" y="8"/>
                </a:cxn>
                <a:cxn ang="0">
                  <a:pos x="85" y="20"/>
                </a:cxn>
                <a:cxn ang="0">
                  <a:pos x="89" y="36"/>
                </a:cxn>
                <a:cxn ang="0">
                  <a:pos x="89" y="56"/>
                </a:cxn>
                <a:cxn ang="0">
                  <a:pos x="85" y="72"/>
                </a:cxn>
                <a:cxn ang="0">
                  <a:pos x="77" y="84"/>
                </a:cxn>
                <a:cxn ang="0">
                  <a:pos x="63" y="90"/>
                </a:cxn>
                <a:cxn ang="0">
                  <a:pos x="45" y="93"/>
                </a:cxn>
                <a:cxn ang="0">
                  <a:pos x="27" y="90"/>
                </a:cxn>
                <a:cxn ang="0">
                  <a:pos x="13" y="84"/>
                </a:cxn>
                <a:cxn ang="0">
                  <a:pos x="5" y="72"/>
                </a:cxn>
                <a:cxn ang="0">
                  <a:pos x="1" y="56"/>
                </a:cxn>
                <a:cxn ang="0">
                  <a:pos x="1" y="36"/>
                </a:cxn>
                <a:cxn ang="0">
                  <a:pos x="5" y="20"/>
                </a:cxn>
                <a:cxn ang="0">
                  <a:pos x="13" y="8"/>
                </a:cxn>
                <a:cxn ang="0">
                  <a:pos x="27" y="2"/>
                </a:cxn>
                <a:cxn ang="0">
                  <a:pos x="45" y="0"/>
                </a:cxn>
              </a:cxnLst>
              <a:rect l="0" t="0" r="r" b="b"/>
              <a:pathLst>
                <a:path w="90" h="93">
                  <a:moveTo>
                    <a:pt x="45" y="5"/>
                  </a:moveTo>
                  <a:lnTo>
                    <a:pt x="39" y="5"/>
                  </a:lnTo>
                  <a:lnTo>
                    <a:pt x="34" y="7"/>
                  </a:lnTo>
                  <a:lnTo>
                    <a:pt x="30" y="10"/>
                  </a:lnTo>
                  <a:lnTo>
                    <a:pt x="27" y="14"/>
                  </a:lnTo>
                  <a:lnTo>
                    <a:pt x="24" y="19"/>
                  </a:lnTo>
                  <a:lnTo>
                    <a:pt x="23" y="25"/>
                  </a:lnTo>
                  <a:lnTo>
                    <a:pt x="22" y="31"/>
                  </a:lnTo>
                  <a:lnTo>
                    <a:pt x="21" y="38"/>
                  </a:lnTo>
                  <a:lnTo>
                    <a:pt x="21" y="54"/>
                  </a:lnTo>
                  <a:lnTo>
                    <a:pt x="22" y="61"/>
                  </a:lnTo>
                  <a:lnTo>
                    <a:pt x="23" y="67"/>
                  </a:lnTo>
                  <a:lnTo>
                    <a:pt x="24" y="73"/>
                  </a:lnTo>
                  <a:lnTo>
                    <a:pt x="27" y="78"/>
                  </a:lnTo>
                  <a:lnTo>
                    <a:pt x="30" y="82"/>
                  </a:lnTo>
                  <a:lnTo>
                    <a:pt x="34" y="85"/>
                  </a:lnTo>
                  <a:lnTo>
                    <a:pt x="39" y="86"/>
                  </a:lnTo>
                  <a:lnTo>
                    <a:pt x="45" y="87"/>
                  </a:lnTo>
                  <a:lnTo>
                    <a:pt x="51" y="86"/>
                  </a:lnTo>
                  <a:lnTo>
                    <a:pt x="56" y="85"/>
                  </a:lnTo>
                  <a:lnTo>
                    <a:pt x="60" y="82"/>
                  </a:lnTo>
                  <a:lnTo>
                    <a:pt x="63" y="78"/>
                  </a:lnTo>
                  <a:lnTo>
                    <a:pt x="66" y="73"/>
                  </a:lnTo>
                  <a:lnTo>
                    <a:pt x="67" y="67"/>
                  </a:lnTo>
                  <a:lnTo>
                    <a:pt x="68" y="61"/>
                  </a:lnTo>
                  <a:lnTo>
                    <a:pt x="69" y="54"/>
                  </a:lnTo>
                  <a:lnTo>
                    <a:pt x="69" y="38"/>
                  </a:lnTo>
                  <a:lnTo>
                    <a:pt x="68" y="31"/>
                  </a:lnTo>
                  <a:lnTo>
                    <a:pt x="67" y="25"/>
                  </a:lnTo>
                  <a:lnTo>
                    <a:pt x="66" y="19"/>
                  </a:lnTo>
                  <a:lnTo>
                    <a:pt x="63" y="14"/>
                  </a:lnTo>
                  <a:lnTo>
                    <a:pt x="60" y="10"/>
                  </a:lnTo>
                  <a:lnTo>
                    <a:pt x="56" y="7"/>
                  </a:lnTo>
                  <a:lnTo>
                    <a:pt x="51" y="5"/>
                  </a:lnTo>
                  <a:lnTo>
                    <a:pt x="45" y="5"/>
                  </a:lnTo>
                  <a:close/>
                  <a:moveTo>
                    <a:pt x="45" y="0"/>
                  </a:moveTo>
                  <a:lnTo>
                    <a:pt x="55" y="0"/>
                  </a:lnTo>
                  <a:lnTo>
                    <a:pt x="63" y="2"/>
                  </a:lnTo>
                  <a:lnTo>
                    <a:pt x="71" y="4"/>
                  </a:lnTo>
                  <a:lnTo>
                    <a:pt x="76" y="8"/>
                  </a:lnTo>
                  <a:lnTo>
                    <a:pt x="81" y="14"/>
                  </a:lnTo>
                  <a:lnTo>
                    <a:pt x="85" y="20"/>
                  </a:lnTo>
                  <a:lnTo>
                    <a:pt x="87" y="27"/>
                  </a:lnTo>
                  <a:lnTo>
                    <a:pt x="89" y="36"/>
                  </a:lnTo>
                  <a:lnTo>
                    <a:pt x="90" y="46"/>
                  </a:lnTo>
                  <a:lnTo>
                    <a:pt x="89" y="56"/>
                  </a:lnTo>
                  <a:lnTo>
                    <a:pt x="87" y="65"/>
                  </a:lnTo>
                  <a:lnTo>
                    <a:pt x="85" y="72"/>
                  </a:lnTo>
                  <a:lnTo>
                    <a:pt x="81" y="78"/>
                  </a:lnTo>
                  <a:lnTo>
                    <a:pt x="77" y="84"/>
                  </a:lnTo>
                  <a:lnTo>
                    <a:pt x="71" y="88"/>
                  </a:lnTo>
                  <a:lnTo>
                    <a:pt x="63" y="90"/>
                  </a:lnTo>
                  <a:lnTo>
                    <a:pt x="55" y="92"/>
                  </a:lnTo>
                  <a:lnTo>
                    <a:pt x="45" y="93"/>
                  </a:lnTo>
                  <a:lnTo>
                    <a:pt x="35" y="92"/>
                  </a:lnTo>
                  <a:lnTo>
                    <a:pt x="27" y="90"/>
                  </a:lnTo>
                  <a:lnTo>
                    <a:pt x="19" y="88"/>
                  </a:lnTo>
                  <a:lnTo>
                    <a:pt x="13" y="84"/>
                  </a:lnTo>
                  <a:lnTo>
                    <a:pt x="9" y="78"/>
                  </a:lnTo>
                  <a:lnTo>
                    <a:pt x="5" y="72"/>
                  </a:lnTo>
                  <a:lnTo>
                    <a:pt x="3" y="65"/>
                  </a:lnTo>
                  <a:lnTo>
                    <a:pt x="1" y="56"/>
                  </a:lnTo>
                  <a:lnTo>
                    <a:pt x="0" y="46"/>
                  </a:lnTo>
                  <a:lnTo>
                    <a:pt x="1" y="36"/>
                  </a:lnTo>
                  <a:lnTo>
                    <a:pt x="3" y="27"/>
                  </a:lnTo>
                  <a:lnTo>
                    <a:pt x="5" y="20"/>
                  </a:lnTo>
                  <a:lnTo>
                    <a:pt x="9" y="14"/>
                  </a:lnTo>
                  <a:lnTo>
                    <a:pt x="13" y="8"/>
                  </a:lnTo>
                  <a:lnTo>
                    <a:pt x="19" y="4"/>
                  </a:lnTo>
                  <a:lnTo>
                    <a:pt x="27" y="2"/>
                  </a:lnTo>
                  <a:lnTo>
                    <a:pt x="35" y="0"/>
                  </a:lnTo>
                  <a:lnTo>
                    <a:pt x="45"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grpSp>
      <p:sp>
        <p:nvSpPr>
          <p:cNvPr id="43" name="Rectangle 42"/>
          <p:cNvSpPr/>
          <p:nvPr userDrawn="1"/>
        </p:nvSpPr>
        <p:spPr>
          <a:xfrm>
            <a:off x="6999907" y="760266"/>
            <a:ext cx="1965603" cy="261610"/>
          </a:xfrm>
          <a:prstGeom prst="rect">
            <a:avLst/>
          </a:prstGeom>
        </p:spPr>
        <p:txBody>
          <a:bodyPr wrap="none">
            <a:spAutoFit/>
          </a:bodyPr>
          <a:lstStyle/>
          <a:p>
            <a:pPr algn="ctr" fontAlgn="auto">
              <a:spcBef>
                <a:spcPts val="0"/>
              </a:spcBef>
              <a:spcAft>
                <a:spcPts val="0"/>
              </a:spcAft>
              <a:defRPr/>
            </a:pPr>
            <a:r>
              <a:rPr lang="en-US" sz="1100" i="0" dirty="0">
                <a:solidFill>
                  <a:schemeClr val="bg1"/>
                </a:solidFill>
                <a:latin typeface="+mn-lt"/>
              </a:rPr>
              <a:t>Local Touch – Global Reach</a:t>
            </a:r>
          </a:p>
        </p:txBody>
      </p:sp>
      <p:sp>
        <p:nvSpPr>
          <p:cNvPr id="8195" name="Rectangle 3"/>
          <p:cNvSpPr>
            <a:spLocks noGrp="1" noChangeArrowheads="1"/>
          </p:cNvSpPr>
          <p:nvPr userDrawn="1">
            <p:ph type="ctrTitle"/>
          </p:nvPr>
        </p:nvSpPr>
        <p:spPr>
          <a:xfrm>
            <a:off x="609600" y="3733800"/>
            <a:ext cx="7772400" cy="1196975"/>
          </a:xfrm>
        </p:spPr>
        <p:txBody>
          <a:bodyPr/>
          <a:lstStyle>
            <a:lvl1pPr fontAlgn="t">
              <a:spcAft>
                <a:spcPct val="25000"/>
              </a:spcAft>
              <a:defRPr sz="2200">
                <a:solidFill>
                  <a:schemeClr val="tx1"/>
                </a:solidFill>
              </a:defRPr>
            </a:lvl1pPr>
          </a:lstStyle>
          <a:p>
            <a:r>
              <a:rPr lang="en-US"/>
              <a:t>Click to edit Master title style</a:t>
            </a:r>
            <a:endParaRPr lang="en-US" dirty="0"/>
          </a:p>
        </p:txBody>
      </p:sp>
      <p:sp>
        <p:nvSpPr>
          <p:cNvPr id="8196" name="Rectangle 4"/>
          <p:cNvSpPr>
            <a:spLocks noGrp="1" noChangeArrowheads="1"/>
          </p:cNvSpPr>
          <p:nvPr userDrawn="1">
            <p:ph type="subTitle" idx="1"/>
          </p:nvPr>
        </p:nvSpPr>
        <p:spPr>
          <a:xfrm>
            <a:off x="609600" y="5087938"/>
            <a:ext cx="6005512" cy="215444"/>
          </a:xfrm>
        </p:spPr>
        <p:txBody>
          <a:bodyPr/>
          <a:lstStyle>
            <a:lvl1pPr fontAlgn="t">
              <a:spcAft>
                <a:spcPct val="0"/>
              </a:spcAft>
              <a:buClrTx/>
              <a:buFontTx/>
              <a:buNone/>
              <a:defRPr sz="1400" b="0">
                <a:solidFill>
                  <a:schemeClr val="tx1"/>
                </a:solidFill>
              </a:defRPr>
            </a:lvl1pPr>
          </a:lstStyle>
          <a:p>
            <a:r>
              <a:rPr lang="en-US"/>
              <a:t>Click to edit Master subtitle style</a:t>
            </a:r>
            <a:endParaRPr lang="en-US" dirty="0"/>
          </a:p>
        </p:txBody>
      </p:sp>
      <p:sp>
        <p:nvSpPr>
          <p:cNvPr id="45" name="Text Box 9"/>
          <p:cNvSpPr txBox="1">
            <a:spLocks noChangeArrowheads="1"/>
          </p:cNvSpPr>
          <p:nvPr userDrawn="1"/>
        </p:nvSpPr>
        <p:spPr bwMode="gray">
          <a:xfrm>
            <a:off x="7432675" y="6518275"/>
            <a:ext cx="1225550" cy="209550"/>
          </a:xfrm>
          <a:prstGeom prst="rect">
            <a:avLst/>
          </a:prstGeom>
          <a:noFill/>
          <a:ln w="12700" algn="ctr">
            <a:noFill/>
            <a:miter lim="800000"/>
            <a:headEnd/>
            <a:tailEnd type="none" w="lg" len="lg"/>
          </a:ln>
          <a:effectLst/>
        </p:spPr>
        <p:txBody>
          <a:bodyPr>
            <a:spAutoFit/>
          </a:bodyPr>
          <a:lstStyle/>
          <a:p>
            <a:pPr algn="r" eaLnBrk="0" fontAlgn="auto" hangingPunct="0">
              <a:lnSpc>
                <a:spcPct val="85000"/>
              </a:lnSpc>
              <a:spcBef>
                <a:spcPts val="0"/>
              </a:spcBef>
              <a:spcAft>
                <a:spcPts val="0"/>
              </a:spcAft>
              <a:defRPr/>
            </a:pPr>
            <a:r>
              <a:rPr lang="en-US" sz="900" dirty="0">
                <a:solidFill>
                  <a:srgbClr val="FF4019"/>
                </a:solidFill>
                <a:latin typeface="Arial" pitchFamily="34" charset="0"/>
                <a:cs typeface="Arial" pitchFamily="34" charset="0"/>
              </a:rPr>
              <a:t>www.us.sogeti.com</a:t>
            </a:r>
          </a:p>
        </p:txBody>
      </p:sp>
      <p:pic>
        <p:nvPicPr>
          <p:cNvPr id="50" name="Picture 49" descr="spade-flower.png"/>
          <p:cNvPicPr>
            <a:picLocks noChangeAspect="1"/>
          </p:cNvPicPr>
          <p:nvPr userDrawn="1"/>
        </p:nvPicPr>
        <p:blipFill>
          <a:blip r:embed="rId2" cstate="print">
            <a:duotone>
              <a:prstClr val="black"/>
              <a:srgbClr val="FFAE0D">
                <a:tint val="45000"/>
                <a:satMod val="400000"/>
              </a:srgbClr>
            </a:duotone>
          </a:blip>
          <a:srcRect t="23439" r="24428"/>
          <a:stretch>
            <a:fillRect/>
          </a:stretch>
        </p:blipFill>
        <p:spPr>
          <a:xfrm rot="10800000">
            <a:off x="0" y="3423673"/>
            <a:ext cx="2765844" cy="3434327"/>
          </a:xfrm>
          <a:prstGeom prst="rect">
            <a:avLst/>
          </a:prstGeom>
        </p:spPr>
      </p:pic>
    </p:spTree>
  </p:cSld>
  <p:clrMapOvr>
    <a:masterClrMapping/>
  </p:clrMapOvr>
  <p:transition spd="med" advClick="0">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pSp>
        <p:nvGrpSpPr>
          <p:cNvPr id="23" name="Group 22"/>
          <p:cNvGrpSpPr/>
          <p:nvPr userDrawn="1"/>
        </p:nvGrpSpPr>
        <p:grpSpPr>
          <a:xfrm>
            <a:off x="2053083" y="0"/>
            <a:ext cx="7099543" cy="3786997"/>
            <a:chOff x="2053083" y="0"/>
            <a:chExt cx="7099543" cy="3786997"/>
          </a:xfrm>
        </p:grpSpPr>
        <p:sp>
          <p:nvSpPr>
            <p:cNvPr id="22" name="Freeform 23"/>
            <p:cNvSpPr>
              <a:spLocks/>
            </p:cNvSpPr>
            <p:nvPr userDrawn="1"/>
          </p:nvSpPr>
          <p:spPr bwMode="auto">
            <a:xfrm flipH="1">
              <a:off x="2053083" y="1"/>
              <a:ext cx="7090916" cy="3786996"/>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rgbClr val="FF4019"/>
                </a:gs>
                <a:gs pos="36000">
                  <a:srgbClr val="F26531"/>
                </a:gs>
                <a:gs pos="100000">
                  <a:srgbClr val="FFC000"/>
                </a:gs>
              </a:gsLst>
              <a:lin ang="7800000" scaled="0"/>
              <a:tileRect/>
            </a:gradFill>
            <a:ln w="9525">
              <a:noFill/>
              <a:round/>
              <a:headEnd/>
              <a:tailEn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noProof="0" dirty="0"/>
            </a:p>
          </p:txBody>
        </p:sp>
        <p:sp>
          <p:nvSpPr>
            <p:cNvPr id="56" name="Freeform 23"/>
            <p:cNvSpPr>
              <a:spLocks/>
            </p:cNvSpPr>
            <p:nvPr userDrawn="1"/>
          </p:nvSpPr>
          <p:spPr bwMode="auto">
            <a:xfrm flipH="1">
              <a:off x="3459192" y="0"/>
              <a:ext cx="5693434" cy="3657600"/>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solidFill>
              <a:srgbClr val="FF4019"/>
            </a:solidFill>
            <a:ln w="9525">
              <a:noFill/>
              <a:round/>
              <a:headEnd/>
              <a:tailEnd/>
            </a:ln>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noProof="0" dirty="0"/>
            </a:p>
          </p:txBody>
        </p:sp>
      </p:grpSp>
      <p:grpSp>
        <p:nvGrpSpPr>
          <p:cNvPr id="32" name="Group 2149"/>
          <p:cNvGrpSpPr>
            <a:grpSpLocks/>
          </p:cNvGrpSpPr>
          <p:nvPr userDrawn="1"/>
        </p:nvGrpSpPr>
        <p:grpSpPr bwMode="auto">
          <a:xfrm>
            <a:off x="7063399" y="271088"/>
            <a:ext cx="1813901" cy="423013"/>
            <a:chOff x="457200" y="534988"/>
            <a:chExt cx="1689100" cy="393700"/>
          </a:xfrm>
        </p:grpSpPr>
        <p:sp>
          <p:nvSpPr>
            <p:cNvPr id="33" name="Rectangle 20"/>
            <p:cNvSpPr>
              <a:spLocks noChangeArrowheads="1"/>
            </p:cNvSpPr>
            <p:nvPr userDrawn="1"/>
          </p:nvSpPr>
          <p:spPr bwMode="auto">
            <a:xfrm>
              <a:off x="457200" y="534988"/>
              <a:ext cx="1689100" cy="393700"/>
            </a:xfrm>
            <a:prstGeom prst="rect">
              <a:avLst/>
            </a:prstGeom>
            <a:solidFill>
              <a:srgbClr val="FFFFFF"/>
            </a:solidFill>
            <a:ln w="0">
              <a:no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34" name="Rectangle 21"/>
            <p:cNvSpPr>
              <a:spLocks noChangeArrowheads="1"/>
            </p:cNvSpPr>
            <p:nvPr userDrawn="1"/>
          </p:nvSpPr>
          <p:spPr bwMode="auto">
            <a:xfrm>
              <a:off x="468269" y="546052"/>
              <a:ext cx="1666960" cy="371572"/>
            </a:xfrm>
            <a:prstGeom prst="rect">
              <a:avLst/>
            </a:prstGeom>
            <a:solidFill>
              <a:srgbClr val="F35D2F"/>
            </a:solidFill>
            <a:ln w="0">
              <a:solidFill>
                <a:srgbClr val="FF3617"/>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35" name="Rectangle 22"/>
            <p:cNvSpPr>
              <a:spLocks noChangeArrowheads="1"/>
            </p:cNvSpPr>
            <p:nvPr userDrawn="1"/>
          </p:nvSpPr>
          <p:spPr bwMode="auto">
            <a:xfrm>
              <a:off x="479340" y="557116"/>
              <a:ext cx="539663" cy="349443"/>
            </a:xfrm>
            <a:prstGeom prst="rect">
              <a:avLst/>
            </a:prstGeom>
            <a:solidFill>
              <a:srgbClr val="FFFFFF"/>
            </a:solidFill>
            <a:ln w="0">
              <a:solidFill>
                <a:srgbClr val="FFFFFF"/>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36" name="Freeform 23"/>
            <p:cNvSpPr>
              <a:spLocks/>
            </p:cNvSpPr>
            <p:nvPr userDrawn="1"/>
          </p:nvSpPr>
          <p:spPr bwMode="auto">
            <a:xfrm>
              <a:off x="503325" y="574635"/>
              <a:ext cx="491693" cy="307952"/>
            </a:xfrm>
            <a:custGeom>
              <a:avLst/>
              <a:gdLst/>
              <a:ahLst/>
              <a:cxnLst>
                <a:cxn ang="0">
                  <a:pos x="160" y="9"/>
                </a:cxn>
                <a:cxn ang="0">
                  <a:pos x="170" y="22"/>
                </a:cxn>
                <a:cxn ang="0">
                  <a:pos x="180" y="31"/>
                </a:cxn>
                <a:cxn ang="0">
                  <a:pos x="192" y="37"/>
                </a:cxn>
                <a:cxn ang="0">
                  <a:pos x="207" y="41"/>
                </a:cxn>
                <a:cxn ang="0">
                  <a:pos x="228" y="46"/>
                </a:cxn>
                <a:cxn ang="0">
                  <a:pos x="240" y="48"/>
                </a:cxn>
                <a:cxn ang="0">
                  <a:pos x="262" y="54"/>
                </a:cxn>
                <a:cxn ang="0">
                  <a:pos x="278" y="60"/>
                </a:cxn>
                <a:cxn ang="0">
                  <a:pos x="294" y="71"/>
                </a:cxn>
                <a:cxn ang="0">
                  <a:pos x="304" y="84"/>
                </a:cxn>
                <a:cxn ang="0">
                  <a:pos x="310" y="100"/>
                </a:cxn>
                <a:cxn ang="0">
                  <a:pos x="309" y="117"/>
                </a:cxn>
                <a:cxn ang="0">
                  <a:pos x="304" y="133"/>
                </a:cxn>
                <a:cxn ang="0">
                  <a:pos x="295" y="146"/>
                </a:cxn>
                <a:cxn ang="0">
                  <a:pos x="283" y="156"/>
                </a:cxn>
                <a:cxn ang="0">
                  <a:pos x="268" y="163"/>
                </a:cxn>
                <a:cxn ang="0">
                  <a:pos x="245" y="168"/>
                </a:cxn>
                <a:cxn ang="0">
                  <a:pos x="228" y="167"/>
                </a:cxn>
                <a:cxn ang="0">
                  <a:pos x="220" y="165"/>
                </a:cxn>
                <a:cxn ang="0">
                  <a:pos x="211" y="162"/>
                </a:cxn>
                <a:cxn ang="0">
                  <a:pos x="201" y="157"/>
                </a:cxn>
                <a:cxn ang="0">
                  <a:pos x="188" y="148"/>
                </a:cxn>
                <a:cxn ang="0">
                  <a:pos x="179" y="144"/>
                </a:cxn>
                <a:cxn ang="0">
                  <a:pos x="194" y="165"/>
                </a:cxn>
                <a:cxn ang="0">
                  <a:pos x="212" y="181"/>
                </a:cxn>
                <a:cxn ang="0">
                  <a:pos x="232" y="190"/>
                </a:cxn>
                <a:cxn ang="0">
                  <a:pos x="233" y="192"/>
                </a:cxn>
                <a:cxn ang="0">
                  <a:pos x="233" y="194"/>
                </a:cxn>
                <a:cxn ang="0">
                  <a:pos x="77" y="193"/>
                </a:cxn>
                <a:cxn ang="0">
                  <a:pos x="77" y="191"/>
                </a:cxn>
                <a:cxn ang="0">
                  <a:pos x="89" y="186"/>
                </a:cxn>
                <a:cxn ang="0">
                  <a:pos x="108" y="174"/>
                </a:cxn>
                <a:cxn ang="0">
                  <a:pos x="124" y="155"/>
                </a:cxn>
                <a:cxn ang="0">
                  <a:pos x="130" y="143"/>
                </a:cxn>
                <a:cxn ang="0">
                  <a:pos x="130" y="143"/>
                </a:cxn>
                <a:cxn ang="0">
                  <a:pos x="115" y="153"/>
                </a:cxn>
                <a:cxn ang="0">
                  <a:pos x="103" y="160"/>
                </a:cxn>
                <a:cxn ang="0">
                  <a:pos x="94" y="164"/>
                </a:cxn>
                <a:cxn ang="0">
                  <a:pos x="86" y="166"/>
                </a:cxn>
                <a:cxn ang="0">
                  <a:pos x="77" y="167"/>
                </a:cxn>
                <a:cxn ang="0">
                  <a:pos x="54" y="166"/>
                </a:cxn>
                <a:cxn ang="0">
                  <a:pos x="34" y="160"/>
                </a:cxn>
                <a:cxn ang="0">
                  <a:pos x="21" y="152"/>
                </a:cxn>
                <a:cxn ang="0">
                  <a:pos x="10" y="140"/>
                </a:cxn>
                <a:cxn ang="0">
                  <a:pos x="3" y="126"/>
                </a:cxn>
                <a:cxn ang="0">
                  <a:pos x="0" y="109"/>
                </a:cxn>
                <a:cxn ang="0">
                  <a:pos x="3" y="92"/>
                </a:cxn>
                <a:cxn ang="0">
                  <a:pos x="11" y="77"/>
                </a:cxn>
                <a:cxn ang="0">
                  <a:pos x="24" y="65"/>
                </a:cxn>
                <a:cxn ang="0">
                  <a:pos x="40" y="57"/>
                </a:cxn>
                <a:cxn ang="0">
                  <a:pos x="57" y="51"/>
                </a:cxn>
                <a:cxn ang="0">
                  <a:pos x="83" y="46"/>
                </a:cxn>
                <a:cxn ang="0">
                  <a:pos x="103" y="41"/>
                </a:cxn>
                <a:cxn ang="0">
                  <a:pos x="118" y="37"/>
                </a:cxn>
                <a:cxn ang="0">
                  <a:pos x="130" y="31"/>
                </a:cxn>
                <a:cxn ang="0">
                  <a:pos x="140" y="22"/>
                </a:cxn>
                <a:cxn ang="0">
                  <a:pos x="150" y="9"/>
                </a:cxn>
              </a:cxnLst>
              <a:rect l="0" t="0" r="r" b="b"/>
              <a:pathLst>
                <a:path w="310" h="194">
                  <a:moveTo>
                    <a:pt x="155" y="0"/>
                  </a:moveTo>
                  <a:lnTo>
                    <a:pt x="160" y="9"/>
                  </a:lnTo>
                  <a:lnTo>
                    <a:pt x="165" y="16"/>
                  </a:lnTo>
                  <a:lnTo>
                    <a:pt x="170" y="22"/>
                  </a:lnTo>
                  <a:lnTo>
                    <a:pt x="175" y="27"/>
                  </a:lnTo>
                  <a:lnTo>
                    <a:pt x="180" y="31"/>
                  </a:lnTo>
                  <a:lnTo>
                    <a:pt x="185" y="34"/>
                  </a:lnTo>
                  <a:lnTo>
                    <a:pt x="192" y="37"/>
                  </a:lnTo>
                  <a:lnTo>
                    <a:pt x="199" y="39"/>
                  </a:lnTo>
                  <a:lnTo>
                    <a:pt x="207" y="41"/>
                  </a:lnTo>
                  <a:lnTo>
                    <a:pt x="217" y="43"/>
                  </a:lnTo>
                  <a:lnTo>
                    <a:pt x="228" y="46"/>
                  </a:lnTo>
                  <a:lnTo>
                    <a:pt x="227" y="46"/>
                  </a:lnTo>
                  <a:lnTo>
                    <a:pt x="240" y="48"/>
                  </a:lnTo>
                  <a:lnTo>
                    <a:pt x="253" y="51"/>
                  </a:lnTo>
                  <a:lnTo>
                    <a:pt x="262" y="54"/>
                  </a:lnTo>
                  <a:lnTo>
                    <a:pt x="270" y="57"/>
                  </a:lnTo>
                  <a:lnTo>
                    <a:pt x="278" y="60"/>
                  </a:lnTo>
                  <a:lnTo>
                    <a:pt x="287" y="65"/>
                  </a:lnTo>
                  <a:lnTo>
                    <a:pt x="294" y="71"/>
                  </a:lnTo>
                  <a:lnTo>
                    <a:pt x="300" y="77"/>
                  </a:lnTo>
                  <a:lnTo>
                    <a:pt x="304" y="84"/>
                  </a:lnTo>
                  <a:lnTo>
                    <a:pt x="307" y="92"/>
                  </a:lnTo>
                  <a:lnTo>
                    <a:pt x="310" y="100"/>
                  </a:lnTo>
                  <a:lnTo>
                    <a:pt x="310" y="109"/>
                  </a:lnTo>
                  <a:lnTo>
                    <a:pt x="309" y="117"/>
                  </a:lnTo>
                  <a:lnTo>
                    <a:pt x="307" y="126"/>
                  </a:lnTo>
                  <a:lnTo>
                    <a:pt x="304" y="133"/>
                  </a:lnTo>
                  <a:lnTo>
                    <a:pt x="300" y="140"/>
                  </a:lnTo>
                  <a:lnTo>
                    <a:pt x="295" y="146"/>
                  </a:lnTo>
                  <a:lnTo>
                    <a:pt x="289" y="152"/>
                  </a:lnTo>
                  <a:lnTo>
                    <a:pt x="283" y="156"/>
                  </a:lnTo>
                  <a:lnTo>
                    <a:pt x="276" y="160"/>
                  </a:lnTo>
                  <a:lnTo>
                    <a:pt x="268" y="163"/>
                  </a:lnTo>
                  <a:lnTo>
                    <a:pt x="257" y="166"/>
                  </a:lnTo>
                  <a:lnTo>
                    <a:pt x="245" y="168"/>
                  </a:lnTo>
                  <a:lnTo>
                    <a:pt x="233" y="167"/>
                  </a:lnTo>
                  <a:lnTo>
                    <a:pt x="228" y="167"/>
                  </a:lnTo>
                  <a:lnTo>
                    <a:pt x="224" y="166"/>
                  </a:lnTo>
                  <a:lnTo>
                    <a:pt x="220" y="165"/>
                  </a:lnTo>
                  <a:lnTo>
                    <a:pt x="216" y="164"/>
                  </a:lnTo>
                  <a:lnTo>
                    <a:pt x="211" y="162"/>
                  </a:lnTo>
                  <a:lnTo>
                    <a:pt x="207" y="160"/>
                  </a:lnTo>
                  <a:lnTo>
                    <a:pt x="201" y="157"/>
                  </a:lnTo>
                  <a:lnTo>
                    <a:pt x="195" y="153"/>
                  </a:lnTo>
                  <a:lnTo>
                    <a:pt x="188" y="148"/>
                  </a:lnTo>
                  <a:lnTo>
                    <a:pt x="180" y="143"/>
                  </a:lnTo>
                  <a:lnTo>
                    <a:pt x="179" y="144"/>
                  </a:lnTo>
                  <a:lnTo>
                    <a:pt x="186" y="155"/>
                  </a:lnTo>
                  <a:lnTo>
                    <a:pt x="194" y="165"/>
                  </a:lnTo>
                  <a:lnTo>
                    <a:pt x="202" y="174"/>
                  </a:lnTo>
                  <a:lnTo>
                    <a:pt x="212" y="181"/>
                  </a:lnTo>
                  <a:lnTo>
                    <a:pt x="221" y="186"/>
                  </a:lnTo>
                  <a:lnTo>
                    <a:pt x="232" y="190"/>
                  </a:lnTo>
                  <a:lnTo>
                    <a:pt x="233" y="191"/>
                  </a:lnTo>
                  <a:lnTo>
                    <a:pt x="233" y="192"/>
                  </a:lnTo>
                  <a:lnTo>
                    <a:pt x="233" y="193"/>
                  </a:lnTo>
                  <a:lnTo>
                    <a:pt x="233" y="194"/>
                  </a:lnTo>
                  <a:lnTo>
                    <a:pt x="77" y="194"/>
                  </a:lnTo>
                  <a:lnTo>
                    <a:pt x="77" y="193"/>
                  </a:lnTo>
                  <a:lnTo>
                    <a:pt x="77" y="192"/>
                  </a:lnTo>
                  <a:lnTo>
                    <a:pt x="77" y="191"/>
                  </a:lnTo>
                  <a:lnTo>
                    <a:pt x="78" y="190"/>
                  </a:lnTo>
                  <a:lnTo>
                    <a:pt x="89" y="186"/>
                  </a:lnTo>
                  <a:lnTo>
                    <a:pt x="98" y="181"/>
                  </a:lnTo>
                  <a:lnTo>
                    <a:pt x="108" y="174"/>
                  </a:lnTo>
                  <a:lnTo>
                    <a:pt x="116" y="165"/>
                  </a:lnTo>
                  <a:lnTo>
                    <a:pt x="124" y="155"/>
                  </a:lnTo>
                  <a:lnTo>
                    <a:pt x="131" y="144"/>
                  </a:lnTo>
                  <a:lnTo>
                    <a:pt x="130" y="143"/>
                  </a:lnTo>
                  <a:lnTo>
                    <a:pt x="130" y="143"/>
                  </a:lnTo>
                  <a:lnTo>
                    <a:pt x="130" y="143"/>
                  </a:lnTo>
                  <a:lnTo>
                    <a:pt x="122" y="148"/>
                  </a:lnTo>
                  <a:lnTo>
                    <a:pt x="115" y="153"/>
                  </a:lnTo>
                  <a:lnTo>
                    <a:pt x="109" y="157"/>
                  </a:lnTo>
                  <a:lnTo>
                    <a:pt x="103" y="160"/>
                  </a:lnTo>
                  <a:lnTo>
                    <a:pt x="99" y="162"/>
                  </a:lnTo>
                  <a:lnTo>
                    <a:pt x="94" y="164"/>
                  </a:lnTo>
                  <a:lnTo>
                    <a:pt x="90" y="165"/>
                  </a:lnTo>
                  <a:lnTo>
                    <a:pt x="86" y="166"/>
                  </a:lnTo>
                  <a:lnTo>
                    <a:pt x="82" y="167"/>
                  </a:lnTo>
                  <a:lnTo>
                    <a:pt x="77" y="167"/>
                  </a:lnTo>
                  <a:lnTo>
                    <a:pt x="65" y="168"/>
                  </a:lnTo>
                  <a:lnTo>
                    <a:pt x="54" y="166"/>
                  </a:lnTo>
                  <a:lnTo>
                    <a:pt x="42" y="163"/>
                  </a:lnTo>
                  <a:lnTo>
                    <a:pt x="34" y="160"/>
                  </a:lnTo>
                  <a:lnTo>
                    <a:pt x="27" y="156"/>
                  </a:lnTo>
                  <a:lnTo>
                    <a:pt x="21" y="152"/>
                  </a:lnTo>
                  <a:lnTo>
                    <a:pt x="15" y="146"/>
                  </a:lnTo>
                  <a:lnTo>
                    <a:pt x="10" y="140"/>
                  </a:lnTo>
                  <a:lnTo>
                    <a:pt x="6" y="133"/>
                  </a:lnTo>
                  <a:lnTo>
                    <a:pt x="3" y="126"/>
                  </a:lnTo>
                  <a:lnTo>
                    <a:pt x="1" y="117"/>
                  </a:lnTo>
                  <a:lnTo>
                    <a:pt x="0" y="109"/>
                  </a:lnTo>
                  <a:lnTo>
                    <a:pt x="1" y="100"/>
                  </a:lnTo>
                  <a:lnTo>
                    <a:pt x="3" y="92"/>
                  </a:lnTo>
                  <a:lnTo>
                    <a:pt x="6" y="84"/>
                  </a:lnTo>
                  <a:lnTo>
                    <a:pt x="11" y="77"/>
                  </a:lnTo>
                  <a:lnTo>
                    <a:pt x="16" y="71"/>
                  </a:lnTo>
                  <a:lnTo>
                    <a:pt x="24" y="65"/>
                  </a:lnTo>
                  <a:lnTo>
                    <a:pt x="32" y="60"/>
                  </a:lnTo>
                  <a:lnTo>
                    <a:pt x="40" y="57"/>
                  </a:lnTo>
                  <a:lnTo>
                    <a:pt x="49" y="54"/>
                  </a:lnTo>
                  <a:lnTo>
                    <a:pt x="57" y="51"/>
                  </a:lnTo>
                  <a:lnTo>
                    <a:pt x="70" y="48"/>
                  </a:lnTo>
                  <a:lnTo>
                    <a:pt x="83" y="46"/>
                  </a:lnTo>
                  <a:lnTo>
                    <a:pt x="94" y="43"/>
                  </a:lnTo>
                  <a:lnTo>
                    <a:pt x="103" y="41"/>
                  </a:lnTo>
                  <a:lnTo>
                    <a:pt x="111" y="39"/>
                  </a:lnTo>
                  <a:lnTo>
                    <a:pt x="118" y="37"/>
                  </a:lnTo>
                  <a:lnTo>
                    <a:pt x="125" y="34"/>
                  </a:lnTo>
                  <a:lnTo>
                    <a:pt x="130" y="31"/>
                  </a:lnTo>
                  <a:lnTo>
                    <a:pt x="135" y="27"/>
                  </a:lnTo>
                  <a:lnTo>
                    <a:pt x="140" y="22"/>
                  </a:lnTo>
                  <a:lnTo>
                    <a:pt x="145" y="16"/>
                  </a:lnTo>
                  <a:lnTo>
                    <a:pt x="150" y="9"/>
                  </a:lnTo>
                  <a:lnTo>
                    <a:pt x="155" y="0"/>
                  </a:lnTo>
                  <a:close/>
                </a:path>
              </a:pathLst>
            </a:custGeom>
            <a:solidFill>
              <a:srgbClr val="F35D2F"/>
            </a:solidFill>
            <a:ln w="0">
              <a:solidFill>
                <a:srgbClr val="FF3617"/>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37" name="Freeform 24"/>
            <p:cNvSpPr>
              <a:spLocks/>
            </p:cNvSpPr>
            <p:nvPr userDrawn="1"/>
          </p:nvSpPr>
          <p:spPr bwMode="auto">
            <a:xfrm>
              <a:off x="1173061" y="638253"/>
              <a:ext cx="123615" cy="176105"/>
            </a:xfrm>
            <a:custGeom>
              <a:avLst/>
              <a:gdLst/>
              <a:ahLst/>
              <a:cxnLst>
                <a:cxn ang="0">
                  <a:pos x="48" y="1"/>
                </a:cxn>
                <a:cxn ang="0">
                  <a:pos x="64" y="3"/>
                </a:cxn>
                <a:cxn ang="0">
                  <a:pos x="73" y="29"/>
                </a:cxn>
                <a:cxn ang="0">
                  <a:pos x="61" y="24"/>
                </a:cxn>
                <a:cxn ang="0">
                  <a:pos x="58" y="15"/>
                </a:cxn>
                <a:cxn ang="0">
                  <a:pos x="52" y="9"/>
                </a:cxn>
                <a:cxn ang="0">
                  <a:pos x="41" y="7"/>
                </a:cxn>
                <a:cxn ang="0">
                  <a:pos x="31" y="9"/>
                </a:cxn>
                <a:cxn ang="0">
                  <a:pos x="24" y="15"/>
                </a:cxn>
                <a:cxn ang="0">
                  <a:pos x="21" y="25"/>
                </a:cxn>
                <a:cxn ang="0">
                  <a:pos x="24" y="34"/>
                </a:cxn>
                <a:cxn ang="0">
                  <a:pos x="30" y="39"/>
                </a:cxn>
                <a:cxn ang="0">
                  <a:pos x="39" y="43"/>
                </a:cxn>
                <a:cxn ang="0">
                  <a:pos x="47" y="45"/>
                </a:cxn>
                <a:cxn ang="0">
                  <a:pos x="57" y="48"/>
                </a:cxn>
                <a:cxn ang="0">
                  <a:pos x="67" y="52"/>
                </a:cxn>
                <a:cxn ang="0">
                  <a:pos x="74" y="59"/>
                </a:cxn>
                <a:cxn ang="0">
                  <a:pos x="78" y="69"/>
                </a:cxn>
                <a:cxn ang="0">
                  <a:pos x="77" y="84"/>
                </a:cxn>
                <a:cxn ang="0">
                  <a:pos x="73" y="95"/>
                </a:cxn>
                <a:cxn ang="0">
                  <a:pos x="64" y="103"/>
                </a:cxn>
                <a:cxn ang="0">
                  <a:pos x="53" y="108"/>
                </a:cxn>
                <a:cxn ang="0">
                  <a:pos x="40" y="110"/>
                </a:cxn>
                <a:cxn ang="0">
                  <a:pos x="22" y="110"/>
                </a:cxn>
                <a:cxn ang="0">
                  <a:pos x="0" y="105"/>
                </a:cxn>
                <a:cxn ang="0">
                  <a:pos x="11" y="78"/>
                </a:cxn>
                <a:cxn ang="0">
                  <a:pos x="13" y="89"/>
                </a:cxn>
                <a:cxn ang="0">
                  <a:pos x="16" y="98"/>
                </a:cxn>
                <a:cxn ang="0">
                  <a:pos x="23" y="103"/>
                </a:cxn>
                <a:cxn ang="0">
                  <a:pos x="35" y="104"/>
                </a:cxn>
                <a:cxn ang="0">
                  <a:pos x="46" y="102"/>
                </a:cxn>
                <a:cxn ang="0">
                  <a:pos x="53" y="95"/>
                </a:cxn>
                <a:cxn ang="0">
                  <a:pos x="56" y="84"/>
                </a:cxn>
                <a:cxn ang="0">
                  <a:pos x="53" y="74"/>
                </a:cxn>
                <a:cxn ang="0">
                  <a:pos x="45" y="67"/>
                </a:cxn>
                <a:cxn ang="0">
                  <a:pos x="28" y="62"/>
                </a:cxn>
                <a:cxn ang="0">
                  <a:pos x="17" y="58"/>
                </a:cxn>
                <a:cxn ang="0">
                  <a:pos x="8" y="53"/>
                </a:cxn>
                <a:cxn ang="0">
                  <a:pos x="2" y="44"/>
                </a:cxn>
                <a:cxn ang="0">
                  <a:pos x="0" y="32"/>
                </a:cxn>
                <a:cxn ang="0">
                  <a:pos x="2" y="19"/>
                </a:cxn>
                <a:cxn ang="0">
                  <a:pos x="8" y="11"/>
                </a:cxn>
                <a:cxn ang="0">
                  <a:pos x="18" y="5"/>
                </a:cxn>
                <a:cxn ang="0">
                  <a:pos x="29" y="1"/>
                </a:cxn>
                <a:cxn ang="0">
                  <a:pos x="41" y="0"/>
                </a:cxn>
              </a:cxnLst>
              <a:rect l="0" t="0" r="r" b="b"/>
              <a:pathLst>
                <a:path w="78" h="111">
                  <a:moveTo>
                    <a:pt x="41" y="0"/>
                  </a:moveTo>
                  <a:lnTo>
                    <a:pt x="48" y="1"/>
                  </a:lnTo>
                  <a:lnTo>
                    <a:pt x="56" y="2"/>
                  </a:lnTo>
                  <a:lnTo>
                    <a:pt x="64" y="3"/>
                  </a:lnTo>
                  <a:lnTo>
                    <a:pt x="73" y="5"/>
                  </a:lnTo>
                  <a:lnTo>
                    <a:pt x="73" y="29"/>
                  </a:lnTo>
                  <a:lnTo>
                    <a:pt x="62" y="29"/>
                  </a:lnTo>
                  <a:lnTo>
                    <a:pt x="61" y="24"/>
                  </a:lnTo>
                  <a:lnTo>
                    <a:pt x="60" y="19"/>
                  </a:lnTo>
                  <a:lnTo>
                    <a:pt x="58" y="15"/>
                  </a:lnTo>
                  <a:lnTo>
                    <a:pt x="55" y="12"/>
                  </a:lnTo>
                  <a:lnTo>
                    <a:pt x="52" y="9"/>
                  </a:lnTo>
                  <a:lnTo>
                    <a:pt x="47" y="8"/>
                  </a:lnTo>
                  <a:lnTo>
                    <a:pt x="41" y="7"/>
                  </a:lnTo>
                  <a:lnTo>
                    <a:pt x="36" y="7"/>
                  </a:lnTo>
                  <a:lnTo>
                    <a:pt x="31" y="9"/>
                  </a:lnTo>
                  <a:lnTo>
                    <a:pt x="27" y="11"/>
                  </a:lnTo>
                  <a:lnTo>
                    <a:pt x="24" y="15"/>
                  </a:lnTo>
                  <a:lnTo>
                    <a:pt x="22" y="19"/>
                  </a:lnTo>
                  <a:lnTo>
                    <a:pt x="21" y="25"/>
                  </a:lnTo>
                  <a:lnTo>
                    <a:pt x="22" y="30"/>
                  </a:lnTo>
                  <a:lnTo>
                    <a:pt x="24" y="34"/>
                  </a:lnTo>
                  <a:lnTo>
                    <a:pt x="27" y="37"/>
                  </a:lnTo>
                  <a:lnTo>
                    <a:pt x="30" y="39"/>
                  </a:lnTo>
                  <a:lnTo>
                    <a:pt x="34" y="41"/>
                  </a:lnTo>
                  <a:lnTo>
                    <a:pt x="39" y="43"/>
                  </a:lnTo>
                  <a:lnTo>
                    <a:pt x="43" y="44"/>
                  </a:lnTo>
                  <a:lnTo>
                    <a:pt x="47" y="45"/>
                  </a:lnTo>
                  <a:lnTo>
                    <a:pt x="51" y="46"/>
                  </a:lnTo>
                  <a:lnTo>
                    <a:pt x="57" y="48"/>
                  </a:lnTo>
                  <a:lnTo>
                    <a:pt x="62" y="50"/>
                  </a:lnTo>
                  <a:lnTo>
                    <a:pt x="67" y="52"/>
                  </a:lnTo>
                  <a:lnTo>
                    <a:pt x="71" y="55"/>
                  </a:lnTo>
                  <a:lnTo>
                    <a:pt x="74" y="59"/>
                  </a:lnTo>
                  <a:lnTo>
                    <a:pt x="76" y="64"/>
                  </a:lnTo>
                  <a:lnTo>
                    <a:pt x="78" y="69"/>
                  </a:lnTo>
                  <a:lnTo>
                    <a:pt x="78" y="76"/>
                  </a:lnTo>
                  <a:lnTo>
                    <a:pt x="77" y="84"/>
                  </a:lnTo>
                  <a:lnTo>
                    <a:pt x="75" y="90"/>
                  </a:lnTo>
                  <a:lnTo>
                    <a:pt x="73" y="95"/>
                  </a:lnTo>
                  <a:lnTo>
                    <a:pt x="69" y="100"/>
                  </a:lnTo>
                  <a:lnTo>
                    <a:pt x="64" y="103"/>
                  </a:lnTo>
                  <a:lnTo>
                    <a:pt x="59" y="106"/>
                  </a:lnTo>
                  <a:lnTo>
                    <a:pt x="53" y="108"/>
                  </a:lnTo>
                  <a:lnTo>
                    <a:pt x="47" y="110"/>
                  </a:lnTo>
                  <a:lnTo>
                    <a:pt x="40" y="110"/>
                  </a:lnTo>
                  <a:lnTo>
                    <a:pt x="33" y="111"/>
                  </a:lnTo>
                  <a:lnTo>
                    <a:pt x="22" y="110"/>
                  </a:lnTo>
                  <a:lnTo>
                    <a:pt x="11" y="108"/>
                  </a:lnTo>
                  <a:lnTo>
                    <a:pt x="0" y="105"/>
                  </a:lnTo>
                  <a:lnTo>
                    <a:pt x="0" y="78"/>
                  </a:lnTo>
                  <a:lnTo>
                    <a:pt x="11" y="78"/>
                  </a:lnTo>
                  <a:lnTo>
                    <a:pt x="12" y="84"/>
                  </a:lnTo>
                  <a:lnTo>
                    <a:pt x="13" y="89"/>
                  </a:lnTo>
                  <a:lnTo>
                    <a:pt x="15" y="94"/>
                  </a:lnTo>
                  <a:lnTo>
                    <a:pt x="16" y="98"/>
                  </a:lnTo>
                  <a:lnTo>
                    <a:pt x="19" y="101"/>
                  </a:lnTo>
                  <a:lnTo>
                    <a:pt x="23" y="103"/>
                  </a:lnTo>
                  <a:lnTo>
                    <a:pt x="28" y="104"/>
                  </a:lnTo>
                  <a:lnTo>
                    <a:pt x="35" y="104"/>
                  </a:lnTo>
                  <a:lnTo>
                    <a:pt x="40" y="104"/>
                  </a:lnTo>
                  <a:lnTo>
                    <a:pt x="46" y="102"/>
                  </a:lnTo>
                  <a:lnTo>
                    <a:pt x="50" y="99"/>
                  </a:lnTo>
                  <a:lnTo>
                    <a:pt x="53" y="95"/>
                  </a:lnTo>
                  <a:lnTo>
                    <a:pt x="55" y="90"/>
                  </a:lnTo>
                  <a:lnTo>
                    <a:pt x="56" y="84"/>
                  </a:lnTo>
                  <a:lnTo>
                    <a:pt x="55" y="79"/>
                  </a:lnTo>
                  <a:lnTo>
                    <a:pt x="53" y="74"/>
                  </a:lnTo>
                  <a:lnTo>
                    <a:pt x="50" y="70"/>
                  </a:lnTo>
                  <a:lnTo>
                    <a:pt x="45" y="67"/>
                  </a:lnTo>
                  <a:lnTo>
                    <a:pt x="34" y="64"/>
                  </a:lnTo>
                  <a:lnTo>
                    <a:pt x="28" y="62"/>
                  </a:lnTo>
                  <a:lnTo>
                    <a:pt x="23" y="60"/>
                  </a:lnTo>
                  <a:lnTo>
                    <a:pt x="17" y="58"/>
                  </a:lnTo>
                  <a:lnTo>
                    <a:pt x="13" y="56"/>
                  </a:lnTo>
                  <a:lnTo>
                    <a:pt x="8" y="53"/>
                  </a:lnTo>
                  <a:lnTo>
                    <a:pt x="5" y="49"/>
                  </a:lnTo>
                  <a:lnTo>
                    <a:pt x="2" y="44"/>
                  </a:lnTo>
                  <a:lnTo>
                    <a:pt x="0" y="39"/>
                  </a:lnTo>
                  <a:lnTo>
                    <a:pt x="0" y="32"/>
                  </a:lnTo>
                  <a:lnTo>
                    <a:pt x="0" y="25"/>
                  </a:lnTo>
                  <a:lnTo>
                    <a:pt x="2" y="19"/>
                  </a:lnTo>
                  <a:lnTo>
                    <a:pt x="5" y="15"/>
                  </a:lnTo>
                  <a:lnTo>
                    <a:pt x="8" y="11"/>
                  </a:lnTo>
                  <a:lnTo>
                    <a:pt x="13" y="7"/>
                  </a:lnTo>
                  <a:lnTo>
                    <a:pt x="18" y="5"/>
                  </a:lnTo>
                  <a:lnTo>
                    <a:pt x="23" y="3"/>
                  </a:lnTo>
                  <a:lnTo>
                    <a:pt x="29" y="1"/>
                  </a:lnTo>
                  <a:lnTo>
                    <a:pt x="35" y="1"/>
                  </a:lnTo>
                  <a:lnTo>
                    <a:pt x="41"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38" name="Freeform 25"/>
            <p:cNvSpPr>
              <a:spLocks/>
            </p:cNvSpPr>
            <p:nvPr userDrawn="1"/>
          </p:nvSpPr>
          <p:spPr bwMode="auto">
            <a:xfrm>
              <a:off x="1489479" y="666836"/>
              <a:ext cx="142065" cy="147522"/>
            </a:xfrm>
            <a:custGeom>
              <a:avLst/>
              <a:gdLst/>
              <a:ahLst/>
              <a:cxnLst>
                <a:cxn ang="0">
                  <a:pos x="55" y="0"/>
                </a:cxn>
                <a:cxn ang="0">
                  <a:pos x="71" y="1"/>
                </a:cxn>
                <a:cxn ang="0">
                  <a:pos x="78" y="26"/>
                </a:cxn>
                <a:cxn ang="0">
                  <a:pos x="68" y="19"/>
                </a:cxn>
                <a:cxn ang="0">
                  <a:pos x="65" y="10"/>
                </a:cxn>
                <a:cxn ang="0">
                  <a:pos x="59" y="6"/>
                </a:cxn>
                <a:cxn ang="0">
                  <a:pos x="47" y="5"/>
                </a:cxn>
                <a:cxn ang="0">
                  <a:pos x="36" y="7"/>
                </a:cxn>
                <a:cxn ang="0">
                  <a:pos x="28" y="13"/>
                </a:cxn>
                <a:cxn ang="0">
                  <a:pos x="24" y="21"/>
                </a:cxn>
                <a:cxn ang="0">
                  <a:pos x="21" y="32"/>
                </a:cxn>
                <a:cxn ang="0">
                  <a:pos x="20" y="42"/>
                </a:cxn>
                <a:cxn ang="0">
                  <a:pos x="21" y="65"/>
                </a:cxn>
                <a:cxn ang="0">
                  <a:pos x="27" y="79"/>
                </a:cxn>
                <a:cxn ang="0">
                  <a:pos x="35" y="85"/>
                </a:cxn>
                <a:cxn ang="0">
                  <a:pos x="46" y="87"/>
                </a:cxn>
                <a:cxn ang="0">
                  <a:pos x="52" y="86"/>
                </a:cxn>
                <a:cxn ang="0">
                  <a:pos x="59" y="84"/>
                </a:cxn>
                <a:cxn ang="0">
                  <a:pos x="61" y="81"/>
                </a:cxn>
                <a:cxn ang="0">
                  <a:pos x="62" y="77"/>
                </a:cxn>
                <a:cxn ang="0">
                  <a:pos x="62" y="59"/>
                </a:cxn>
                <a:cxn ang="0">
                  <a:pos x="59" y="57"/>
                </a:cxn>
                <a:cxn ang="0">
                  <a:pos x="52" y="56"/>
                </a:cxn>
                <a:cxn ang="0">
                  <a:pos x="47" y="50"/>
                </a:cxn>
                <a:cxn ang="0">
                  <a:pos x="90" y="56"/>
                </a:cxn>
                <a:cxn ang="0">
                  <a:pos x="83" y="57"/>
                </a:cxn>
                <a:cxn ang="0">
                  <a:pos x="81" y="60"/>
                </a:cxn>
                <a:cxn ang="0">
                  <a:pos x="81" y="87"/>
                </a:cxn>
                <a:cxn ang="0">
                  <a:pos x="68" y="89"/>
                </a:cxn>
                <a:cxn ang="0">
                  <a:pos x="49" y="93"/>
                </a:cxn>
                <a:cxn ang="0">
                  <a:pos x="34" y="92"/>
                </a:cxn>
                <a:cxn ang="0">
                  <a:pos x="19" y="88"/>
                </a:cxn>
                <a:cxn ang="0">
                  <a:pos x="8" y="79"/>
                </a:cxn>
                <a:cxn ang="0">
                  <a:pos x="2" y="66"/>
                </a:cxn>
                <a:cxn ang="0">
                  <a:pos x="0" y="48"/>
                </a:cxn>
                <a:cxn ang="0">
                  <a:pos x="2" y="28"/>
                </a:cxn>
                <a:cxn ang="0">
                  <a:pos x="9" y="14"/>
                </a:cxn>
                <a:cxn ang="0">
                  <a:pos x="20" y="4"/>
                </a:cxn>
                <a:cxn ang="0">
                  <a:pos x="37" y="0"/>
                </a:cxn>
              </a:cxnLst>
              <a:rect l="0" t="0" r="r" b="b"/>
              <a:pathLst>
                <a:path w="90" h="93">
                  <a:moveTo>
                    <a:pt x="47" y="0"/>
                  </a:moveTo>
                  <a:lnTo>
                    <a:pt x="55" y="0"/>
                  </a:lnTo>
                  <a:lnTo>
                    <a:pt x="63" y="0"/>
                  </a:lnTo>
                  <a:lnTo>
                    <a:pt x="71" y="1"/>
                  </a:lnTo>
                  <a:lnTo>
                    <a:pt x="78" y="3"/>
                  </a:lnTo>
                  <a:lnTo>
                    <a:pt x="78" y="26"/>
                  </a:lnTo>
                  <a:lnTo>
                    <a:pt x="69" y="26"/>
                  </a:lnTo>
                  <a:lnTo>
                    <a:pt x="68" y="19"/>
                  </a:lnTo>
                  <a:lnTo>
                    <a:pt x="67" y="14"/>
                  </a:lnTo>
                  <a:lnTo>
                    <a:pt x="65" y="10"/>
                  </a:lnTo>
                  <a:lnTo>
                    <a:pt x="63" y="8"/>
                  </a:lnTo>
                  <a:lnTo>
                    <a:pt x="59" y="6"/>
                  </a:lnTo>
                  <a:lnTo>
                    <a:pt x="54" y="5"/>
                  </a:lnTo>
                  <a:lnTo>
                    <a:pt x="47" y="5"/>
                  </a:lnTo>
                  <a:lnTo>
                    <a:pt x="41" y="5"/>
                  </a:lnTo>
                  <a:lnTo>
                    <a:pt x="36" y="7"/>
                  </a:lnTo>
                  <a:lnTo>
                    <a:pt x="32" y="9"/>
                  </a:lnTo>
                  <a:lnTo>
                    <a:pt x="28" y="13"/>
                  </a:lnTo>
                  <a:lnTo>
                    <a:pt x="25" y="17"/>
                  </a:lnTo>
                  <a:lnTo>
                    <a:pt x="24" y="21"/>
                  </a:lnTo>
                  <a:lnTo>
                    <a:pt x="22" y="26"/>
                  </a:lnTo>
                  <a:lnTo>
                    <a:pt x="21" y="32"/>
                  </a:lnTo>
                  <a:lnTo>
                    <a:pt x="20" y="37"/>
                  </a:lnTo>
                  <a:lnTo>
                    <a:pt x="20" y="42"/>
                  </a:lnTo>
                  <a:lnTo>
                    <a:pt x="20" y="53"/>
                  </a:lnTo>
                  <a:lnTo>
                    <a:pt x="21" y="65"/>
                  </a:lnTo>
                  <a:lnTo>
                    <a:pt x="25" y="74"/>
                  </a:lnTo>
                  <a:lnTo>
                    <a:pt x="27" y="79"/>
                  </a:lnTo>
                  <a:lnTo>
                    <a:pt x="30" y="82"/>
                  </a:lnTo>
                  <a:lnTo>
                    <a:pt x="35" y="85"/>
                  </a:lnTo>
                  <a:lnTo>
                    <a:pt x="40" y="87"/>
                  </a:lnTo>
                  <a:lnTo>
                    <a:pt x="46" y="87"/>
                  </a:lnTo>
                  <a:lnTo>
                    <a:pt x="49" y="87"/>
                  </a:lnTo>
                  <a:lnTo>
                    <a:pt x="52" y="86"/>
                  </a:lnTo>
                  <a:lnTo>
                    <a:pt x="56" y="85"/>
                  </a:lnTo>
                  <a:lnTo>
                    <a:pt x="59" y="84"/>
                  </a:lnTo>
                  <a:lnTo>
                    <a:pt x="61" y="81"/>
                  </a:lnTo>
                  <a:lnTo>
                    <a:pt x="61" y="81"/>
                  </a:lnTo>
                  <a:lnTo>
                    <a:pt x="62" y="79"/>
                  </a:lnTo>
                  <a:lnTo>
                    <a:pt x="62" y="77"/>
                  </a:lnTo>
                  <a:lnTo>
                    <a:pt x="62" y="61"/>
                  </a:lnTo>
                  <a:lnTo>
                    <a:pt x="62" y="59"/>
                  </a:lnTo>
                  <a:lnTo>
                    <a:pt x="61" y="58"/>
                  </a:lnTo>
                  <a:lnTo>
                    <a:pt x="59" y="57"/>
                  </a:lnTo>
                  <a:lnTo>
                    <a:pt x="56" y="56"/>
                  </a:lnTo>
                  <a:lnTo>
                    <a:pt x="52" y="56"/>
                  </a:lnTo>
                  <a:lnTo>
                    <a:pt x="47" y="56"/>
                  </a:lnTo>
                  <a:lnTo>
                    <a:pt x="47" y="50"/>
                  </a:lnTo>
                  <a:lnTo>
                    <a:pt x="90" y="50"/>
                  </a:lnTo>
                  <a:lnTo>
                    <a:pt x="90" y="56"/>
                  </a:lnTo>
                  <a:lnTo>
                    <a:pt x="86" y="56"/>
                  </a:lnTo>
                  <a:lnTo>
                    <a:pt x="83" y="57"/>
                  </a:lnTo>
                  <a:lnTo>
                    <a:pt x="82" y="58"/>
                  </a:lnTo>
                  <a:lnTo>
                    <a:pt x="81" y="60"/>
                  </a:lnTo>
                  <a:lnTo>
                    <a:pt x="81" y="62"/>
                  </a:lnTo>
                  <a:lnTo>
                    <a:pt x="81" y="87"/>
                  </a:lnTo>
                  <a:lnTo>
                    <a:pt x="74" y="87"/>
                  </a:lnTo>
                  <a:lnTo>
                    <a:pt x="68" y="89"/>
                  </a:lnTo>
                  <a:lnTo>
                    <a:pt x="55" y="92"/>
                  </a:lnTo>
                  <a:lnTo>
                    <a:pt x="49" y="93"/>
                  </a:lnTo>
                  <a:lnTo>
                    <a:pt x="43" y="93"/>
                  </a:lnTo>
                  <a:lnTo>
                    <a:pt x="34" y="92"/>
                  </a:lnTo>
                  <a:lnTo>
                    <a:pt x="26" y="90"/>
                  </a:lnTo>
                  <a:lnTo>
                    <a:pt x="19" y="88"/>
                  </a:lnTo>
                  <a:lnTo>
                    <a:pt x="13" y="84"/>
                  </a:lnTo>
                  <a:lnTo>
                    <a:pt x="8" y="79"/>
                  </a:lnTo>
                  <a:lnTo>
                    <a:pt x="4" y="73"/>
                  </a:lnTo>
                  <a:lnTo>
                    <a:pt x="2" y="66"/>
                  </a:lnTo>
                  <a:lnTo>
                    <a:pt x="1" y="57"/>
                  </a:lnTo>
                  <a:lnTo>
                    <a:pt x="0" y="48"/>
                  </a:lnTo>
                  <a:lnTo>
                    <a:pt x="1" y="37"/>
                  </a:lnTo>
                  <a:lnTo>
                    <a:pt x="2" y="28"/>
                  </a:lnTo>
                  <a:lnTo>
                    <a:pt x="5" y="20"/>
                  </a:lnTo>
                  <a:lnTo>
                    <a:pt x="9" y="14"/>
                  </a:lnTo>
                  <a:lnTo>
                    <a:pt x="14" y="8"/>
                  </a:lnTo>
                  <a:lnTo>
                    <a:pt x="20" y="4"/>
                  </a:lnTo>
                  <a:lnTo>
                    <a:pt x="28" y="2"/>
                  </a:lnTo>
                  <a:lnTo>
                    <a:pt x="37" y="0"/>
                  </a:lnTo>
                  <a:lnTo>
                    <a:pt x="47"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39" name="Freeform 26"/>
            <p:cNvSpPr>
              <a:spLocks/>
            </p:cNvSpPr>
            <p:nvPr userDrawn="1"/>
          </p:nvSpPr>
          <p:spPr bwMode="auto">
            <a:xfrm>
              <a:off x="1648149" y="668680"/>
              <a:ext cx="110700" cy="143834"/>
            </a:xfrm>
            <a:custGeom>
              <a:avLst/>
              <a:gdLst/>
              <a:ahLst/>
              <a:cxnLst>
                <a:cxn ang="0">
                  <a:pos x="0" y="0"/>
                </a:cxn>
                <a:cxn ang="0">
                  <a:pos x="70" y="0"/>
                </a:cxn>
                <a:cxn ang="0">
                  <a:pos x="70" y="22"/>
                </a:cxn>
                <a:cxn ang="0">
                  <a:pos x="61" y="22"/>
                </a:cxn>
                <a:cxn ang="0">
                  <a:pos x="60" y="16"/>
                </a:cxn>
                <a:cxn ang="0">
                  <a:pos x="59" y="12"/>
                </a:cxn>
                <a:cxn ang="0">
                  <a:pos x="58" y="10"/>
                </a:cxn>
                <a:cxn ang="0">
                  <a:pos x="56" y="8"/>
                </a:cxn>
                <a:cxn ang="0">
                  <a:pos x="53" y="7"/>
                </a:cxn>
                <a:cxn ang="0">
                  <a:pos x="48" y="6"/>
                </a:cxn>
                <a:cxn ang="0">
                  <a:pos x="29" y="6"/>
                </a:cxn>
                <a:cxn ang="0">
                  <a:pos x="29" y="39"/>
                </a:cxn>
                <a:cxn ang="0">
                  <a:pos x="37" y="39"/>
                </a:cxn>
                <a:cxn ang="0">
                  <a:pos x="40" y="39"/>
                </a:cxn>
                <a:cxn ang="0">
                  <a:pos x="43" y="38"/>
                </a:cxn>
                <a:cxn ang="0">
                  <a:pos x="45" y="36"/>
                </a:cxn>
                <a:cxn ang="0">
                  <a:pos x="46" y="33"/>
                </a:cxn>
                <a:cxn ang="0">
                  <a:pos x="46" y="30"/>
                </a:cxn>
                <a:cxn ang="0">
                  <a:pos x="47" y="27"/>
                </a:cxn>
                <a:cxn ang="0">
                  <a:pos x="54" y="27"/>
                </a:cxn>
                <a:cxn ang="0">
                  <a:pos x="53" y="34"/>
                </a:cxn>
                <a:cxn ang="0">
                  <a:pos x="53" y="50"/>
                </a:cxn>
                <a:cxn ang="0">
                  <a:pos x="54" y="58"/>
                </a:cxn>
                <a:cxn ang="0">
                  <a:pos x="47" y="58"/>
                </a:cxn>
                <a:cxn ang="0">
                  <a:pos x="46" y="54"/>
                </a:cxn>
                <a:cxn ang="0">
                  <a:pos x="46" y="51"/>
                </a:cxn>
                <a:cxn ang="0">
                  <a:pos x="45" y="49"/>
                </a:cxn>
                <a:cxn ang="0">
                  <a:pos x="43" y="47"/>
                </a:cxn>
                <a:cxn ang="0">
                  <a:pos x="41" y="46"/>
                </a:cxn>
                <a:cxn ang="0">
                  <a:pos x="37" y="45"/>
                </a:cxn>
                <a:cxn ang="0">
                  <a:pos x="29" y="45"/>
                </a:cxn>
                <a:cxn ang="0">
                  <a:pos x="29" y="85"/>
                </a:cxn>
                <a:cxn ang="0">
                  <a:pos x="43" y="85"/>
                </a:cxn>
                <a:cxn ang="0">
                  <a:pos x="49" y="84"/>
                </a:cxn>
                <a:cxn ang="0">
                  <a:pos x="53" y="83"/>
                </a:cxn>
                <a:cxn ang="0">
                  <a:pos x="56" y="82"/>
                </a:cxn>
                <a:cxn ang="0">
                  <a:pos x="58" y="79"/>
                </a:cxn>
                <a:cxn ang="0">
                  <a:pos x="59" y="76"/>
                </a:cxn>
                <a:cxn ang="0">
                  <a:pos x="60" y="71"/>
                </a:cxn>
                <a:cxn ang="0">
                  <a:pos x="61" y="66"/>
                </a:cxn>
                <a:cxn ang="0">
                  <a:pos x="70" y="66"/>
                </a:cxn>
                <a:cxn ang="0">
                  <a:pos x="70" y="91"/>
                </a:cxn>
                <a:cxn ang="0">
                  <a:pos x="0" y="91"/>
                </a:cxn>
                <a:cxn ang="0">
                  <a:pos x="0" y="85"/>
                </a:cxn>
                <a:cxn ang="0">
                  <a:pos x="5" y="85"/>
                </a:cxn>
                <a:cxn ang="0">
                  <a:pos x="7" y="85"/>
                </a:cxn>
                <a:cxn ang="0">
                  <a:pos x="9" y="83"/>
                </a:cxn>
                <a:cxn ang="0">
                  <a:pos x="10" y="82"/>
                </a:cxn>
                <a:cxn ang="0">
                  <a:pos x="11" y="80"/>
                </a:cxn>
                <a:cxn ang="0">
                  <a:pos x="11" y="11"/>
                </a:cxn>
                <a:cxn ang="0">
                  <a:pos x="10" y="9"/>
                </a:cxn>
                <a:cxn ang="0">
                  <a:pos x="9" y="7"/>
                </a:cxn>
                <a:cxn ang="0">
                  <a:pos x="7" y="6"/>
                </a:cxn>
                <a:cxn ang="0">
                  <a:pos x="5" y="6"/>
                </a:cxn>
                <a:cxn ang="0">
                  <a:pos x="0" y="5"/>
                </a:cxn>
                <a:cxn ang="0">
                  <a:pos x="0" y="0"/>
                </a:cxn>
              </a:cxnLst>
              <a:rect l="0" t="0" r="r" b="b"/>
              <a:pathLst>
                <a:path w="70" h="91">
                  <a:moveTo>
                    <a:pt x="0" y="0"/>
                  </a:moveTo>
                  <a:lnTo>
                    <a:pt x="70" y="0"/>
                  </a:lnTo>
                  <a:lnTo>
                    <a:pt x="70" y="22"/>
                  </a:lnTo>
                  <a:lnTo>
                    <a:pt x="61" y="22"/>
                  </a:lnTo>
                  <a:lnTo>
                    <a:pt x="60" y="16"/>
                  </a:lnTo>
                  <a:lnTo>
                    <a:pt x="59" y="12"/>
                  </a:lnTo>
                  <a:lnTo>
                    <a:pt x="58" y="10"/>
                  </a:lnTo>
                  <a:lnTo>
                    <a:pt x="56" y="8"/>
                  </a:lnTo>
                  <a:lnTo>
                    <a:pt x="53" y="7"/>
                  </a:lnTo>
                  <a:lnTo>
                    <a:pt x="48" y="6"/>
                  </a:lnTo>
                  <a:lnTo>
                    <a:pt x="29" y="6"/>
                  </a:lnTo>
                  <a:lnTo>
                    <a:pt x="29" y="39"/>
                  </a:lnTo>
                  <a:lnTo>
                    <a:pt x="37" y="39"/>
                  </a:lnTo>
                  <a:lnTo>
                    <a:pt x="40" y="39"/>
                  </a:lnTo>
                  <a:lnTo>
                    <a:pt x="43" y="38"/>
                  </a:lnTo>
                  <a:lnTo>
                    <a:pt x="45" y="36"/>
                  </a:lnTo>
                  <a:lnTo>
                    <a:pt x="46" y="33"/>
                  </a:lnTo>
                  <a:lnTo>
                    <a:pt x="46" y="30"/>
                  </a:lnTo>
                  <a:lnTo>
                    <a:pt x="47" y="27"/>
                  </a:lnTo>
                  <a:lnTo>
                    <a:pt x="54" y="27"/>
                  </a:lnTo>
                  <a:lnTo>
                    <a:pt x="53" y="34"/>
                  </a:lnTo>
                  <a:lnTo>
                    <a:pt x="53" y="50"/>
                  </a:lnTo>
                  <a:lnTo>
                    <a:pt x="54" y="58"/>
                  </a:lnTo>
                  <a:lnTo>
                    <a:pt x="47" y="58"/>
                  </a:lnTo>
                  <a:lnTo>
                    <a:pt x="46" y="54"/>
                  </a:lnTo>
                  <a:lnTo>
                    <a:pt x="46" y="51"/>
                  </a:lnTo>
                  <a:lnTo>
                    <a:pt x="45" y="49"/>
                  </a:lnTo>
                  <a:lnTo>
                    <a:pt x="43" y="47"/>
                  </a:lnTo>
                  <a:lnTo>
                    <a:pt x="41" y="46"/>
                  </a:lnTo>
                  <a:lnTo>
                    <a:pt x="37" y="45"/>
                  </a:lnTo>
                  <a:lnTo>
                    <a:pt x="29" y="45"/>
                  </a:lnTo>
                  <a:lnTo>
                    <a:pt x="29" y="85"/>
                  </a:lnTo>
                  <a:lnTo>
                    <a:pt x="43" y="85"/>
                  </a:lnTo>
                  <a:lnTo>
                    <a:pt x="49" y="84"/>
                  </a:lnTo>
                  <a:lnTo>
                    <a:pt x="53" y="83"/>
                  </a:lnTo>
                  <a:lnTo>
                    <a:pt x="56" y="82"/>
                  </a:lnTo>
                  <a:lnTo>
                    <a:pt x="58" y="79"/>
                  </a:lnTo>
                  <a:lnTo>
                    <a:pt x="59" y="76"/>
                  </a:lnTo>
                  <a:lnTo>
                    <a:pt x="60" y="71"/>
                  </a:lnTo>
                  <a:lnTo>
                    <a:pt x="61" y="66"/>
                  </a:lnTo>
                  <a:lnTo>
                    <a:pt x="70" y="66"/>
                  </a:lnTo>
                  <a:lnTo>
                    <a:pt x="70" y="91"/>
                  </a:lnTo>
                  <a:lnTo>
                    <a:pt x="0" y="91"/>
                  </a:lnTo>
                  <a:lnTo>
                    <a:pt x="0" y="85"/>
                  </a:lnTo>
                  <a:lnTo>
                    <a:pt x="5" y="85"/>
                  </a:lnTo>
                  <a:lnTo>
                    <a:pt x="7" y="85"/>
                  </a:lnTo>
                  <a:lnTo>
                    <a:pt x="9" y="83"/>
                  </a:lnTo>
                  <a:lnTo>
                    <a:pt x="10" y="82"/>
                  </a:lnTo>
                  <a:lnTo>
                    <a:pt x="11" y="80"/>
                  </a:lnTo>
                  <a:lnTo>
                    <a:pt x="11" y="11"/>
                  </a:lnTo>
                  <a:lnTo>
                    <a:pt x="10" y="9"/>
                  </a:lnTo>
                  <a:lnTo>
                    <a:pt x="9" y="7"/>
                  </a:lnTo>
                  <a:lnTo>
                    <a:pt x="7" y="6"/>
                  </a:lnTo>
                  <a:lnTo>
                    <a:pt x="5" y="6"/>
                  </a:lnTo>
                  <a:lnTo>
                    <a:pt x="0" y="5"/>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40" name="Freeform 27"/>
            <p:cNvSpPr>
              <a:spLocks/>
            </p:cNvSpPr>
            <p:nvPr userDrawn="1"/>
          </p:nvSpPr>
          <p:spPr bwMode="auto">
            <a:xfrm>
              <a:off x="1776377" y="668680"/>
              <a:ext cx="128228" cy="143834"/>
            </a:xfrm>
            <a:custGeom>
              <a:avLst/>
              <a:gdLst/>
              <a:ahLst/>
              <a:cxnLst>
                <a:cxn ang="0">
                  <a:pos x="0" y="0"/>
                </a:cxn>
                <a:cxn ang="0">
                  <a:pos x="81" y="0"/>
                </a:cxn>
                <a:cxn ang="0">
                  <a:pos x="81" y="24"/>
                </a:cxn>
                <a:cxn ang="0">
                  <a:pos x="72" y="24"/>
                </a:cxn>
                <a:cxn ang="0">
                  <a:pos x="71" y="18"/>
                </a:cxn>
                <a:cxn ang="0">
                  <a:pos x="70" y="14"/>
                </a:cxn>
                <a:cxn ang="0">
                  <a:pos x="69" y="11"/>
                </a:cxn>
                <a:cxn ang="0">
                  <a:pos x="67" y="8"/>
                </a:cxn>
                <a:cxn ang="0">
                  <a:pos x="64" y="7"/>
                </a:cxn>
                <a:cxn ang="0">
                  <a:pos x="61" y="6"/>
                </a:cxn>
                <a:cxn ang="0">
                  <a:pos x="55" y="6"/>
                </a:cxn>
                <a:cxn ang="0">
                  <a:pos x="50" y="6"/>
                </a:cxn>
                <a:cxn ang="0">
                  <a:pos x="50" y="81"/>
                </a:cxn>
                <a:cxn ang="0">
                  <a:pos x="51" y="83"/>
                </a:cxn>
                <a:cxn ang="0">
                  <a:pos x="52" y="84"/>
                </a:cxn>
                <a:cxn ang="0">
                  <a:pos x="54" y="85"/>
                </a:cxn>
                <a:cxn ang="0">
                  <a:pos x="58" y="85"/>
                </a:cxn>
                <a:cxn ang="0">
                  <a:pos x="63" y="85"/>
                </a:cxn>
                <a:cxn ang="0">
                  <a:pos x="63" y="91"/>
                </a:cxn>
                <a:cxn ang="0">
                  <a:pos x="18" y="91"/>
                </a:cxn>
                <a:cxn ang="0">
                  <a:pos x="18" y="85"/>
                </a:cxn>
                <a:cxn ang="0">
                  <a:pos x="23" y="85"/>
                </a:cxn>
                <a:cxn ang="0">
                  <a:pos x="27" y="85"/>
                </a:cxn>
                <a:cxn ang="0">
                  <a:pos x="29" y="84"/>
                </a:cxn>
                <a:cxn ang="0">
                  <a:pos x="30" y="83"/>
                </a:cxn>
                <a:cxn ang="0">
                  <a:pos x="31" y="81"/>
                </a:cxn>
                <a:cxn ang="0">
                  <a:pos x="31" y="6"/>
                </a:cxn>
                <a:cxn ang="0">
                  <a:pos x="26" y="6"/>
                </a:cxn>
                <a:cxn ang="0">
                  <a:pos x="20" y="6"/>
                </a:cxn>
                <a:cxn ang="0">
                  <a:pos x="17" y="7"/>
                </a:cxn>
                <a:cxn ang="0">
                  <a:pos x="14" y="8"/>
                </a:cxn>
                <a:cxn ang="0">
                  <a:pos x="12" y="11"/>
                </a:cxn>
                <a:cxn ang="0">
                  <a:pos x="11" y="14"/>
                </a:cxn>
                <a:cxn ang="0">
                  <a:pos x="10" y="18"/>
                </a:cxn>
                <a:cxn ang="0">
                  <a:pos x="9" y="24"/>
                </a:cxn>
                <a:cxn ang="0">
                  <a:pos x="0" y="24"/>
                </a:cxn>
                <a:cxn ang="0">
                  <a:pos x="0" y="0"/>
                </a:cxn>
              </a:cxnLst>
              <a:rect l="0" t="0" r="r" b="b"/>
              <a:pathLst>
                <a:path w="81" h="91">
                  <a:moveTo>
                    <a:pt x="0" y="0"/>
                  </a:moveTo>
                  <a:lnTo>
                    <a:pt x="81" y="0"/>
                  </a:lnTo>
                  <a:lnTo>
                    <a:pt x="81" y="24"/>
                  </a:lnTo>
                  <a:lnTo>
                    <a:pt x="72" y="24"/>
                  </a:lnTo>
                  <a:lnTo>
                    <a:pt x="71" y="18"/>
                  </a:lnTo>
                  <a:lnTo>
                    <a:pt x="70" y="14"/>
                  </a:lnTo>
                  <a:lnTo>
                    <a:pt x="69" y="11"/>
                  </a:lnTo>
                  <a:lnTo>
                    <a:pt x="67" y="8"/>
                  </a:lnTo>
                  <a:lnTo>
                    <a:pt x="64" y="7"/>
                  </a:lnTo>
                  <a:lnTo>
                    <a:pt x="61" y="6"/>
                  </a:lnTo>
                  <a:lnTo>
                    <a:pt x="55" y="6"/>
                  </a:lnTo>
                  <a:lnTo>
                    <a:pt x="50" y="6"/>
                  </a:lnTo>
                  <a:lnTo>
                    <a:pt x="50" y="81"/>
                  </a:lnTo>
                  <a:lnTo>
                    <a:pt x="51" y="83"/>
                  </a:lnTo>
                  <a:lnTo>
                    <a:pt x="52" y="84"/>
                  </a:lnTo>
                  <a:lnTo>
                    <a:pt x="54" y="85"/>
                  </a:lnTo>
                  <a:lnTo>
                    <a:pt x="58" y="85"/>
                  </a:lnTo>
                  <a:lnTo>
                    <a:pt x="63" y="85"/>
                  </a:lnTo>
                  <a:lnTo>
                    <a:pt x="63" y="91"/>
                  </a:lnTo>
                  <a:lnTo>
                    <a:pt x="18" y="91"/>
                  </a:lnTo>
                  <a:lnTo>
                    <a:pt x="18" y="85"/>
                  </a:lnTo>
                  <a:lnTo>
                    <a:pt x="23" y="85"/>
                  </a:lnTo>
                  <a:lnTo>
                    <a:pt x="27" y="85"/>
                  </a:lnTo>
                  <a:lnTo>
                    <a:pt x="29" y="84"/>
                  </a:lnTo>
                  <a:lnTo>
                    <a:pt x="30" y="83"/>
                  </a:lnTo>
                  <a:lnTo>
                    <a:pt x="31" y="81"/>
                  </a:lnTo>
                  <a:lnTo>
                    <a:pt x="31" y="6"/>
                  </a:lnTo>
                  <a:lnTo>
                    <a:pt x="26" y="6"/>
                  </a:lnTo>
                  <a:lnTo>
                    <a:pt x="20" y="6"/>
                  </a:lnTo>
                  <a:lnTo>
                    <a:pt x="17" y="7"/>
                  </a:lnTo>
                  <a:lnTo>
                    <a:pt x="14" y="8"/>
                  </a:lnTo>
                  <a:lnTo>
                    <a:pt x="12" y="11"/>
                  </a:lnTo>
                  <a:lnTo>
                    <a:pt x="11" y="14"/>
                  </a:lnTo>
                  <a:lnTo>
                    <a:pt x="10" y="18"/>
                  </a:lnTo>
                  <a:lnTo>
                    <a:pt x="9" y="24"/>
                  </a:lnTo>
                  <a:lnTo>
                    <a:pt x="0" y="24"/>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41" name="Freeform 28"/>
            <p:cNvSpPr>
              <a:spLocks/>
            </p:cNvSpPr>
            <p:nvPr userDrawn="1"/>
          </p:nvSpPr>
          <p:spPr bwMode="auto">
            <a:xfrm>
              <a:off x="1919365" y="668680"/>
              <a:ext cx="68265" cy="143834"/>
            </a:xfrm>
            <a:custGeom>
              <a:avLst/>
              <a:gdLst/>
              <a:ahLst/>
              <a:cxnLst>
                <a:cxn ang="0">
                  <a:pos x="0" y="0"/>
                </a:cxn>
                <a:cxn ang="0">
                  <a:pos x="43" y="0"/>
                </a:cxn>
                <a:cxn ang="0">
                  <a:pos x="43" y="5"/>
                </a:cxn>
                <a:cxn ang="0">
                  <a:pos x="38" y="5"/>
                </a:cxn>
                <a:cxn ang="0">
                  <a:pos x="35" y="6"/>
                </a:cxn>
                <a:cxn ang="0">
                  <a:pos x="33" y="7"/>
                </a:cxn>
                <a:cxn ang="0">
                  <a:pos x="32" y="8"/>
                </a:cxn>
                <a:cxn ang="0">
                  <a:pos x="31" y="10"/>
                </a:cxn>
                <a:cxn ang="0">
                  <a:pos x="31" y="81"/>
                </a:cxn>
                <a:cxn ang="0">
                  <a:pos x="32" y="83"/>
                </a:cxn>
                <a:cxn ang="0">
                  <a:pos x="33" y="84"/>
                </a:cxn>
                <a:cxn ang="0">
                  <a:pos x="35" y="85"/>
                </a:cxn>
                <a:cxn ang="0">
                  <a:pos x="38" y="85"/>
                </a:cxn>
                <a:cxn ang="0">
                  <a:pos x="43" y="85"/>
                </a:cxn>
                <a:cxn ang="0">
                  <a:pos x="43" y="91"/>
                </a:cxn>
                <a:cxn ang="0">
                  <a:pos x="0" y="91"/>
                </a:cxn>
                <a:cxn ang="0">
                  <a:pos x="0" y="85"/>
                </a:cxn>
                <a:cxn ang="0">
                  <a:pos x="5" y="85"/>
                </a:cxn>
                <a:cxn ang="0">
                  <a:pos x="9" y="85"/>
                </a:cxn>
                <a:cxn ang="0">
                  <a:pos x="11" y="84"/>
                </a:cxn>
                <a:cxn ang="0">
                  <a:pos x="12" y="83"/>
                </a:cxn>
                <a:cxn ang="0">
                  <a:pos x="12" y="81"/>
                </a:cxn>
                <a:cxn ang="0">
                  <a:pos x="12" y="10"/>
                </a:cxn>
                <a:cxn ang="0">
                  <a:pos x="12" y="8"/>
                </a:cxn>
                <a:cxn ang="0">
                  <a:pos x="11" y="7"/>
                </a:cxn>
                <a:cxn ang="0">
                  <a:pos x="9" y="6"/>
                </a:cxn>
                <a:cxn ang="0">
                  <a:pos x="5" y="5"/>
                </a:cxn>
                <a:cxn ang="0">
                  <a:pos x="0" y="5"/>
                </a:cxn>
                <a:cxn ang="0">
                  <a:pos x="0" y="0"/>
                </a:cxn>
              </a:cxnLst>
              <a:rect l="0" t="0" r="r" b="b"/>
              <a:pathLst>
                <a:path w="43" h="91">
                  <a:moveTo>
                    <a:pt x="0" y="0"/>
                  </a:moveTo>
                  <a:lnTo>
                    <a:pt x="43" y="0"/>
                  </a:lnTo>
                  <a:lnTo>
                    <a:pt x="43" y="5"/>
                  </a:lnTo>
                  <a:lnTo>
                    <a:pt x="38" y="5"/>
                  </a:lnTo>
                  <a:lnTo>
                    <a:pt x="35" y="6"/>
                  </a:lnTo>
                  <a:lnTo>
                    <a:pt x="33" y="7"/>
                  </a:lnTo>
                  <a:lnTo>
                    <a:pt x="32" y="8"/>
                  </a:lnTo>
                  <a:lnTo>
                    <a:pt x="31" y="10"/>
                  </a:lnTo>
                  <a:lnTo>
                    <a:pt x="31" y="81"/>
                  </a:lnTo>
                  <a:lnTo>
                    <a:pt x="32" y="83"/>
                  </a:lnTo>
                  <a:lnTo>
                    <a:pt x="33" y="84"/>
                  </a:lnTo>
                  <a:lnTo>
                    <a:pt x="35" y="85"/>
                  </a:lnTo>
                  <a:lnTo>
                    <a:pt x="38" y="85"/>
                  </a:lnTo>
                  <a:lnTo>
                    <a:pt x="43" y="85"/>
                  </a:lnTo>
                  <a:lnTo>
                    <a:pt x="43" y="91"/>
                  </a:lnTo>
                  <a:lnTo>
                    <a:pt x="0" y="91"/>
                  </a:lnTo>
                  <a:lnTo>
                    <a:pt x="0" y="85"/>
                  </a:lnTo>
                  <a:lnTo>
                    <a:pt x="5" y="85"/>
                  </a:lnTo>
                  <a:lnTo>
                    <a:pt x="9" y="85"/>
                  </a:lnTo>
                  <a:lnTo>
                    <a:pt x="11" y="84"/>
                  </a:lnTo>
                  <a:lnTo>
                    <a:pt x="12" y="83"/>
                  </a:lnTo>
                  <a:lnTo>
                    <a:pt x="12" y="81"/>
                  </a:lnTo>
                  <a:lnTo>
                    <a:pt x="12" y="10"/>
                  </a:lnTo>
                  <a:lnTo>
                    <a:pt x="12" y="8"/>
                  </a:lnTo>
                  <a:lnTo>
                    <a:pt x="11" y="7"/>
                  </a:lnTo>
                  <a:lnTo>
                    <a:pt x="9" y="6"/>
                  </a:lnTo>
                  <a:lnTo>
                    <a:pt x="5" y="5"/>
                  </a:lnTo>
                  <a:lnTo>
                    <a:pt x="0" y="5"/>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42" name="Freeform 29"/>
            <p:cNvSpPr>
              <a:spLocks noEditPoints="1"/>
            </p:cNvSpPr>
            <p:nvPr userDrawn="1"/>
          </p:nvSpPr>
          <p:spPr bwMode="auto">
            <a:xfrm>
              <a:off x="1320661" y="666836"/>
              <a:ext cx="142988" cy="147522"/>
            </a:xfrm>
            <a:custGeom>
              <a:avLst/>
              <a:gdLst/>
              <a:ahLst/>
              <a:cxnLst>
                <a:cxn ang="0">
                  <a:pos x="39" y="5"/>
                </a:cxn>
                <a:cxn ang="0">
                  <a:pos x="30" y="10"/>
                </a:cxn>
                <a:cxn ang="0">
                  <a:pos x="24" y="19"/>
                </a:cxn>
                <a:cxn ang="0">
                  <a:pos x="22" y="31"/>
                </a:cxn>
                <a:cxn ang="0">
                  <a:pos x="21" y="54"/>
                </a:cxn>
                <a:cxn ang="0">
                  <a:pos x="23" y="67"/>
                </a:cxn>
                <a:cxn ang="0">
                  <a:pos x="27" y="78"/>
                </a:cxn>
                <a:cxn ang="0">
                  <a:pos x="34" y="85"/>
                </a:cxn>
                <a:cxn ang="0">
                  <a:pos x="45" y="87"/>
                </a:cxn>
                <a:cxn ang="0">
                  <a:pos x="56" y="85"/>
                </a:cxn>
                <a:cxn ang="0">
                  <a:pos x="63" y="78"/>
                </a:cxn>
                <a:cxn ang="0">
                  <a:pos x="67" y="67"/>
                </a:cxn>
                <a:cxn ang="0">
                  <a:pos x="69" y="54"/>
                </a:cxn>
                <a:cxn ang="0">
                  <a:pos x="68" y="31"/>
                </a:cxn>
                <a:cxn ang="0">
                  <a:pos x="66" y="19"/>
                </a:cxn>
                <a:cxn ang="0">
                  <a:pos x="60" y="10"/>
                </a:cxn>
                <a:cxn ang="0">
                  <a:pos x="51" y="5"/>
                </a:cxn>
                <a:cxn ang="0">
                  <a:pos x="45" y="0"/>
                </a:cxn>
                <a:cxn ang="0">
                  <a:pos x="63" y="2"/>
                </a:cxn>
                <a:cxn ang="0">
                  <a:pos x="76" y="8"/>
                </a:cxn>
                <a:cxn ang="0">
                  <a:pos x="85" y="20"/>
                </a:cxn>
                <a:cxn ang="0">
                  <a:pos x="89" y="36"/>
                </a:cxn>
                <a:cxn ang="0">
                  <a:pos x="89" y="56"/>
                </a:cxn>
                <a:cxn ang="0">
                  <a:pos x="85" y="72"/>
                </a:cxn>
                <a:cxn ang="0">
                  <a:pos x="77" y="84"/>
                </a:cxn>
                <a:cxn ang="0">
                  <a:pos x="63" y="90"/>
                </a:cxn>
                <a:cxn ang="0">
                  <a:pos x="45" y="93"/>
                </a:cxn>
                <a:cxn ang="0">
                  <a:pos x="27" y="90"/>
                </a:cxn>
                <a:cxn ang="0">
                  <a:pos x="13" y="84"/>
                </a:cxn>
                <a:cxn ang="0">
                  <a:pos x="5" y="72"/>
                </a:cxn>
                <a:cxn ang="0">
                  <a:pos x="1" y="56"/>
                </a:cxn>
                <a:cxn ang="0">
                  <a:pos x="1" y="36"/>
                </a:cxn>
                <a:cxn ang="0">
                  <a:pos x="5" y="20"/>
                </a:cxn>
                <a:cxn ang="0">
                  <a:pos x="13" y="8"/>
                </a:cxn>
                <a:cxn ang="0">
                  <a:pos x="27" y="2"/>
                </a:cxn>
                <a:cxn ang="0">
                  <a:pos x="45" y="0"/>
                </a:cxn>
              </a:cxnLst>
              <a:rect l="0" t="0" r="r" b="b"/>
              <a:pathLst>
                <a:path w="90" h="93">
                  <a:moveTo>
                    <a:pt x="45" y="5"/>
                  </a:moveTo>
                  <a:lnTo>
                    <a:pt x="39" y="5"/>
                  </a:lnTo>
                  <a:lnTo>
                    <a:pt x="34" y="7"/>
                  </a:lnTo>
                  <a:lnTo>
                    <a:pt x="30" y="10"/>
                  </a:lnTo>
                  <a:lnTo>
                    <a:pt x="27" y="14"/>
                  </a:lnTo>
                  <a:lnTo>
                    <a:pt x="24" y="19"/>
                  </a:lnTo>
                  <a:lnTo>
                    <a:pt x="23" y="25"/>
                  </a:lnTo>
                  <a:lnTo>
                    <a:pt x="22" y="31"/>
                  </a:lnTo>
                  <a:lnTo>
                    <a:pt x="21" y="38"/>
                  </a:lnTo>
                  <a:lnTo>
                    <a:pt x="21" y="54"/>
                  </a:lnTo>
                  <a:lnTo>
                    <a:pt x="22" y="61"/>
                  </a:lnTo>
                  <a:lnTo>
                    <a:pt x="23" y="67"/>
                  </a:lnTo>
                  <a:lnTo>
                    <a:pt x="24" y="73"/>
                  </a:lnTo>
                  <a:lnTo>
                    <a:pt x="27" y="78"/>
                  </a:lnTo>
                  <a:lnTo>
                    <a:pt x="30" y="82"/>
                  </a:lnTo>
                  <a:lnTo>
                    <a:pt x="34" y="85"/>
                  </a:lnTo>
                  <a:lnTo>
                    <a:pt x="39" y="86"/>
                  </a:lnTo>
                  <a:lnTo>
                    <a:pt x="45" y="87"/>
                  </a:lnTo>
                  <a:lnTo>
                    <a:pt x="51" y="86"/>
                  </a:lnTo>
                  <a:lnTo>
                    <a:pt x="56" y="85"/>
                  </a:lnTo>
                  <a:lnTo>
                    <a:pt x="60" y="82"/>
                  </a:lnTo>
                  <a:lnTo>
                    <a:pt x="63" y="78"/>
                  </a:lnTo>
                  <a:lnTo>
                    <a:pt x="66" y="73"/>
                  </a:lnTo>
                  <a:lnTo>
                    <a:pt x="67" y="67"/>
                  </a:lnTo>
                  <a:lnTo>
                    <a:pt x="68" y="61"/>
                  </a:lnTo>
                  <a:lnTo>
                    <a:pt x="69" y="54"/>
                  </a:lnTo>
                  <a:lnTo>
                    <a:pt x="69" y="38"/>
                  </a:lnTo>
                  <a:lnTo>
                    <a:pt x="68" y="31"/>
                  </a:lnTo>
                  <a:lnTo>
                    <a:pt x="67" y="25"/>
                  </a:lnTo>
                  <a:lnTo>
                    <a:pt x="66" y="19"/>
                  </a:lnTo>
                  <a:lnTo>
                    <a:pt x="63" y="14"/>
                  </a:lnTo>
                  <a:lnTo>
                    <a:pt x="60" y="10"/>
                  </a:lnTo>
                  <a:lnTo>
                    <a:pt x="56" y="7"/>
                  </a:lnTo>
                  <a:lnTo>
                    <a:pt x="51" y="5"/>
                  </a:lnTo>
                  <a:lnTo>
                    <a:pt x="45" y="5"/>
                  </a:lnTo>
                  <a:close/>
                  <a:moveTo>
                    <a:pt x="45" y="0"/>
                  </a:moveTo>
                  <a:lnTo>
                    <a:pt x="55" y="0"/>
                  </a:lnTo>
                  <a:lnTo>
                    <a:pt x="63" y="2"/>
                  </a:lnTo>
                  <a:lnTo>
                    <a:pt x="71" y="4"/>
                  </a:lnTo>
                  <a:lnTo>
                    <a:pt x="76" y="8"/>
                  </a:lnTo>
                  <a:lnTo>
                    <a:pt x="81" y="14"/>
                  </a:lnTo>
                  <a:lnTo>
                    <a:pt x="85" y="20"/>
                  </a:lnTo>
                  <a:lnTo>
                    <a:pt x="87" y="27"/>
                  </a:lnTo>
                  <a:lnTo>
                    <a:pt x="89" y="36"/>
                  </a:lnTo>
                  <a:lnTo>
                    <a:pt x="90" y="46"/>
                  </a:lnTo>
                  <a:lnTo>
                    <a:pt x="89" y="56"/>
                  </a:lnTo>
                  <a:lnTo>
                    <a:pt x="87" y="65"/>
                  </a:lnTo>
                  <a:lnTo>
                    <a:pt x="85" y="72"/>
                  </a:lnTo>
                  <a:lnTo>
                    <a:pt x="81" y="78"/>
                  </a:lnTo>
                  <a:lnTo>
                    <a:pt x="77" y="84"/>
                  </a:lnTo>
                  <a:lnTo>
                    <a:pt x="71" y="88"/>
                  </a:lnTo>
                  <a:lnTo>
                    <a:pt x="63" y="90"/>
                  </a:lnTo>
                  <a:lnTo>
                    <a:pt x="55" y="92"/>
                  </a:lnTo>
                  <a:lnTo>
                    <a:pt x="45" y="93"/>
                  </a:lnTo>
                  <a:lnTo>
                    <a:pt x="35" y="92"/>
                  </a:lnTo>
                  <a:lnTo>
                    <a:pt x="27" y="90"/>
                  </a:lnTo>
                  <a:lnTo>
                    <a:pt x="19" y="88"/>
                  </a:lnTo>
                  <a:lnTo>
                    <a:pt x="13" y="84"/>
                  </a:lnTo>
                  <a:lnTo>
                    <a:pt x="9" y="78"/>
                  </a:lnTo>
                  <a:lnTo>
                    <a:pt x="5" y="72"/>
                  </a:lnTo>
                  <a:lnTo>
                    <a:pt x="3" y="65"/>
                  </a:lnTo>
                  <a:lnTo>
                    <a:pt x="1" y="56"/>
                  </a:lnTo>
                  <a:lnTo>
                    <a:pt x="0" y="46"/>
                  </a:lnTo>
                  <a:lnTo>
                    <a:pt x="1" y="36"/>
                  </a:lnTo>
                  <a:lnTo>
                    <a:pt x="3" y="27"/>
                  </a:lnTo>
                  <a:lnTo>
                    <a:pt x="5" y="20"/>
                  </a:lnTo>
                  <a:lnTo>
                    <a:pt x="9" y="14"/>
                  </a:lnTo>
                  <a:lnTo>
                    <a:pt x="13" y="8"/>
                  </a:lnTo>
                  <a:lnTo>
                    <a:pt x="19" y="4"/>
                  </a:lnTo>
                  <a:lnTo>
                    <a:pt x="27" y="2"/>
                  </a:lnTo>
                  <a:lnTo>
                    <a:pt x="35" y="0"/>
                  </a:lnTo>
                  <a:lnTo>
                    <a:pt x="45"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grpSp>
      <p:sp>
        <p:nvSpPr>
          <p:cNvPr id="43" name="Rectangle 42"/>
          <p:cNvSpPr/>
          <p:nvPr userDrawn="1"/>
        </p:nvSpPr>
        <p:spPr>
          <a:xfrm>
            <a:off x="6999907" y="760266"/>
            <a:ext cx="1965603" cy="261610"/>
          </a:xfrm>
          <a:prstGeom prst="rect">
            <a:avLst/>
          </a:prstGeom>
        </p:spPr>
        <p:txBody>
          <a:bodyPr wrap="none">
            <a:spAutoFit/>
          </a:bodyPr>
          <a:lstStyle/>
          <a:p>
            <a:pPr algn="ctr" fontAlgn="auto">
              <a:spcBef>
                <a:spcPts val="0"/>
              </a:spcBef>
              <a:spcAft>
                <a:spcPts val="0"/>
              </a:spcAft>
              <a:defRPr/>
            </a:pPr>
            <a:r>
              <a:rPr lang="en-US" sz="1100" i="0" dirty="0">
                <a:solidFill>
                  <a:schemeClr val="bg1"/>
                </a:solidFill>
                <a:latin typeface="+mn-lt"/>
              </a:rPr>
              <a:t>Local Touch – Global Reach</a:t>
            </a:r>
          </a:p>
        </p:txBody>
      </p:sp>
      <p:sp>
        <p:nvSpPr>
          <p:cNvPr id="8195" name="Rectangle 3"/>
          <p:cNvSpPr>
            <a:spLocks noGrp="1" noChangeArrowheads="1"/>
          </p:cNvSpPr>
          <p:nvPr userDrawn="1">
            <p:ph type="ctrTitle"/>
          </p:nvPr>
        </p:nvSpPr>
        <p:spPr>
          <a:xfrm>
            <a:off x="609600" y="3733800"/>
            <a:ext cx="7772400" cy="1196975"/>
          </a:xfrm>
        </p:spPr>
        <p:txBody>
          <a:bodyPr/>
          <a:lstStyle>
            <a:lvl1pPr fontAlgn="t">
              <a:spcAft>
                <a:spcPct val="25000"/>
              </a:spcAft>
              <a:defRPr sz="2200">
                <a:solidFill>
                  <a:schemeClr val="tx1"/>
                </a:solidFill>
              </a:defRPr>
            </a:lvl1pPr>
          </a:lstStyle>
          <a:p>
            <a:r>
              <a:rPr lang="en-US"/>
              <a:t>Click to edit Master title style</a:t>
            </a:r>
            <a:endParaRPr lang="en-US" dirty="0"/>
          </a:p>
        </p:txBody>
      </p:sp>
      <p:sp>
        <p:nvSpPr>
          <p:cNvPr id="8196" name="Rectangle 4"/>
          <p:cNvSpPr>
            <a:spLocks noGrp="1" noChangeArrowheads="1"/>
          </p:cNvSpPr>
          <p:nvPr userDrawn="1">
            <p:ph type="subTitle" idx="1"/>
          </p:nvPr>
        </p:nvSpPr>
        <p:spPr>
          <a:xfrm>
            <a:off x="609600" y="5087938"/>
            <a:ext cx="6005512" cy="215444"/>
          </a:xfrm>
        </p:spPr>
        <p:txBody>
          <a:bodyPr/>
          <a:lstStyle>
            <a:lvl1pPr fontAlgn="t">
              <a:spcAft>
                <a:spcPct val="0"/>
              </a:spcAft>
              <a:buClrTx/>
              <a:buFontTx/>
              <a:buNone/>
              <a:defRPr sz="1400" b="0">
                <a:solidFill>
                  <a:schemeClr val="tx1"/>
                </a:solidFill>
              </a:defRPr>
            </a:lvl1pPr>
          </a:lstStyle>
          <a:p>
            <a:r>
              <a:rPr lang="en-US"/>
              <a:t>Click to edit Master subtitle style</a:t>
            </a:r>
            <a:endParaRPr lang="en-US" dirty="0"/>
          </a:p>
        </p:txBody>
      </p:sp>
      <p:sp>
        <p:nvSpPr>
          <p:cNvPr id="45" name="Text Box 9"/>
          <p:cNvSpPr txBox="1">
            <a:spLocks noChangeArrowheads="1"/>
          </p:cNvSpPr>
          <p:nvPr userDrawn="1"/>
        </p:nvSpPr>
        <p:spPr bwMode="gray">
          <a:xfrm>
            <a:off x="7432675" y="6518275"/>
            <a:ext cx="1225550" cy="209550"/>
          </a:xfrm>
          <a:prstGeom prst="rect">
            <a:avLst/>
          </a:prstGeom>
          <a:noFill/>
          <a:ln w="12700" algn="ctr">
            <a:noFill/>
            <a:miter lim="800000"/>
            <a:headEnd/>
            <a:tailEnd type="none" w="lg" len="lg"/>
          </a:ln>
          <a:effectLst/>
        </p:spPr>
        <p:txBody>
          <a:bodyPr>
            <a:spAutoFit/>
          </a:bodyPr>
          <a:lstStyle/>
          <a:p>
            <a:pPr algn="r" eaLnBrk="0" fontAlgn="auto" hangingPunct="0">
              <a:lnSpc>
                <a:spcPct val="85000"/>
              </a:lnSpc>
              <a:spcBef>
                <a:spcPts val="0"/>
              </a:spcBef>
              <a:spcAft>
                <a:spcPts val="0"/>
              </a:spcAft>
              <a:defRPr/>
            </a:pPr>
            <a:r>
              <a:rPr lang="en-US" sz="900" dirty="0">
                <a:solidFill>
                  <a:srgbClr val="FF4019"/>
                </a:solidFill>
                <a:latin typeface="Arial" pitchFamily="34" charset="0"/>
                <a:cs typeface="Arial" pitchFamily="34" charset="0"/>
              </a:rPr>
              <a:t>www.us.sogeti.com</a:t>
            </a:r>
          </a:p>
        </p:txBody>
      </p:sp>
      <p:pic>
        <p:nvPicPr>
          <p:cNvPr id="50" name="Picture 49" descr="spade-flower.png"/>
          <p:cNvPicPr>
            <a:picLocks noChangeAspect="1"/>
          </p:cNvPicPr>
          <p:nvPr userDrawn="1"/>
        </p:nvPicPr>
        <p:blipFill>
          <a:blip r:embed="rId2" cstate="print">
            <a:duotone>
              <a:prstClr val="black"/>
              <a:srgbClr val="FFAE0D">
                <a:tint val="45000"/>
                <a:satMod val="400000"/>
              </a:srgbClr>
            </a:duotone>
          </a:blip>
          <a:srcRect t="23439" r="24428"/>
          <a:stretch>
            <a:fillRect/>
          </a:stretch>
        </p:blipFill>
        <p:spPr>
          <a:xfrm rot="10800000">
            <a:off x="0" y="3423673"/>
            <a:ext cx="2765844" cy="3434327"/>
          </a:xfrm>
          <a:prstGeom prst="rect">
            <a:avLst/>
          </a:prstGeom>
        </p:spPr>
      </p:pic>
    </p:spTree>
  </p:cSld>
  <p:clrMapOvr>
    <a:masterClrMapping/>
  </p:clrMapOvr>
  <p:transition spd="med" advClick="0">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4019"/>
                </a:solidFill>
              </a:defRPr>
            </a:lvl1pPr>
          </a:lstStyle>
          <a:p>
            <a:r>
              <a:rPr lang="en-US"/>
              <a:t>Click to edit Master title style</a:t>
            </a:r>
            <a:endParaRPr lang="en-US" dirty="0"/>
          </a:p>
        </p:txBody>
      </p:sp>
      <p:sp>
        <p:nvSpPr>
          <p:cNvPr id="3" name="Content Placeholder 2"/>
          <p:cNvSpPr>
            <a:spLocks noGrp="1"/>
          </p:cNvSpPr>
          <p:nvPr>
            <p:ph idx="1"/>
          </p:nvPr>
        </p:nvSpPr>
        <p:spPr>
          <a:xfrm>
            <a:off x="273050" y="1185149"/>
            <a:ext cx="8675688" cy="1509713"/>
          </a:xfrm>
        </p:spPr>
        <p:txBody>
          <a:bodyPr/>
          <a:lstStyle>
            <a:lvl2pPr>
              <a:buFont typeface="Arial"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med" advClick="0">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F35D2F"/>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spd="med" advClick="0">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3050" y="1126426"/>
            <a:ext cx="4260850" cy="150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86300" y="1126426"/>
            <a:ext cx="4262438" cy="15097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med" advClick="0">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solidFill>
                  <a:srgbClr val="F35D2F"/>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med" advClick="0">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cSld>
  <p:clrMapOvr>
    <a:masterClrMapping/>
  </p:clrMapOvr>
  <p:transition spd="med" advClick="0">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advClick="0">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solidFill>
                  <a:srgbClr val="F35D2F"/>
                </a:solidFill>
              </a:defRPr>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advClick="0">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solidFill>
                  <a:srgbClr val="F35D2F"/>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advClick="0">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advClick="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Slide Number Placeholder 12"/>
          <p:cNvSpPr>
            <a:spLocks noGrp="1"/>
          </p:cNvSpPr>
          <p:nvPr>
            <p:ph type="sldNum" sz="quarter" idx="10"/>
          </p:nvPr>
        </p:nvSpPr>
        <p:spPr>
          <a:xfrm>
            <a:off x="4110523" y="6356350"/>
            <a:ext cx="612084" cy="341313"/>
          </a:xfrm>
          <a:prstGeom prst="rect">
            <a:avLst/>
          </a:prstGeom>
        </p:spPr>
        <p:txBody>
          <a:bodyPr wrap="none"/>
          <a:lstStyle>
            <a:lvl1pPr>
              <a:defRPr sz="1200"/>
            </a:lvl1pPr>
          </a:lstStyle>
          <a:p>
            <a:r>
              <a:rPr lang="en-US" dirty="0" err="1"/>
              <a:t>Pg</a:t>
            </a:r>
            <a:r>
              <a:rPr lang="en-US" dirty="0"/>
              <a:t> </a:t>
            </a:r>
            <a:fld id="{B14AA81A-435D-42BE-9365-DC4C736E67DE}" type="slidenum">
              <a:rPr lang="en-US" smtClean="0"/>
              <a:pPr/>
              <a:t>‹#›</a:t>
            </a:fld>
            <a:endParaRPr lang="en-US" dirty="0"/>
          </a:p>
        </p:txBody>
      </p:sp>
    </p:spTree>
    <p:extLst>
      <p:ext uri="{BB962C8B-B14F-4D97-AF65-F5344CB8AC3E}">
        <p14:creationId xmlns:p14="http://schemas.microsoft.com/office/powerpoint/2010/main" val="803166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0213" y="0"/>
            <a:ext cx="2168525" cy="2560638"/>
          </a:xfrm>
        </p:spPr>
        <p:txBody>
          <a:bodyPr vert="eaVert"/>
          <a:lstStyle>
            <a:lvl1pPr>
              <a:defRPr>
                <a:solidFill>
                  <a:srgbClr val="F35D2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73050" y="0"/>
            <a:ext cx="6354763" cy="25606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advClick="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a:xfrm>
            <a:off x="4076729" y="6334835"/>
            <a:ext cx="667394" cy="365125"/>
          </a:xfrm>
          <a:prstGeom prst="rect">
            <a:avLst/>
          </a:prstGeom>
        </p:spPr>
        <p:txBody>
          <a:bodyPr/>
          <a:lstStyle>
            <a:lvl1pPr>
              <a:defRPr sz="1200"/>
            </a:lvl1pPr>
          </a:lstStyle>
          <a:p>
            <a:r>
              <a:rPr lang="en-US" dirty="0" err="1"/>
              <a:t>Pg</a:t>
            </a:r>
            <a:r>
              <a:rPr lang="en-US" dirty="0"/>
              <a:t> </a:t>
            </a:r>
            <a:fld id="{E179EFAE-6CF6-4A92-BCDF-2F93E543BA45}" type="slidenum">
              <a:rPr lang="en-US" smtClean="0"/>
              <a:pPr/>
              <a:t>‹#›</a:t>
            </a:fld>
            <a:endParaRPr lang="en-US" dirty="0"/>
          </a:p>
        </p:txBody>
      </p:sp>
    </p:spTree>
    <p:extLst>
      <p:ext uri="{BB962C8B-B14F-4D97-AF65-F5344CB8AC3E}">
        <p14:creationId xmlns:p14="http://schemas.microsoft.com/office/powerpoint/2010/main" val="4074443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a:xfrm>
            <a:off x="4013705" y="6367108"/>
            <a:ext cx="762691" cy="365125"/>
          </a:xfrm>
          <a:prstGeom prst="rect">
            <a:avLst/>
          </a:prstGeom>
        </p:spPr>
        <p:txBody>
          <a:bodyPr/>
          <a:lstStyle>
            <a:lvl1pPr>
              <a:defRPr sz="1200"/>
            </a:lvl1pPr>
          </a:lstStyle>
          <a:p>
            <a:r>
              <a:rPr lang="en-US" dirty="0" err="1"/>
              <a:t>Pg</a:t>
            </a:r>
            <a:r>
              <a:rPr lang="en-US" dirty="0"/>
              <a:t> </a:t>
            </a:r>
            <a:fld id="{E179EFAE-6CF6-4A92-BCDF-2F93E543BA45}" type="slidenum">
              <a:rPr lang="en-US" smtClean="0"/>
              <a:pPr/>
              <a:t>‹#›</a:t>
            </a:fld>
            <a:endParaRPr lang="en-US" dirty="0"/>
          </a:p>
        </p:txBody>
      </p:sp>
    </p:spTree>
    <p:extLst>
      <p:ext uri="{BB962C8B-B14F-4D97-AF65-F5344CB8AC3E}">
        <p14:creationId xmlns:p14="http://schemas.microsoft.com/office/powerpoint/2010/main" val="1865933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7" name="Picture 46" descr="spade-flower.png"/>
          <p:cNvPicPr>
            <a:picLocks noChangeAspect="1"/>
          </p:cNvPicPr>
          <p:nvPr/>
        </p:nvPicPr>
        <p:blipFill>
          <a:blip r:embed="rId2" cstate="print">
            <a:duotone>
              <a:prstClr val="black"/>
              <a:srgbClr val="FFAE0D">
                <a:tint val="45000"/>
                <a:satMod val="400000"/>
              </a:srgbClr>
            </a:duotone>
          </a:blip>
          <a:srcRect t="23439" r="24428"/>
          <a:stretch>
            <a:fillRect/>
          </a:stretch>
        </p:blipFill>
        <p:spPr>
          <a:xfrm flipH="1">
            <a:off x="-1" y="0"/>
            <a:ext cx="3152772" cy="3914774"/>
          </a:xfrm>
          <a:prstGeom prst="rect">
            <a:avLst/>
          </a:prstGeom>
        </p:spPr>
      </p:pic>
      <p:grpSp>
        <p:nvGrpSpPr>
          <p:cNvPr id="44" name="Group 43"/>
          <p:cNvGrpSpPr/>
          <p:nvPr/>
        </p:nvGrpSpPr>
        <p:grpSpPr>
          <a:xfrm rot="10800000" flipH="1" flipV="1">
            <a:off x="4223312" y="0"/>
            <a:ext cx="4920688" cy="2466975"/>
            <a:chOff x="2053085" y="0"/>
            <a:chExt cx="7099541" cy="3786997"/>
          </a:xfrm>
        </p:grpSpPr>
        <p:sp>
          <p:nvSpPr>
            <p:cNvPr id="45" name="Freeform 44"/>
            <p:cNvSpPr>
              <a:spLocks/>
            </p:cNvSpPr>
            <p:nvPr userDrawn="1"/>
          </p:nvSpPr>
          <p:spPr bwMode="auto">
            <a:xfrm flipH="1">
              <a:off x="2053085" y="1"/>
              <a:ext cx="7090913" cy="3786996"/>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rgbClr val="FF4019"/>
                </a:gs>
                <a:gs pos="36000">
                  <a:srgbClr val="F26531"/>
                </a:gs>
                <a:gs pos="100000">
                  <a:srgbClr val="FFC000"/>
                </a:gs>
              </a:gsLst>
              <a:lin ang="7800000" scaled="0"/>
              <a:tileRect/>
            </a:gradFill>
            <a:ln w="9525">
              <a:noFill/>
              <a:round/>
              <a:headEnd/>
              <a:tailEnd/>
            </a:ln>
            <a:effectLst>
              <a:outerShdw blurRad="50800" dist="38100" dir="10800000" algn="r" rotWithShape="0">
                <a:prstClr val="black">
                  <a:alpha val="40000"/>
                </a:prstClr>
              </a:outerShdw>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noProof="0" dirty="0"/>
            </a:p>
          </p:txBody>
        </p:sp>
        <p:sp>
          <p:nvSpPr>
            <p:cNvPr id="46" name="Freeform 23"/>
            <p:cNvSpPr>
              <a:spLocks/>
            </p:cNvSpPr>
            <p:nvPr userDrawn="1"/>
          </p:nvSpPr>
          <p:spPr bwMode="auto">
            <a:xfrm flipH="1">
              <a:off x="3459192" y="0"/>
              <a:ext cx="5693434" cy="3657600"/>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solidFill>
              <a:srgbClr val="FF4019"/>
            </a:solidFill>
            <a:ln w="9525">
              <a:noFill/>
              <a:round/>
              <a:headEnd/>
              <a:tailEnd/>
            </a:ln>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noProof="0" dirty="0"/>
            </a:p>
          </p:txBody>
        </p:sp>
      </p:grpSp>
      <p:sp>
        <p:nvSpPr>
          <p:cNvPr id="4" name="Rectangle 7"/>
          <p:cNvSpPr>
            <a:spLocks noChangeArrowheads="1"/>
          </p:cNvSpPr>
          <p:nvPr/>
        </p:nvSpPr>
        <p:spPr bwMode="gray">
          <a:xfrm>
            <a:off x="0" y="6324600"/>
            <a:ext cx="9144000" cy="276225"/>
          </a:xfrm>
          <a:prstGeom prst="rect">
            <a:avLst/>
          </a:prstGeom>
          <a:solidFill>
            <a:srgbClr val="FFFFFF"/>
          </a:solidFill>
          <a:ln w="9525" algn="ctr">
            <a:noFill/>
            <a:miter lim="800000"/>
            <a:headEnd/>
            <a:tailEnd/>
          </a:ln>
          <a:effectLst/>
        </p:spPr>
        <p:txBody>
          <a:bodyPr lIns="0" tIns="0" rIns="0" bIns="0" anchor="ctr">
            <a:spAutoFit/>
          </a:bodyPr>
          <a:lstStyle/>
          <a:p>
            <a:pPr fontAlgn="auto">
              <a:spcBef>
                <a:spcPts val="0"/>
              </a:spcBef>
              <a:spcAft>
                <a:spcPts val="0"/>
              </a:spcAft>
              <a:defRPr/>
            </a:pPr>
            <a:endParaRPr lang="en-US" dirty="0">
              <a:latin typeface="+mn-lt"/>
            </a:endParaRPr>
          </a:p>
        </p:txBody>
      </p:sp>
      <p:sp>
        <p:nvSpPr>
          <p:cNvPr id="5" name="AutoShape 17"/>
          <p:cNvSpPr>
            <a:spLocks noChangeAspect="1" noChangeArrowheads="1" noTextEdit="1"/>
          </p:cNvSpPr>
          <p:nvPr/>
        </p:nvSpPr>
        <p:spPr bwMode="auto">
          <a:xfrm>
            <a:off x="457200" y="533400"/>
            <a:ext cx="1697038" cy="395288"/>
          </a:xfrm>
          <a:prstGeom prst="rect">
            <a:avLst/>
          </a:prstGeom>
          <a:noFill/>
          <a:ln w="9525">
            <a:noFill/>
            <a:miter lim="800000"/>
            <a:headEnd/>
            <a:tailEnd/>
          </a:ln>
        </p:spPr>
        <p:txBody>
          <a:bodyPr/>
          <a:lstStyle/>
          <a:p>
            <a:pPr fontAlgn="auto">
              <a:spcBef>
                <a:spcPts val="0"/>
              </a:spcBef>
              <a:spcAft>
                <a:spcPts val="0"/>
              </a:spcAft>
              <a:defRPr/>
            </a:pPr>
            <a:endParaRPr lang="en-US" dirty="0">
              <a:latin typeface="+mn-lt"/>
            </a:endParaRPr>
          </a:p>
        </p:txBody>
      </p:sp>
      <p:sp>
        <p:nvSpPr>
          <p:cNvPr id="43" name="Text Box 9"/>
          <p:cNvSpPr txBox="1">
            <a:spLocks noChangeArrowheads="1"/>
          </p:cNvSpPr>
          <p:nvPr/>
        </p:nvSpPr>
        <p:spPr bwMode="gray">
          <a:xfrm>
            <a:off x="7432675" y="6518275"/>
            <a:ext cx="1225550" cy="209550"/>
          </a:xfrm>
          <a:prstGeom prst="rect">
            <a:avLst/>
          </a:prstGeom>
          <a:noFill/>
          <a:ln w="12700" algn="ctr">
            <a:noFill/>
            <a:miter lim="800000"/>
            <a:headEnd/>
            <a:tailEnd type="none" w="lg" len="lg"/>
          </a:ln>
          <a:effectLst/>
        </p:spPr>
        <p:txBody>
          <a:bodyPr>
            <a:spAutoFit/>
          </a:bodyPr>
          <a:lstStyle/>
          <a:p>
            <a:pPr algn="r" eaLnBrk="0" fontAlgn="auto" hangingPunct="0">
              <a:lnSpc>
                <a:spcPct val="85000"/>
              </a:lnSpc>
              <a:spcBef>
                <a:spcPts val="0"/>
              </a:spcBef>
              <a:spcAft>
                <a:spcPts val="0"/>
              </a:spcAft>
              <a:defRPr/>
            </a:pPr>
            <a:r>
              <a:rPr lang="en-US" sz="900" dirty="0">
                <a:solidFill>
                  <a:srgbClr val="F1652E"/>
                </a:solidFill>
                <a:latin typeface="Arial" pitchFamily="34" charset="0"/>
                <a:cs typeface="Arial" pitchFamily="34" charset="0"/>
              </a:rPr>
              <a:t>www.us.sogeti.com</a:t>
            </a:r>
          </a:p>
        </p:txBody>
      </p:sp>
      <p:sp>
        <p:nvSpPr>
          <p:cNvPr id="5125" name="Rectangle 5"/>
          <p:cNvSpPr>
            <a:spLocks noGrp="1" noChangeArrowheads="1"/>
          </p:cNvSpPr>
          <p:nvPr>
            <p:ph type="ctrTitle"/>
          </p:nvPr>
        </p:nvSpPr>
        <p:spPr>
          <a:xfrm>
            <a:off x="609600" y="3733800"/>
            <a:ext cx="7772400" cy="1196975"/>
          </a:xfrm>
        </p:spPr>
        <p:txBody>
          <a:bodyPr/>
          <a:lstStyle>
            <a:lvl1pPr fontAlgn="t">
              <a:spcAft>
                <a:spcPct val="25000"/>
              </a:spcAft>
              <a:defRPr sz="2800">
                <a:solidFill>
                  <a:srgbClr val="F35D2F"/>
                </a:solidFill>
              </a:defRPr>
            </a:lvl1pPr>
          </a:lstStyle>
          <a:p>
            <a:r>
              <a:rPr lang="en-US"/>
              <a:t>Click to edit Master title style</a:t>
            </a:r>
            <a:endParaRPr lang="en-US" dirty="0"/>
          </a:p>
        </p:txBody>
      </p:sp>
      <p:sp>
        <p:nvSpPr>
          <p:cNvPr id="5126" name="Rectangle 6"/>
          <p:cNvSpPr>
            <a:spLocks noGrp="1" noChangeArrowheads="1"/>
          </p:cNvSpPr>
          <p:nvPr>
            <p:ph type="subTitle" idx="1"/>
          </p:nvPr>
        </p:nvSpPr>
        <p:spPr>
          <a:xfrm>
            <a:off x="609600" y="5086350"/>
            <a:ext cx="6005512" cy="831850"/>
          </a:xfrm>
        </p:spPr>
        <p:txBody>
          <a:bodyPr/>
          <a:lstStyle>
            <a:lvl1pPr marL="0" indent="0" fontAlgn="t">
              <a:spcAft>
                <a:spcPct val="0"/>
              </a:spcAft>
              <a:buClrTx/>
              <a:buFontTx/>
              <a:buNone/>
              <a:defRPr b="1"/>
            </a:lvl1pPr>
          </a:lstStyle>
          <a:p>
            <a:r>
              <a:rPr lang="en-US"/>
              <a:t>Click to edit Master subtitle style</a:t>
            </a:r>
            <a:endParaRPr lang="en-US" dirty="0"/>
          </a:p>
        </p:txBody>
      </p:sp>
      <p:grpSp>
        <p:nvGrpSpPr>
          <p:cNvPr id="61" name="Group 2149"/>
          <p:cNvGrpSpPr>
            <a:grpSpLocks/>
          </p:cNvGrpSpPr>
          <p:nvPr/>
        </p:nvGrpSpPr>
        <p:grpSpPr bwMode="auto">
          <a:xfrm>
            <a:off x="3451422" y="2828925"/>
            <a:ext cx="2241158" cy="522652"/>
            <a:chOff x="457200" y="534988"/>
            <a:chExt cx="1689100" cy="393700"/>
          </a:xfrm>
        </p:grpSpPr>
        <p:sp>
          <p:nvSpPr>
            <p:cNvPr id="62" name="Rectangle 20"/>
            <p:cNvSpPr>
              <a:spLocks noChangeArrowheads="1"/>
            </p:cNvSpPr>
            <p:nvPr userDrawn="1"/>
          </p:nvSpPr>
          <p:spPr bwMode="auto">
            <a:xfrm>
              <a:off x="457200" y="534988"/>
              <a:ext cx="1689100" cy="393700"/>
            </a:xfrm>
            <a:prstGeom prst="rect">
              <a:avLst/>
            </a:prstGeom>
            <a:solidFill>
              <a:srgbClr val="FFFFFF"/>
            </a:solidFill>
            <a:ln w="0">
              <a:no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63" name="Rectangle 21"/>
            <p:cNvSpPr>
              <a:spLocks noChangeArrowheads="1"/>
            </p:cNvSpPr>
            <p:nvPr userDrawn="1"/>
          </p:nvSpPr>
          <p:spPr bwMode="auto">
            <a:xfrm>
              <a:off x="468269" y="546052"/>
              <a:ext cx="1666960" cy="371572"/>
            </a:xfrm>
            <a:prstGeom prst="rect">
              <a:avLst/>
            </a:prstGeom>
            <a:solidFill>
              <a:srgbClr val="F35D2F"/>
            </a:solidFill>
            <a:ln w="0">
              <a:solidFill>
                <a:srgbClr val="FF3617"/>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64" name="Rectangle 22"/>
            <p:cNvSpPr>
              <a:spLocks noChangeArrowheads="1"/>
            </p:cNvSpPr>
            <p:nvPr userDrawn="1"/>
          </p:nvSpPr>
          <p:spPr bwMode="auto">
            <a:xfrm>
              <a:off x="479340" y="557116"/>
              <a:ext cx="539663" cy="349443"/>
            </a:xfrm>
            <a:prstGeom prst="rect">
              <a:avLst/>
            </a:prstGeom>
            <a:solidFill>
              <a:srgbClr val="FFFFFF"/>
            </a:solidFill>
            <a:ln w="0">
              <a:solidFill>
                <a:srgbClr val="FFFFFF"/>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65" name="Freeform 23"/>
            <p:cNvSpPr>
              <a:spLocks/>
            </p:cNvSpPr>
            <p:nvPr userDrawn="1"/>
          </p:nvSpPr>
          <p:spPr bwMode="auto">
            <a:xfrm>
              <a:off x="503325" y="574635"/>
              <a:ext cx="491693" cy="307952"/>
            </a:xfrm>
            <a:custGeom>
              <a:avLst/>
              <a:gdLst/>
              <a:ahLst/>
              <a:cxnLst>
                <a:cxn ang="0">
                  <a:pos x="160" y="9"/>
                </a:cxn>
                <a:cxn ang="0">
                  <a:pos x="170" y="22"/>
                </a:cxn>
                <a:cxn ang="0">
                  <a:pos x="180" y="31"/>
                </a:cxn>
                <a:cxn ang="0">
                  <a:pos x="192" y="37"/>
                </a:cxn>
                <a:cxn ang="0">
                  <a:pos x="207" y="41"/>
                </a:cxn>
                <a:cxn ang="0">
                  <a:pos x="228" y="46"/>
                </a:cxn>
                <a:cxn ang="0">
                  <a:pos x="240" y="48"/>
                </a:cxn>
                <a:cxn ang="0">
                  <a:pos x="262" y="54"/>
                </a:cxn>
                <a:cxn ang="0">
                  <a:pos x="278" y="60"/>
                </a:cxn>
                <a:cxn ang="0">
                  <a:pos x="294" y="71"/>
                </a:cxn>
                <a:cxn ang="0">
                  <a:pos x="304" y="84"/>
                </a:cxn>
                <a:cxn ang="0">
                  <a:pos x="310" y="100"/>
                </a:cxn>
                <a:cxn ang="0">
                  <a:pos x="309" y="117"/>
                </a:cxn>
                <a:cxn ang="0">
                  <a:pos x="304" y="133"/>
                </a:cxn>
                <a:cxn ang="0">
                  <a:pos x="295" y="146"/>
                </a:cxn>
                <a:cxn ang="0">
                  <a:pos x="283" y="156"/>
                </a:cxn>
                <a:cxn ang="0">
                  <a:pos x="268" y="163"/>
                </a:cxn>
                <a:cxn ang="0">
                  <a:pos x="245" y="168"/>
                </a:cxn>
                <a:cxn ang="0">
                  <a:pos x="228" y="167"/>
                </a:cxn>
                <a:cxn ang="0">
                  <a:pos x="220" y="165"/>
                </a:cxn>
                <a:cxn ang="0">
                  <a:pos x="211" y="162"/>
                </a:cxn>
                <a:cxn ang="0">
                  <a:pos x="201" y="157"/>
                </a:cxn>
                <a:cxn ang="0">
                  <a:pos x="188" y="148"/>
                </a:cxn>
                <a:cxn ang="0">
                  <a:pos x="179" y="144"/>
                </a:cxn>
                <a:cxn ang="0">
                  <a:pos x="194" y="165"/>
                </a:cxn>
                <a:cxn ang="0">
                  <a:pos x="212" y="181"/>
                </a:cxn>
                <a:cxn ang="0">
                  <a:pos x="232" y="190"/>
                </a:cxn>
                <a:cxn ang="0">
                  <a:pos x="233" y="192"/>
                </a:cxn>
                <a:cxn ang="0">
                  <a:pos x="233" y="194"/>
                </a:cxn>
                <a:cxn ang="0">
                  <a:pos x="77" y="193"/>
                </a:cxn>
                <a:cxn ang="0">
                  <a:pos x="77" y="191"/>
                </a:cxn>
                <a:cxn ang="0">
                  <a:pos x="89" y="186"/>
                </a:cxn>
                <a:cxn ang="0">
                  <a:pos x="108" y="174"/>
                </a:cxn>
                <a:cxn ang="0">
                  <a:pos x="124" y="155"/>
                </a:cxn>
                <a:cxn ang="0">
                  <a:pos x="130" y="143"/>
                </a:cxn>
                <a:cxn ang="0">
                  <a:pos x="130" y="143"/>
                </a:cxn>
                <a:cxn ang="0">
                  <a:pos x="115" y="153"/>
                </a:cxn>
                <a:cxn ang="0">
                  <a:pos x="103" y="160"/>
                </a:cxn>
                <a:cxn ang="0">
                  <a:pos x="94" y="164"/>
                </a:cxn>
                <a:cxn ang="0">
                  <a:pos x="86" y="166"/>
                </a:cxn>
                <a:cxn ang="0">
                  <a:pos x="77" y="167"/>
                </a:cxn>
                <a:cxn ang="0">
                  <a:pos x="54" y="166"/>
                </a:cxn>
                <a:cxn ang="0">
                  <a:pos x="34" y="160"/>
                </a:cxn>
                <a:cxn ang="0">
                  <a:pos x="21" y="152"/>
                </a:cxn>
                <a:cxn ang="0">
                  <a:pos x="10" y="140"/>
                </a:cxn>
                <a:cxn ang="0">
                  <a:pos x="3" y="126"/>
                </a:cxn>
                <a:cxn ang="0">
                  <a:pos x="0" y="109"/>
                </a:cxn>
                <a:cxn ang="0">
                  <a:pos x="3" y="92"/>
                </a:cxn>
                <a:cxn ang="0">
                  <a:pos x="11" y="77"/>
                </a:cxn>
                <a:cxn ang="0">
                  <a:pos x="24" y="65"/>
                </a:cxn>
                <a:cxn ang="0">
                  <a:pos x="40" y="57"/>
                </a:cxn>
                <a:cxn ang="0">
                  <a:pos x="57" y="51"/>
                </a:cxn>
                <a:cxn ang="0">
                  <a:pos x="83" y="46"/>
                </a:cxn>
                <a:cxn ang="0">
                  <a:pos x="103" y="41"/>
                </a:cxn>
                <a:cxn ang="0">
                  <a:pos x="118" y="37"/>
                </a:cxn>
                <a:cxn ang="0">
                  <a:pos x="130" y="31"/>
                </a:cxn>
                <a:cxn ang="0">
                  <a:pos x="140" y="22"/>
                </a:cxn>
                <a:cxn ang="0">
                  <a:pos x="150" y="9"/>
                </a:cxn>
              </a:cxnLst>
              <a:rect l="0" t="0" r="r" b="b"/>
              <a:pathLst>
                <a:path w="310" h="194">
                  <a:moveTo>
                    <a:pt x="155" y="0"/>
                  </a:moveTo>
                  <a:lnTo>
                    <a:pt x="160" y="9"/>
                  </a:lnTo>
                  <a:lnTo>
                    <a:pt x="165" y="16"/>
                  </a:lnTo>
                  <a:lnTo>
                    <a:pt x="170" y="22"/>
                  </a:lnTo>
                  <a:lnTo>
                    <a:pt x="175" y="27"/>
                  </a:lnTo>
                  <a:lnTo>
                    <a:pt x="180" y="31"/>
                  </a:lnTo>
                  <a:lnTo>
                    <a:pt x="185" y="34"/>
                  </a:lnTo>
                  <a:lnTo>
                    <a:pt x="192" y="37"/>
                  </a:lnTo>
                  <a:lnTo>
                    <a:pt x="199" y="39"/>
                  </a:lnTo>
                  <a:lnTo>
                    <a:pt x="207" y="41"/>
                  </a:lnTo>
                  <a:lnTo>
                    <a:pt x="217" y="43"/>
                  </a:lnTo>
                  <a:lnTo>
                    <a:pt x="228" y="46"/>
                  </a:lnTo>
                  <a:lnTo>
                    <a:pt x="227" y="46"/>
                  </a:lnTo>
                  <a:lnTo>
                    <a:pt x="240" y="48"/>
                  </a:lnTo>
                  <a:lnTo>
                    <a:pt x="253" y="51"/>
                  </a:lnTo>
                  <a:lnTo>
                    <a:pt x="262" y="54"/>
                  </a:lnTo>
                  <a:lnTo>
                    <a:pt x="270" y="57"/>
                  </a:lnTo>
                  <a:lnTo>
                    <a:pt x="278" y="60"/>
                  </a:lnTo>
                  <a:lnTo>
                    <a:pt x="287" y="65"/>
                  </a:lnTo>
                  <a:lnTo>
                    <a:pt x="294" y="71"/>
                  </a:lnTo>
                  <a:lnTo>
                    <a:pt x="300" y="77"/>
                  </a:lnTo>
                  <a:lnTo>
                    <a:pt x="304" y="84"/>
                  </a:lnTo>
                  <a:lnTo>
                    <a:pt x="307" y="92"/>
                  </a:lnTo>
                  <a:lnTo>
                    <a:pt x="310" y="100"/>
                  </a:lnTo>
                  <a:lnTo>
                    <a:pt x="310" y="109"/>
                  </a:lnTo>
                  <a:lnTo>
                    <a:pt x="309" y="117"/>
                  </a:lnTo>
                  <a:lnTo>
                    <a:pt x="307" y="126"/>
                  </a:lnTo>
                  <a:lnTo>
                    <a:pt x="304" y="133"/>
                  </a:lnTo>
                  <a:lnTo>
                    <a:pt x="300" y="140"/>
                  </a:lnTo>
                  <a:lnTo>
                    <a:pt x="295" y="146"/>
                  </a:lnTo>
                  <a:lnTo>
                    <a:pt x="289" y="152"/>
                  </a:lnTo>
                  <a:lnTo>
                    <a:pt x="283" y="156"/>
                  </a:lnTo>
                  <a:lnTo>
                    <a:pt x="276" y="160"/>
                  </a:lnTo>
                  <a:lnTo>
                    <a:pt x="268" y="163"/>
                  </a:lnTo>
                  <a:lnTo>
                    <a:pt x="257" y="166"/>
                  </a:lnTo>
                  <a:lnTo>
                    <a:pt x="245" y="168"/>
                  </a:lnTo>
                  <a:lnTo>
                    <a:pt x="233" y="167"/>
                  </a:lnTo>
                  <a:lnTo>
                    <a:pt x="228" y="167"/>
                  </a:lnTo>
                  <a:lnTo>
                    <a:pt x="224" y="166"/>
                  </a:lnTo>
                  <a:lnTo>
                    <a:pt x="220" y="165"/>
                  </a:lnTo>
                  <a:lnTo>
                    <a:pt x="216" y="164"/>
                  </a:lnTo>
                  <a:lnTo>
                    <a:pt x="211" y="162"/>
                  </a:lnTo>
                  <a:lnTo>
                    <a:pt x="207" y="160"/>
                  </a:lnTo>
                  <a:lnTo>
                    <a:pt x="201" y="157"/>
                  </a:lnTo>
                  <a:lnTo>
                    <a:pt x="195" y="153"/>
                  </a:lnTo>
                  <a:lnTo>
                    <a:pt x="188" y="148"/>
                  </a:lnTo>
                  <a:lnTo>
                    <a:pt x="180" y="143"/>
                  </a:lnTo>
                  <a:lnTo>
                    <a:pt x="179" y="144"/>
                  </a:lnTo>
                  <a:lnTo>
                    <a:pt x="186" y="155"/>
                  </a:lnTo>
                  <a:lnTo>
                    <a:pt x="194" y="165"/>
                  </a:lnTo>
                  <a:lnTo>
                    <a:pt x="202" y="174"/>
                  </a:lnTo>
                  <a:lnTo>
                    <a:pt x="212" y="181"/>
                  </a:lnTo>
                  <a:lnTo>
                    <a:pt x="221" y="186"/>
                  </a:lnTo>
                  <a:lnTo>
                    <a:pt x="232" y="190"/>
                  </a:lnTo>
                  <a:lnTo>
                    <a:pt x="233" y="191"/>
                  </a:lnTo>
                  <a:lnTo>
                    <a:pt x="233" y="192"/>
                  </a:lnTo>
                  <a:lnTo>
                    <a:pt x="233" y="193"/>
                  </a:lnTo>
                  <a:lnTo>
                    <a:pt x="233" y="194"/>
                  </a:lnTo>
                  <a:lnTo>
                    <a:pt x="77" y="194"/>
                  </a:lnTo>
                  <a:lnTo>
                    <a:pt x="77" y="193"/>
                  </a:lnTo>
                  <a:lnTo>
                    <a:pt x="77" y="192"/>
                  </a:lnTo>
                  <a:lnTo>
                    <a:pt x="77" y="191"/>
                  </a:lnTo>
                  <a:lnTo>
                    <a:pt x="78" y="190"/>
                  </a:lnTo>
                  <a:lnTo>
                    <a:pt x="89" y="186"/>
                  </a:lnTo>
                  <a:lnTo>
                    <a:pt x="98" y="181"/>
                  </a:lnTo>
                  <a:lnTo>
                    <a:pt x="108" y="174"/>
                  </a:lnTo>
                  <a:lnTo>
                    <a:pt x="116" y="165"/>
                  </a:lnTo>
                  <a:lnTo>
                    <a:pt x="124" y="155"/>
                  </a:lnTo>
                  <a:lnTo>
                    <a:pt x="131" y="144"/>
                  </a:lnTo>
                  <a:lnTo>
                    <a:pt x="130" y="143"/>
                  </a:lnTo>
                  <a:lnTo>
                    <a:pt x="130" y="143"/>
                  </a:lnTo>
                  <a:lnTo>
                    <a:pt x="130" y="143"/>
                  </a:lnTo>
                  <a:lnTo>
                    <a:pt x="122" y="148"/>
                  </a:lnTo>
                  <a:lnTo>
                    <a:pt x="115" y="153"/>
                  </a:lnTo>
                  <a:lnTo>
                    <a:pt x="109" y="157"/>
                  </a:lnTo>
                  <a:lnTo>
                    <a:pt x="103" y="160"/>
                  </a:lnTo>
                  <a:lnTo>
                    <a:pt x="99" y="162"/>
                  </a:lnTo>
                  <a:lnTo>
                    <a:pt x="94" y="164"/>
                  </a:lnTo>
                  <a:lnTo>
                    <a:pt x="90" y="165"/>
                  </a:lnTo>
                  <a:lnTo>
                    <a:pt x="86" y="166"/>
                  </a:lnTo>
                  <a:lnTo>
                    <a:pt x="82" y="167"/>
                  </a:lnTo>
                  <a:lnTo>
                    <a:pt x="77" y="167"/>
                  </a:lnTo>
                  <a:lnTo>
                    <a:pt x="65" y="168"/>
                  </a:lnTo>
                  <a:lnTo>
                    <a:pt x="54" y="166"/>
                  </a:lnTo>
                  <a:lnTo>
                    <a:pt x="42" y="163"/>
                  </a:lnTo>
                  <a:lnTo>
                    <a:pt x="34" y="160"/>
                  </a:lnTo>
                  <a:lnTo>
                    <a:pt x="27" y="156"/>
                  </a:lnTo>
                  <a:lnTo>
                    <a:pt x="21" y="152"/>
                  </a:lnTo>
                  <a:lnTo>
                    <a:pt x="15" y="146"/>
                  </a:lnTo>
                  <a:lnTo>
                    <a:pt x="10" y="140"/>
                  </a:lnTo>
                  <a:lnTo>
                    <a:pt x="6" y="133"/>
                  </a:lnTo>
                  <a:lnTo>
                    <a:pt x="3" y="126"/>
                  </a:lnTo>
                  <a:lnTo>
                    <a:pt x="1" y="117"/>
                  </a:lnTo>
                  <a:lnTo>
                    <a:pt x="0" y="109"/>
                  </a:lnTo>
                  <a:lnTo>
                    <a:pt x="1" y="100"/>
                  </a:lnTo>
                  <a:lnTo>
                    <a:pt x="3" y="92"/>
                  </a:lnTo>
                  <a:lnTo>
                    <a:pt x="6" y="84"/>
                  </a:lnTo>
                  <a:lnTo>
                    <a:pt x="11" y="77"/>
                  </a:lnTo>
                  <a:lnTo>
                    <a:pt x="16" y="71"/>
                  </a:lnTo>
                  <a:lnTo>
                    <a:pt x="24" y="65"/>
                  </a:lnTo>
                  <a:lnTo>
                    <a:pt x="32" y="60"/>
                  </a:lnTo>
                  <a:lnTo>
                    <a:pt x="40" y="57"/>
                  </a:lnTo>
                  <a:lnTo>
                    <a:pt x="49" y="54"/>
                  </a:lnTo>
                  <a:lnTo>
                    <a:pt x="57" y="51"/>
                  </a:lnTo>
                  <a:lnTo>
                    <a:pt x="70" y="48"/>
                  </a:lnTo>
                  <a:lnTo>
                    <a:pt x="83" y="46"/>
                  </a:lnTo>
                  <a:lnTo>
                    <a:pt x="94" y="43"/>
                  </a:lnTo>
                  <a:lnTo>
                    <a:pt x="103" y="41"/>
                  </a:lnTo>
                  <a:lnTo>
                    <a:pt x="111" y="39"/>
                  </a:lnTo>
                  <a:lnTo>
                    <a:pt x="118" y="37"/>
                  </a:lnTo>
                  <a:lnTo>
                    <a:pt x="125" y="34"/>
                  </a:lnTo>
                  <a:lnTo>
                    <a:pt x="130" y="31"/>
                  </a:lnTo>
                  <a:lnTo>
                    <a:pt x="135" y="27"/>
                  </a:lnTo>
                  <a:lnTo>
                    <a:pt x="140" y="22"/>
                  </a:lnTo>
                  <a:lnTo>
                    <a:pt x="145" y="16"/>
                  </a:lnTo>
                  <a:lnTo>
                    <a:pt x="150" y="9"/>
                  </a:lnTo>
                  <a:lnTo>
                    <a:pt x="155" y="0"/>
                  </a:lnTo>
                  <a:close/>
                </a:path>
              </a:pathLst>
            </a:custGeom>
            <a:solidFill>
              <a:srgbClr val="F35D2F"/>
            </a:solidFill>
            <a:ln w="0">
              <a:solidFill>
                <a:srgbClr val="FF3617"/>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66" name="Freeform 24"/>
            <p:cNvSpPr>
              <a:spLocks/>
            </p:cNvSpPr>
            <p:nvPr userDrawn="1"/>
          </p:nvSpPr>
          <p:spPr bwMode="auto">
            <a:xfrm>
              <a:off x="1173061" y="638253"/>
              <a:ext cx="123615" cy="176105"/>
            </a:xfrm>
            <a:custGeom>
              <a:avLst/>
              <a:gdLst/>
              <a:ahLst/>
              <a:cxnLst>
                <a:cxn ang="0">
                  <a:pos x="48" y="1"/>
                </a:cxn>
                <a:cxn ang="0">
                  <a:pos x="64" y="3"/>
                </a:cxn>
                <a:cxn ang="0">
                  <a:pos x="73" y="29"/>
                </a:cxn>
                <a:cxn ang="0">
                  <a:pos x="61" y="24"/>
                </a:cxn>
                <a:cxn ang="0">
                  <a:pos x="58" y="15"/>
                </a:cxn>
                <a:cxn ang="0">
                  <a:pos x="52" y="9"/>
                </a:cxn>
                <a:cxn ang="0">
                  <a:pos x="41" y="7"/>
                </a:cxn>
                <a:cxn ang="0">
                  <a:pos x="31" y="9"/>
                </a:cxn>
                <a:cxn ang="0">
                  <a:pos x="24" y="15"/>
                </a:cxn>
                <a:cxn ang="0">
                  <a:pos x="21" y="25"/>
                </a:cxn>
                <a:cxn ang="0">
                  <a:pos x="24" y="34"/>
                </a:cxn>
                <a:cxn ang="0">
                  <a:pos x="30" y="39"/>
                </a:cxn>
                <a:cxn ang="0">
                  <a:pos x="39" y="43"/>
                </a:cxn>
                <a:cxn ang="0">
                  <a:pos x="47" y="45"/>
                </a:cxn>
                <a:cxn ang="0">
                  <a:pos x="57" y="48"/>
                </a:cxn>
                <a:cxn ang="0">
                  <a:pos x="67" y="52"/>
                </a:cxn>
                <a:cxn ang="0">
                  <a:pos x="74" y="59"/>
                </a:cxn>
                <a:cxn ang="0">
                  <a:pos x="78" y="69"/>
                </a:cxn>
                <a:cxn ang="0">
                  <a:pos x="77" y="84"/>
                </a:cxn>
                <a:cxn ang="0">
                  <a:pos x="73" y="95"/>
                </a:cxn>
                <a:cxn ang="0">
                  <a:pos x="64" y="103"/>
                </a:cxn>
                <a:cxn ang="0">
                  <a:pos x="53" y="108"/>
                </a:cxn>
                <a:cxn ang="0">
                  <a:pos x="40" y="110"/>
                </a:cxn>
                <a:cxn ang="0">
                  <a:pos x="22" y="110"/>
                </a:cxn>
                <a:cxn ang="0">
                  <a:pos x="0" y="105"/>
                </a:cxn>
                <a:cxn ang="0">
                  <a:pos x="11" y="78"/>
                </a:cxn>
                <a:cxn ang="0">
                  <a:pos x="13" y="89"/>
                </a:cxn>
                <a:cxn ang="0">
                  <a:pos x="16" y="98"/>
                </a:cxn>
                <a:cxn ang="0">
                  <a:pos x="23" y="103"/>
                </a:cxn>
                <a:cxn ang="0">
                  <a:pos x="35" y="104"/>
                </a:cxn>
                <a:cxn ang="0">
                  <a:pos x="46" y="102"/>
                </a:cxn>
                <a:cxn ang="0">
                  <a:pos x="53" y="95"/>
                </a:cxn>
                <a:cxn ang="0">
                  <a:pos x="56" y="84"/>
                </a:cxn>
                <a:cxn ang="0">
                  <a:pos x="53" y="74"/>
                </a:cxn>
                <a:cxn ang="0">
                  <a:pos x="45" y="67"/>
                </a:cxn>
                <a:cxn ang="0">
                  <a:pos x="28" y="62"/>
                </a:cxn>
                <a:cxn ang="0">
                  <a:pos x="17" y="58"/>
                </a:cxn>
                <a:cxn ang="0">
                  <a:pos x="8" y="53"/>
                </a:cxn>
                <a:cxn ang="0">
                  <a:pos x="2" y="44"/>
                </a:cxn>
                <a:cxn ang="0">
                  <a:pos x="0" y="32"/>
                </a:cxn>
                <a:cxn ang="0">
                  <a:pos x="2" y="19"/>
                </a:cxn>
                <a:cxn ang="0">
                  <a:pos x="8" y="11"/>
                </a:cxn>
                <a:cxn ang="0">
                  <a:pos x="18" y="5"/>
                </a:cxn>
                <a:cxn ang="0">
                  <a:pos x="29" y="1"/>
                </a:cxn>
                <a:cxn ang="0">
                  <a:pos x="41" y="0"/>
                </a:cxn>
              </a:cxnLst>
              <a:rect l="0" t="0" r="r" b="b"/>
              <a:pathLst>
                <a:path w="78" h="111">
                  <a:moveTo>
                    <a:pt x="41" y="0"/>
                  </a:moveTo>
                  <a:lnTo>
                    <a:pt x="48" y="1"/>
                  </a:lnTo>
                  <a:lnTo>
                    <a:pt x="56" y="2"/>
                  </a:lnTo>
                  <a:lnTo>
                    <a:pt x="64" y="3"/>
                  </a:lnTo>
                  <a:lnTo>
                    <a:pt x="73" y="5"/>
                  </a:lnTo>
                  <a:lnTo>
                    <a:pt x="73" y="29"/>
                  </a:lnTo>
                  <a:lnTo>
                    <a:pt x="62" y="29"/>
                  </a:lnTo>
                  <a:lnTo>
                    <a:pt x="61" y="24"/>
                  </a:lnTo>
                  <a:lnTo>
                    <a:pt x="60" y="19"/>
                  </a:lnTo>
                  <a:lnTo>
                    <a:pt x="58" y="15"/>
                  </a:lnTo>
                  <a:lnTo>
                    <a:pt x="55" y="12"/>
                  </a:lnTo>
                  <a:lnTo>
                    <a:pt x="52" y="9"/>
                  </a:lnTo>
                  <a:lnTo>
                    <a:pt x="47" y="8"/>
                  </a:lnTo>
                  <a:lnTo>
                    <a:pt x="41" y="7"/>
                  </a:lnTo>
                  <a:lnTo>
                    <a:pt x="36" y="7"/>
                  </a:lnTo>
                  <a:lnTo>
                    <a:pt x="31" y="9"/>
                  </a:lnTo>
                  <a:lnTo>
                    <a:pt x="27" y="11"/>
                  </a:lnTo>
                  <a:lnTo>
                    <a:pt x="24" y="15"/>
                  </a:lnTo>
                  <a:lnTo>
                    <a:pt x="22" y="19"/>
                  </a:lnTo>
                  <a:lnTo>
                    <a:pt x="21" y="25"/>
                  </a:lnTo>
                  <a:lnTo>
                    <a:pt x="22" y="30"/>
                  </a:lnTo>
                  <a:lnTo>
                    <a:pt x="24" y="34"/>
                  </a:lnTo>
                  <a:lnTo>
                    <a:pt x="27" y="37"/>
                  </a:lnTo>
                  <a:lnTo>
                    <a:pt x="30" y="39"/>
                  </a:lnTo>
                  <a:lnTo>
                    <a:pt x="34" y="41"/>
                  </a:lnTo>
                  <a:lnTo>
                    <a:pt x="39" y="43"/>
                  </a:lnTo>
                  <a:lnTo>
                    <a:pt x="43" y="44"/>
                  </a:lnTo>
                  <a:lnTo>
                    <a:pt x="47" y="45"/>
                  </a:lnTo>
                  <a:lnTo>
                    <a:pt x="51" y="46"/>
                  </a:lnTo>
                  <a:lnTo>
                    <a:pt x="57" y="48"/>
                  </a:lnTo>
                  <a:lnTo>
                    <a:pt x="62" y="50"/>
                  </a:lnTo>
                  <a:lnTo>
                    <a:pt x="67" y="52"/>
                  </a:lnTo>
                  <a:lnTo>
                    <a:pt x="71" y="55"/>
                  </a:lnTo>
                  <a:lnTo>
                    <a:pt x="74" y="59"/>
                  </a:lnTo>
                  <a:lnTo>
                    <a:pt x="76" y="64"/>
                  </a:lnTo>
                  <a:lnTo>
                    <a:pt x="78" y="69"/>
                  </a:lnTo>
                  <a:lnTo>
                    <a:pt x="78" y="76"/>
                  </a:lnTo>
                  <a:lnTo>
                    <a:pt x="77" y="84"/>
                  </a:lnTo>
                  <a:lnTo>
                    <a:pt x="75" y="90"/>
                  </a:lnTo>
                  <a:lnTo>
                    <a:pt x="73" y="95"/>
                  </a:lnTo>
                  <a:lnTo>
                    <a:pt x="69" y="100"/>
                  </a:lnTo>
                  <a:lnTo>
                    <a:pt x="64" y="103"/>
                  </a:lnTo>
                  <a:lnTo>
                    <a:pt x="59" y="106"/>
                  </a:lnTo>
                  <a:lnTo>
                    <a:pt x="53" y="108"/>
                  </a:lnTo>
                  <a:lnTo>
                    <a:pt x="47" y="110"/>
                  </a:lnTo>
                  <a:lnTo>
                    <a:pt x="40" y="110"/>
                  </a:lnTo>
                  <a:lnTo>
                    <a:pt x="33" y="111"/>
                  </a:lnTo>
                  <a:lnTo>
                    <a:pt x="22" y="110"/>
                  </a:lnTo>
                  <a:lnTo>
                    <a:pt x="11" y="108"/>
                  </a:lnTo>
                  <a:lnTo>
                    <a:pt x="0" y="105"/>
                  </a:lnTo>
                  <a:lnTo>
                    <a:pt x="0" y="78"/>
                  </a:lnTo>
                  <a:lnTo>
                    <a:pt x="11" y="78"/>
                  </a:lnTo>
                  <a:lnTo>
                    <a:pt x="12" y="84"/>
                  </a:lnTo>
                  <a:lnTo>
                    <a:pt x="13" y="89"/>
                  </a:lnTo>
                  <a:lnTo>
                    <a:pt x="15" y="94"/>
                  </a:lnTo>
                  <a:lnTo>
                    <a:pt x="16" y="98"/>
                  </a:lnTo>
                  <a:lnTo>
                    <a:pt x="19" y="101"/>
                  </a:lnTo>
                  <a:lnTo>
                    <a:pt x="23" y="103"/>
                  </a:lnTo>
                  <a:lnTo>
                    <a:pt x="28" y="104"/>
                  </a:lnTo>
                  <a:lnTo>
                    <a:pt x="35" y="104"/>
                  </a:lnTo>
                  <a:lnTo>
                    <a:pt x="40" y="104"/>
                  </a:lnTo>
                  <a:lnTo>
                    <a:pt x="46" y="102"/>
                  </a:lnTo>
                  <a:lnTo>
                    <a:pt x="50" y="99"/>
                  </a:lnTo>
                  <a:lnTo>
                    <a:pt x="53" y="95"/>
                  </a:lnTo>
                  <a:lnTo>
                    <a:pt x="55" y="90"/>
                  </a:lnTo>
                  <a:lnTo>
                    <a:pt x="56" y="84"/>
                  </a:lnTo>
                  <a:lnTo>
                    <a:pt x="55" y="79"/>
                  </a:lnTo>
                  <a:lnTo>
                    <a:pt x="53" y="74"/>
                  </a:lnTo>
                  <a:lnTo>
                    <a:pt x="50" y="70"/>
                  </a:lnTo>
                  <a:lnTo>
                    <a:pt x="45" y="67"/>
                  </a:lnTo>
                  <a:lnTo>
                    <a:pt x="34" y="64"/>
                  </a:lnTo>
                  <a:lnTo>
                    <a:pt x="28" y="62"/>
                  </a:lnTo>
                  <a:lnTo>
                    <a:pt x="23" y="60"/>
                  </a:lnTo>
                  <a:lnTo>
                    <a:pt x="17" y="58"/>
                  </a:lnTo>
                  <a:lnTo>
                    <a:pt x="13" y="56"/>
                  </a:lnTo>
                  <a:lnTo>
                    <a:pt x="8" y="53"/>
                  </a:lnTo>
                  <a:lnTo>
                    <a:pt x="5" y="49"/>
                  </a:lnTo>
                  <a:lnTo>
                    <a:pt x="2" y="44"/>
                  </a:lnTo>
                  <a:lnTo>
                    <a:pt x="0" y="39"/>
                  </a:lnTo>
                  <a:lnTo>
                    <a:pt x="0" y="32"/>
                  </a:lnTo>
                  <a:lnTo>
                    <a:pt x="0" y="25"/>
                  </a:lnTo>
                  <a:lnTo>
                    <a:pt x="2" y="19"/>
                  </a:lnTo>
                  <a:lnTo>
                    <a:pt x="5" y="15"/>
                  </a:lnTo>
                  <a:lnTo>
                    <a:pt x="8" y="11"/>
                  </a:lnTo>
                  <a:lnTo>
                    <a:pt x="13" y="7"/>
                  </a:lnTo>
                  <a:lnTo>
                    <a:pt x="18" y="5"/>
                  </a:lnTo>
                  <a:lnTo>
                    <a:pt x="23" y="3"/>
                  </a:lnTo>
                  <a:lnTo>
                    <a:pt x="29" y="1"/>
                  </a:lnTo>
                  <a:lnTo>
                    <a:pt x="35" y="1"/>
                  </a:lnTo>
                  <a:lnTo>
                    <a:pt x="41"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67" name="Freeform 25"/>
            <p:cNvSpPr>
              <a:spLocks/>
            </p:cNvSpPr>
            <p:nvPr userDrawn="1"/>
          </p:nvSpPr>
          <p:spPr bwMode="auto">
            <a:xfrm>
              <a:off x="1489479" y="666836"/>
              <a:ext cx="142065" cy="147522"/>
            </a:xfrm>
            <a:custGeom>
              <a:avLst/>
              <a:gdLst/>
              <a:ahLst/>
              <a:cxnLst>
                <a:cxn ang="0">
                  <a:pos x="55" y="0"/>
                </a:cxn>
                <a:cxn ang="0">
                  <a:pos x="71" y="1"/>
                </a:cxn>
                <a:cxn ang="0">
                  <a:pos x="78" y="26"/>
                </a:cxn>
                <a:cxn ang="0">
                  <a:pos x="68" y="19"/>
                </a:cxn>
                <a:cxn ang="0">
                  <a:pos x="65" y="10"/>
                </a:cxn>
                <a:cxn ang="0">
                  <a:pos x="59" y="6"/>
                </a:cxn>
                <a:cxn ang="0">
                  <a:pos x="47" y="5"/>
                </a:cxn>
                <a:cxn ang="0">
                  <a:pos x="36" y="7"/>
                </a:cxn>
                <a:cxn ang="0">
                  <a:pos x="28" y="13"/>
                </a:cxn>
                <a:cxn ang="0">
                  <a:pos x="24" y="21"/>
                </a:cxn>
                <a:cxn ang="0">
                  <a:pos x="21" y="32"/>
                </a:cxn>
                <a:cxn ang="0">
                  <a:pos x="20" y="42"/>
                </a:cxn>
                <a:cxn ang="0">
                  <a:pos x="21" y="65"/>
                </a:cxn>
                <a:cxn ang="0">
                  <a:pos x="27" y="79"/>
                </a:cxn>
                <a:cxn ang="0">
                  <a:pos x="35" y="85"/>
                </a:cxn>
                <a:cxn ang="0">
                  <a:pos x="46" y="87"/>
                </a:cxn>
                <a:cxn ang="0">
                  <a:pos x="52" y="86"/>
                </a:cxn>
                <a:cxn ang="0">
                  <a:pos x="59" y="84"/>
                </a:cxn>
                <a:cxn ang="0">
                  <a:pos x="61" y="81"/>
                </a:cxn>
                <a:cxn ang="0">
                  <a:pos x="62" y="77"/>
                </a:cxn>
                <a:cxn ang="0">
                  <a:pos x="62" y="59"/>
                </a:cxn>
                <a:cxn ang="0">
                  <a:pos x="59" y="57"/>
                </a:cxn>
                <a:cxn ang="0">
                  <a:pos x="52" y="56"/>
                </a:cxn>
                <a:cxn ang="0">
                  <a:pos x="47" y="50"/>
                </a:cxn>
                <a:cxn ang="0">
                  <a:pos x="90" y="56"/>
                </a:cxn>
                <a:cxn ang="0">
                  <a:pos x="83" y="57"/>
                </a:cxn>
                <a:cxn ang="0">
                  <a:pos x="81" y="60"/>
                </a:cxn>
                <a:cxn ang="0">
                  <a:pos x="81" y="87"/>
                </a:cxn>
                <a:cxn ang="0">
                  <a:pos x="68" y="89"/>
                </a:cxn>
                <a:cxn ang="0">
                  <a:pos x="49" y="93"/>
                </a:cxn>
                <a:cxn ang="0">
                  <a:pos x="34" y="92"/>
                </a:cxn>
                <a:cxn ang="0">
                  <a:pos x="19" y="88"/>
                </a:cxn>
                <a:cxn ang="0">
                  <a:pos x="8" y="79"/>
                </a:cxn>
                <a:cxn ang="0">
                  <a:pos x="2" y="66"/>
                </a:cxn>
                <a:cxn ang="0">
                  <a:pos x="0" y="48"/>
                </a:cxn>
                <a:cxn ang="0">
                  <a:pos x="2" y="28"/>
                </a:cxn>
                <a:cxn ang="0">
                  <a:pos x="9" y="14"/>
                </a:cxn>
                <a:cxn ang="0">
                  <a:pos x="20" y="4"/>
                </a:cxn>
                <a:cxn ang="0">
                  <a:pos x="37" y="0"/>
                </a:cxn>
              </a:cxnLst>
              <a:rect l="0" t="0" r="r" b="b"/>
              <a:pathLst>
                <a:path w="90" h="93">
                  <a:moveTo>
                    <a:pt x="47" y="0"/>
                  </a:moveTo>
                  <a:lnTo>
                    <a:pt x="55" y="0"/>
                  </a:lnTo>
                  <a:lnTo>
                    <a:pt x="63" y="0"/>
                  </a:lnTo>
                  <a:lnTo>
                    <a:pt x="71" y="1"/>
                  </a:lnTo>
                  <a:lnTo>
                    <a:pt x="78" y="3"/>
                  </a:lnTo>
                  <a:lnTo>
                    <a:pt x="78" y="26"/>
                  </a:lnTo>
                  <a:lnTo>
                    <a:pt x="69" y="26"/>
                  </a:lnTo>
                  <a:lnTo>
                    <a:pt x="68" y="19"/>
                  </a:lnTo>
                  <a:lnTo>
                    <a:pt x="67" y="14"/>
                  </a:lnTo>
                  <a:lnTo>
                    <a:pt x="65" y="10"/>
                  </a:lnTo>
                  <a:lnTo>
                    <a:pt x="63" y="8"/>
                  </a:lnTo>
                  <a:lnTo>
                    <a:pt x="59" y="6"/>
                  </a:lnTo>
                  <a:lnTo>
                    <a:pt x="54" y="5"/>
                  </a:lnTo>
                  <a:lnTo>
                    <a:pt x="47" y="5"/>
                  </a:lnTo>
                  <a:lnTo>
                    <a:pt x="41" y="5"/>
                  </a:lnTo>
                  <a:lnTo>
                    <a:pt x="36" y="7"/>
                  </a:lnTo>
                  <a:lnTo>
                    <a:pt x="32" y="9"/>
                  </a:lnTo>
                  <a:lnTo>
                    <a:pt x="28" y="13"/>
                  </a:lnTo>
                  <a:lnTo>
                    <a:pt x="25" y="17"/>
                  </a:lnTo>
                  <a:lnTo>
                    <a:pt x="24" y="21"/>
                  </a:lnTo>
                  <a:lnTo>
                    <a:pt x="22" y="26"/>
                  </a:lnTo>
                  <a:lnTo>
                    <a:pt x="21" y="32"/>
                  </a:lnTo>
                  <a:lnTo>
                    <a:pt x="20" y="37"/>
                  </a:lnTo>
                  <a:lnTo>
                    <a:pt x="20" y="42"/>
                  </a:lnTo>
                  <a:lnTo>
                    <a:pt x="20" y="53"/>
                  </a:lnTo>
                  <a:lnTo>
                    <a:pt x="21" y="65"/>
                  </a:lnTo>
                  <a:lnTo>
                    <a:pt x="25" y="74"/>
                  </a:lnTo>
                  <a:lnTo>
                    <a:pt x="27" y="79"/>
                  </a:lnTo>
                  <a:lnTo>
                    <a:pt x="30" y="82"/>
                  </a:lnTo>
                  <a:lnTo>
                    <a:pt x="35" y="85"/>
                  </a:lnTo>
                  <a:lnTo>
                    <a:pt x="40" y="87"/>
                  </a:lnTo>
                  <a:lnTo>
                    <a:pt x="46" y="87"/>
                  </a:lnTo>
                  <a:lnTo>
                    <a:pt x="49" y="87"/>
                  </a:lnTo>
                  <a:lnTo>
                    <a:pt x="52" y="86"/>
                  </a:lnTo>
                  <a:lnTo>
                    <a:pt x="56" y="85"/>
                  </a:lnTo>
                  <a:lnTo>
                    <a:pt x="59" y="84"/>
                  </a:lnTo>
                  <a:lnTo>
                    <a:pt x="61" y="81"/>
                  </a:lnTo>
                  <a:lnTo>
                    <a:pt x="61" y="81"/>
                  </a:lnTo>
                  <a:lnTo>
                    <a:pt x="62" y="79"/>
                  </a:lnTo>
                  <a:lnTo>
                    <a:pt x="62" y="77"/>
                  </a:lnTo>
                  <a:lnTo>
                    <a:pt x="62" y="61"/>
                  </a:lnTo>
                  <a:lnTo>
                    <a:pt x="62" y="59"/>
                  </a:lnTo>
                  <a:lnTo>
                    <a:pt x="61" y="58"/>
                  </a:lnTo>
                  <a:lnTo>
                    <a:pt x="59" y="57"/>
                  </a:lnTo>
                  <a:lnTo>
                    <a:pt x="56" y="56"/>
                  </a:lnTo>
                  <a:lnTo>
                    <a:pt x="52" y="56"/>
                  </a:lnTo>
                  <a:lnTo>
                    <a:pt x="47" y="56"/>
                  </a:lnTo>
                  <a:lnTo>
                    <a:pt x="47" y="50"/>
                  </a:lnTo>
                  <a:lnTo>
                    <a:pt x="90" y="50"/>
                  </a:lnTo>
                  <a:lnTo>
                    <a:pt x="90" y="56"/>
                  </a:lnTo>
                  <a:lnTo>
                    <a:pt x="86" y="56"/>
                  </a:lnTo>
                  <a:lnTo>
                    <a:pt x="83" y="57"/>
                  </a:lnTo>
                  <a:lnTo>
                    <a:pt x="82" y="58"/>
                  </a:lnTo>
                  <a:lnTo>
                    <a:pt x="81" y="60"/>
                  </a:lnTo>
                  <a:lnTo>
                    <a:pt x="81" y="62"/>
                  </a:lnTo>
                  <a:lnTo>
                    <a:pt x="81" y="87"/>
                  </a:lnTo>
                  <a:lnTo>
                    <a:pt x="74" y="87"/>
                  </a:lnTo>
                  <a:lnTo>
                    <a:pt x="68" y="89"/>
                  </a:lnTo>
                  <a:lnTo>
                    <a:pt x="55" y="92"/>
                  </a:lnTo>
                  <a:lnTo>
                    <a:pt x="49" y="93"/>
                  </a:lnTo>
                  <a:lnTo>
                    <a:pt x="43" y="93"/>
                  </a:lnTo>
                  <a:lnTo>
                    <a:pt x="34" y="92"/>
                  </a:lnTo>
                  <a:lnTo>
                    <a:pt x="26" y="90"/>
                  </a:lnTo>
                  <a:lnTo>
                    <a:pt x="19" y="88"/>
                  </a:lnTo>
                  <a:lnTo>
                    <a:pt x="13" y="84"/>
                  </a:lnTo>
                  <a:lnTo>
                    <a:pt x="8" y="79"/>
                  </a:lnTo>
                  <a:lnTo>
                    <a:pt x="4" y="73"/>
                  </a:lnTo>
                  <a:lnTo>
                    <a:pt x="2" y="66"/>
                  </a:lnTo>
                  <a:lnTo>
                    <a:pt x="1" y="57"/>
                  </a:lnTo>
                  <a:lnTo>
                    <a:pt x="0" y="48"/>
                  </a:lnTo>
                  <a:lnTo>
                    <a:pt x="1" y="37"/>
                  </a:lnTo>
                  <a:lnTo>
                    <a:pt x="2" y="28"/>
                  </a:lnTo>
                  <a:lnTo>
                    <a:pt x="5" y="20"/>
                  </a:lnTo>
                  <a:lnTo>
                    <a:pt x="9" y="14"/>
                  </a:lnTo>
                  <a:lnTo>
                    <a:pt x="14" y="8"/>
                  </a:lnTo>
                  <a:lnTo>
                    <a:pt x="20" y="4"/>
                  </a:lnTo>
                  <a:lnTo>
                    <a:pt x="28" y="2"/>
                  </a:lnTo>
                  <a:lnTo>
                    <a:pt x="37" y="0"/>
                  </a:lnTo>
                  <a:lnTo>
                    <a:pt x="47"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68" name="Freeform 26"/>
            <p:cNvSpPr>
              <a:spLocks/>
            </p:cNvSpPr>
            <p:nvPr userDrawn="1"/>
          </p:nvSpPr>
          <p:spPr bwMode="auto">
            <a:xfrm>
              <a:off x="1648149" y="668680"/>
              <a:ext cx="110700" cy="143834"/>
            </a:xfrm>
            <a:custGeom>
              <a:avLst/>
              <a:gdLst/>
              <a:ahLst/>
              <a:cxnLst>
                <a:cxn ang="0">
                  <a:pos x="0" y="0"/>
                </a:cxn>
                <a:cxn ang="0">
                  <a:pos x="70" y="0"/>
                </a:cxn>
                <a:cxn ang="0">
                  <a:pos x="70" y="22"/>
                </a:cxn>
                <a:cxn ang="0">
                  <a:pos x="61" y="22"/>
                </a:cxn>
                <a:cxn ang="0">
                  <a:pos x="60" y="16"/>
                </a:cxn>
                <a:cxn ang="0">
                  <a:pos x="59" y="12"/>
                </a:cxn>
                <a:cxn ang="0">
                  <a:pos x="58" y="10"/>
                </a:cxn>
                <a:cxn ang="0">
                  <a:pos x="56" y="8"/>
                </a:cxn>
                <a:cxn ang="0">
                  <a:pos x="53" y="7"/>
                </a:cxn>
                <a:cxn ang="0">
                  <a:pos x="48" y="6"/>
                </a:cxn>
                <a:cxn ang="0">
                  <a:pos x="29" y="6"/>
                </a:cxn>
                <a:cxn ang="0">
                  <a:pos x="29" y="39"/>
                </a:cxn>
                <a:cxn ang="0">
                  <a:pos x="37" y="39"/>
                </a:cxn>
                <a:cxn ang="0">
                  <a:pos x="40" y="39"/>
                </a:cxn>
                <a:cxn ang="0">
                  <a:pos x="43" y="38"/>
                </a:cxn>
                <a:cxn ang="0">
                  <a:pos x="45" y="36"/>
                </a:cxn>
                <a:cxn ang="0">
                  <a:pos x="46" y="33"/>
                </a:cxn>
                <a:cxn ang="0">
                  <a:pos x="46" y="30"/>
                </a:cxn>
                <a:cxn ang="0">
                  <a:pos x="47" y="27"/>
                </a:cxn>
                <a:cxn ang="0">
                  <a:pos x="54" y="27"/>
                </a:cxn>
                <a:cxn ang="0">
                  <a:pos x="53" y="34"/>
                </a:cxn>
                <a:cxn ang="0">
                  <a:pos x="53" y="50"/>
                </a:cxn>
                <a:cxn ang="0">
                  <a:pos x="54" y="58"/>
                </a:cxn>
                <a:cxn ang="0">
                  <a:pos x="47" y="58"/>
                </a:cxn>
                <a:cxn ang="0">
                  <a:pos x="46" y="54"/>
                </a:cxn>
                <a:cxn ang="0">
                  <a:pos x="46" y="51"/>
                </a:cxn>
                <a:cxn ang="0">
                  <a:pos x="45" y="49"/>
                </a:cxn>
                <a:cxn ang="0">
                  <a:pos x="43" y="47"/>
                </a:cxn>
                <a:cxn ang="0">
                  <a:pos x="41" y="46"/>
                </a:cxn>
                <a:cxn ang="0">
                  <a:pos x="37" y="45"/>
                </a:cxn>
                <a:cxn ang="0">
                  <a:pos x="29" y="45"/>
                </a:cxn>
                <a:cxn ang="0">
                  <a:pos x="29" y="85"/>
                </a:cxn>
                <a:cxn ang="0">
                  <a:pos x="43" y="85"/>
                </a:cxn>
                <a:cxn ang="0">
                  <a:pos x="49" y="84"/>
                </a:cxn>
                <a:cxn ang="0">
                  <a:pos x="53" y="83"/>
                </a:cxn>
                <a:cxn ang="0">
                  <a:pos x="56" y="82"/>
                </a:cxn>
                <a:cxn ang="0">
                  <a:pos x="58" y="79"/>
                </a:cxn>
                <a:cxn ang="0">
                  <a:pos x="59" y="76"/>
                </a:cxn>
                <a:cxn ang="0">
                  <a:pos x="60" y="71"/>
                </a:cxn>
                <a:cxn ang="0">
                  <a:pos x="61" y="66"/>
                </a:cxn>
                <a:cxn ang="0">
                  <a:pos x="70" y="66"/>
                </a:cxn>
                <a:cxn ang="0">
                  <a:pos x="70" y="91"/>
                </a:cxn>
                <a:cxn ang="0">
                  <a:pos x="0" y="91"/>
                </a:cxn>
                <a:cxn ang="0">
                  <a:pos x="0" y="85"/>
                </a:cxn>
                <a:cxn ang="0">
                  <a:pos x="5" y="85"/>
                </a:cxn>
                <a:cxn ang="0">
                  <a:pos x="7" y="85"/>
                </a:cxn>
                <a:cxn ang="0">
                  <a:pos x="9" y="83"/>
                </a:cxn>
                <a:cxn ang="0">
                  <a:pos x="10" y="82"/>
                </a:cxn>
                <a:cxn ang="0">
                  <a:pos x="11" y="80"/>
                </a:cxn>
                <a:cxn ang="0">
                  <a:pos x="11" y="11"/>
                </a:cxn>
                <a:cxn ang="0">
                  <a:pos x="10" y="9"/>
                </a:cxn>
                <a:cxn ang="0">
                  <a:pos x="9" y="7"/>
                </a:cxn>
                <a:cxn ang="0">
                  <a:pos x="7" y="6"/>
                </a:cxn>
                <a:cxn ang="0">
                  <a:pos x="5" y="6"/>
                </a:cxn>
                <a:cxn ang="0">
                  <a:pos x="0" y="5"/>
                </a:cxn>
                <a:cxn ang="0">
                  <a:pos x="0" y="0"/>
                </a:cxn>
              </a:cxnLst>
              <a:rect l="0" t="0" r="r" b="b"/>
              <a:pathLst>
                <a:path w="70" h="91">
                  <a:moveTo>
                    <a:pt x="0" y="0"/>
                  </a:moveTo>
                  <a:lnTo>
                    <a:pt x="70" y="0"/>
                  </a:lnTo>
                  <a:lnTo>
                    <a:pt x="70" y="22"/>
                  </a:lnTo>
                  <a:lnTo>
                    <a:pt x="61" y="22"/>
                  </a:lnTo>
                  <a:lnTo>
                    <a:pt x="60" y="16"/>
                  </a:lnTo>
                  <a:lnTo>
                    <a:pt x="59" y="12"/>
                  </a:lnTo>
                  <a:lnTo>
                    <a:pt x="58" y="10"/>
                  </a:lnTo>
                  <a:lnTo>
                    <a:pt x="56" y="8"/>
                  </a:lnTo>
                  <a:lnTo>
                    <a:pt x="53" y="7"/>
                  </a:lnTo>
                  <a:lnTo>
                    <a:pt x="48" y="6"/>
                  </a:lnTo>
                  <a:lnTo>
                    <a:pt x="29" y="6"/>
                  </a:lnTo>
                  <a:lnTo>
                    <a:pt x="29" y="39"/>
                  </a:lnTo>
                  <a:lnTo>
                    <a:pt x="37" y="39"/>
                  </a:lnTo>
                  <a:lnTo>
                    <a:pt x="40" y="39"/>
                  </a:lnTo>
                  <a:lnTo>
                    <a:pt x="43" y="38"/>
                  </a:lnTo>
                  <a:lnTo>
                    <a:pt x="45" y="36"/>
                  </a:lnTo>
                  <a:lnTo>
                    <a:pt x="46" y="33"/>
                  </a:lnTo>
                  <a:lnTo>
                    <a:pt x="46" y="30"/>
                  </a:lnTo>
                  <a:lnTo>
                    <a:pt x="47" y="27"/>
                  </a:lnTo>
                  <a:lnTo>
                    <a:pt x="54" y="27"/>
                  </a:lnTo>
                  <a:lnTo>
                    <a:pt x="53" y="34"/>
                  </a:lnTo>
                  <a:lnTo>
                    <a:pt x="53" y="50"/>
                  </a:lnTo>
                  <a:lnTo>
                    <a:pt x="54" y="58"/>
                  </a:lnTo>
                  <a:lnTo>
                    <a:pt x="47" y="58"/>
                  </a:lnTo>
                  <a:lnTo>
                    <a:pt x="46" y="54"/>
                  </a:lnTo>
                  <a:lnTo>
                    <a:pt x="46" y="51"/>
                  </a:lnTo>
                  <a:lnTo>
                    <a:pt x="45" y="49"/>
                  </a:lnTo>
                  <a:lnTo>
                    <a:pt x="43" y="47"/>
                  </a:lnTo>
                  <a:lnTo>
                    <a:pt x="41" y="46"/>
                  </a:lnTo>
                  <a:lnTo>
                    <a:pt x="37" y="45"/>
                  </a:lnTo>
                  <a:lnTo>
                    <a:pt x="29" y="45"/>
                  </a:lnTo>
                  <a:lnTo>
                    <a:pt x="29" y="85"/>
                  </a:lnTo>
                  <a:lnTo>
                    <a:pt x="43" y="85"/>
                  </a:lnTo>
                  <a:lnTo>
                    <a:pt x="49" y="84"/>
                  </a:lnTo>
                  <a:lnTo>
                    <a:pt x="53" y="83"/>
                  </a:lnTo>
                  <a:lnTo>
                    <a:pt x="56" y="82"/>
                  </a:lnTo>
                  <a:lnTo>
                    <a:pt x="58" y="79"/>
                  </a:lnTo>
                  <a:lnTo>
                    <a:pt x="59" y="76"/>
                  </a:lnTo>
                  <a:lnTo>
                    <a:pt x="60" y="71"/>
                  </a:lnTo>
                  <a:lnTo>
                    <a:pt x="61" y="66"/>
                  </a:lnTo>
                  <a:lnTo>
                    <a:pt x="70" y="66"/>
                  </a:lnTo>
                  <a:lnTo>
                    <a:pt x="70" y="91"/>
                  </a:lnTo>
                  <a:lnTo>
                    <a:pt x="0" y="91"/>
                  </a:lnTo>
                  <a:lnTo>
                    <a:pt x="0" y="85"/>
                  </a:lnTo>
                  <a:lnTo>
                    <a:pt x="5" y="85"/>
                  </a:lnTo>
                  <a:lnTo>
                    <a:pt x="7" y="85"/>
                  </a:lnTo>
                  <a:lnTo>
                    <a:pt x="9" y="83"/>
                  </a:lnTo>
                  <a:lnTo>
                    <a:pt x="10" y="82"/>
                  </a:lnTo>
                  <a:lnTo>
                    <a:pt x="11" y="80"/>
                  </a:lnTo>
                  <a:lnTo>
                    <a:pt x="11" y="11"/>
                  </a:lnTo>
                  <a:lnTo>
                    <a:pt x="10" y="9"/>
                  </a:lnTo>
                  <a:lnTo>
                    <a:pt x="9" y="7"/>
                  </a:lnTo>
                  <a:lnTo>
                    <a:pt x="7" y="6"/>
                  </a:lnTo>
                  <a:lnTo>
                    <a:pt x="5" y="6"/>
                  </a:lnTo>
                  <a:lnTo>
                    <a:pt x="0" y="5"/>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69" name="Freeform 27"/>
            <p:cNvSpPr>
              <a:spLocks/>
            </p:cNvSpPr>
            <p:nvPr userDrawn="1"/>
          </p:nvSpPr>
          <p:spPr bwMode="auto">
            <a:xfrm>
              <a:off x="1776377" y="668680"/>
              <a:ext cx="128228" cy="143834"/>
            </a:xfrm>
            <a:custGeom>
              <a:avLst/>
              <a:gdLst/>
              <a:ahLst/>
              <a:cxnLst>
                <a:cxn ang="0">
                  <a:pos x="0" y="0"/>
                </a:cxn>
                <a:cxn ang="0">
                  <a:pos x="81" y="0"/>
                </a:cxn>
                <a:cxn ang="0">
                  <a:pos x="81" y="24"/>
                </a:cxn>
                <a:cxn ang="0">
                  <a:pos x="72" y="24"/>
                </a:cxn>
                <a:cxn ang="0">
                  <a:pos x="71" y="18"/>
                </a:cxn>
                <a:cxn ang="0">
                  <a:pos x="70" y="14"/>
                </a:cxn>
                <a:cxn ang="0">
                  <a:pos x="69" y="11"/>
                </a:cxn>
                <a:cxn ang="0">
                  <a:pos x="67" y="8"/>
                </a:cxn>
                <a:cxn ang="0">
                  <a:pos x="64" y="7"/>
                </a:cxn>
                <a:cxn ang="0">
                  <a:pos x="61" y="6"/>
                </a:cxn>
                <a:cxn ang="0">
                  <a:pos x="55" y="6"/>
                </a:cxn>
                <a:cxn ang="0">
                  <a:pos x="50" y="6"/>
                </a:cxn>
                <a:cxn ang="0">
                  <a:pos x="50" y="81"/>
                </a:cxn>
                <a:cxn ang="0">
                  <a:pos x="51" y="83"/>
                </a:cxn>
                <a:cxn ang="0">
                  <a:pos x="52" y="84"/>
                </a:cxn>
                <a:cxn ang="0">
                  <a:pos x="54" y="85"/>
                </a:cxn>
                <a:cxn ang="0">
                  <a:pos x="58" y="85"/>
                </a:cxn>
                <a:cxn ang="0">
                  <a:pos x="63" y="85"/>
                </a:cxn>
                <a:cxn ang="0">
                  <a:pos x="63" y="91"/>
                </a:cxn>
                <a:cxn ang="0">
                  <a:pos x="18" y="91"/>
                </a:cxn>
                <a:cxn ang="0">
                  <a:pos x="18" y="85"/>
                </a:cxn>
                <a:cxn ang="0">
                  <a:pos x="23" y="85"/>
                </a:cxn>
                <a:cxn ang="0">
                  <a:pos x="27" y="85"/>
                </a:cxn>
                <a:cxn ang="0">
                  <a:pos x="29" y="84"/>
                </a:cxn>
                <a:cxn ang="0">
                  <a:pos x="30" y="83"/>
                </a:cxn>
                <a:cxn ang="0">
                  <a:pos x="31" y="81"/>
                </a:cxn>
                <a:cxn ang="0">
                  <a:pos x="31" y="6"/>
                </a:cxn>
                <a:cxn ang="0">
                  <a:pos x="26" y="6"/>
                </a:cxn>
                <a:cxn ang="0">
                  <a:pos x="20" y="6"/>
                </a:cxn>
                <a:cxn ang="0">
                  <a:pos x="17" y="7"/>
                </a:cxn>
                <a:cxn ang="0">
                  <a:pos x="14" y="8"/>
                </a:cxn>
                <a:cxn ang="0">
                  <a:pos x="12" y="11"/>
                </a:cxn>
                <a:cxn ang="0">
                  <a:pos x="11" y="14"/>
                </a:cxn>
                <a:cxn ang="0">
                  <a:pos x="10" y="18"/>
                </a:cxn>
                <a:cxn ang="0">
                  <a:pos x="9" y="24"/>
                </a:cxn>
                <a:cxn ang="0">
                  <a:pos x="0" y="24"/>
                </a:cxn>
                <a:cxn ang="0">
                  <a:pos x="0" y="0"/>
                </a:cxn>
              </a:cxnLst>
              <a:rect l="0" t="0" r="r" b="b"/>
              <a:pathLst>
                <a:path w="81" h="91">
                  <a:moveTo>
                    <a:pt x="0" y="0"/>
                  </a:moveTo>
                  <a:lnTo>
                    <a:pt x="81" y="0"/>
                  </a:lnTo>
                  <a:lnTo>
                    <a:pt x="81" y="24"/>
                  </a:lnTo>
                  <a:lnTo>
                    <a:pt x="72" y="24"/>
                  </a:lnTo>
                  <a:lnTo>
                    <a:pt x="71" y="18"/>
                  </a:lnTo>
                  <a:lnTo>
                    <a:pt x="70" y="14"/>
                  </a:lnTo>
                  <a:lnTo>
                    <a:pt x="69" y="11"/>
                  </a:lnTo>
                  <a:lnTo>
                    <a:pt x="67" y="8"/>
                  </a:lnTo>
                  <a:lnTo>
                    <a:pt x="64" y="7"/>
                  </a:lnTo>
                  <a:lnTo>
                    <a:pt x="61" y="6"/>
                  </a:lnTo>
                  <a:lnTo>
                    <a:pt x="55" y="6"/>
                  </a:lnTo>
                  <a:lnTo>
                    <a:pt x="50" y="6"/>
                  </a:lnTo>
                  <a:lnTo>
                    <a:pt x="50" y="81"/>
                  </a:lnTo>
                  <a:lnTo>
                    <a:pt x="51" y="83"/>
                  </a:lnTo>
                  <a:lnTo>
                    <a:pt x="52" y="84"/>
                  </a:lnTo>
                  <a:lnTo>
                    <a:pt x="54" y="85"/>
                  </a:lnTo>
                  <a:lnTo>
                    <a:pt x="58" y="85"/>
                  </a:lnTo>
                  <a:lnTo>
                    <a:pt x="63" y="85"/>
                  </a:lnTo>
                  <a:lnTo>
                    <a:pt x="63" y="91"/>
                  </a:lnTo>
                  <a:lnTo>
                    <a:pt x="18" y="91"/>
                  </a:lnTo>
                  <a:lnTo>
                    <a:pt x="18" y="85"/>
                  </a:lnTo>
                  <a:lnTo>
                    <a:pt x="23" y="85"/>
                  </a:lnTo>
                  <a:lnTo>
                    <a:pt x="27" y="85"/>
                  </a:lnTo>
                  <a:lnTo>
                    <a:pt x="29" y="84"/>
                  </a:lnTo>
                  <a:lnTo>
                    <a:pt x="30" y="83"/>
                  </a:lnTo>
                  <a:lnTo>
                    <a:pt x="31" y="81"/>
                  </a:lnTo>
                  <a:lnTo>
                    <a:pt x="31" y="6"/>
                  </a:lnTo>
                  <a:lnTo>
                    <a:pt x="26" y="6"/>
                  </a:lnTo>
                  <a:lnTo>
                    <a:pt x="20" y="6"/>
                  </a:lnTo>
                  <a:lnTo>
                    <a:pt x="17" y="7"/>
                  </a:lnTo>
                  <a:lnTo>
                    <a:pt x="14" y="8"/>
                  </a:lnTo>
                  <a:lnTo>
                    <a:pt x="12" y="11"/>
                  </a:lnTo>
                  <a:lnTo>
                    <a:pt x="11" y="14"/>
                  </a:lnTo>
                  <a:lnTo>
                    <a:pt x="10" y="18"/>
                  </a:lnTo>
                  <a:lnTo>
                    <a:pt x="9" y="24"/>
                  </a:lnTo>
                  <a:lnTo>
                    <a:pt x="0" y="24"/>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70" name="Freeform 28"/>
            <p:cNvSpPr>
              <a:spLocks/>
            </p:cNvSpPr>
            <p:nvPr userDrawn="1"/>
          </p:nvSpPr>
          <p:spPr bwMode="auto">
            <a:xfrm>
              <a:off x="1919365" y="668680"/>
              <a:ext cx="68265" cy="143834"/>
            </a:xfrm>
            <a:custGeom>
              <a:avLst/>
              <a:gdLst/>
              <a:ahLst/>
              <a:cxnLst>
                <a:cxn ang="0">
                  <a:pos x="0" y="0"/>
                </a:cxn>
                <a:cxn ang="0">
                  <a:pos x="43" y="0"/>
                </a:cxn>
                <a:cxn ang="0">
                  <a:pos x="43" y="5"/>
                </a:cxn>
                <a:cxn ang="0">
                  <a:pos x="38" y="5"/>
                </a:cxn>
                <a:cxn ang="0">
                  <a:pos x="35" y="6"/>
                </a:cxn>
                <a:cxn ang="0">
                  <a:pos x="33" y="7"/>
                </a:cxn>
                <a:cxn ang="0">
                  <a:pos x="32" y="8"/>
                </a:cxn>
                <a:cxn ang="0">
                  <a:pos x="31" y="10"/>
                </a:cxn>
                <a:cxn ang="0">
                  <a:pos x="31" y="81"/>
                </a:cxn>
                <a:cxn ang="0">
                  <a:pos x="32" y="83"/>
                </a:cxn>
                <a:cxn ang="0">
                  <a:pos x="33" y="84"/>
                </a:cxn>
                <a:cxn ang="0">
                  <a:pos x="35" y="85"/>
                </a:cxn>
                <a:cxn ang="0">
                  <a:pos x="38" y="85"/>
                </a:cxn>
                <a:cxn ang="0">
                  <a:pos x="43" y="85"/>
                </a:cxn>
                <a:cxn ang="0">
                  <a:pos x="43" y="91"/>
                </a:cxn>
                <a:cxn ang="0">
                  <a:pos x="0" y="91"/>
                </a:cxn>
                <a:cxn ang="0">
                  <a:pos x="0" y="85"/>
                </a:cxn>
                <a:cxn ang="0">
                  <a:pos x="5" y="85"/>
                </a:cxn>
                <a:cxn ang="0">
                  <a:pos x="9" y="85"/>
                </a:cxn>
                <a:cxn ang="0">
                  <a:pos x="11" y="84"/>
                </a:cxn>
                <a:cxn ang="0">
                  <a:pos x="12" y="83"/>
                </a:cxn>
                <a:cxn ang="0">
                  <a:pos x="12" y="81"/>
                </a:cxn>
                <a:cxn ang="0">
                  <a:pos x="12" y="10"/>
                </a:cxn>
                <a:cxn ang="0">
                  <a:pos x="12" y="8"/>
                </a:cxn>
                <a:cxn ang="0">
                  <a:pos x="11" y="7"/>
                </a:cxn>
                <a:cxn ang="0">
                  <a:pos x="9" y="6"/>
                </a:cxn>
                <a:cxn ang="0">
                  <a:pos x="5" y="5"/>
                </a:cxn>
                <a:cxn ang="0">
                  <a:pos x="0" y="5"/>
                </a:cxn>
                <a:cxn ang="0">
                  <a:pos x="0" y="0"/>
                </a:cxn>
              </a:cxnLst>
              <a:rect l="0" t="0" r="r" b="b"/>
              <a:pathLst>
                <a:path w="43" h="91">
                  <a:moveTo>
                    <a:pt x="0" y="0"/>
                  </a:moveTo>
                  <a:lnTo>
                    <a:pt x="43" y="0"/>
                  </a:lnTo>
                  <a:lnTo>
                    <a:pt x="43" y="5"/>
                  </a:lnTo>
                  <a:lnTo>
                    <a:pt x="38" y="5"/>
                  </a:lnTo>
                  <a:lnTo>
                    <a:pt x="35" y="6"/>
                  </a:lnTo>
                  <a:lnTo>
                    <a:pt x="33" y="7"/>
                  </a:lnTo>
                  <a:lnTo>
                    <a:pt x="32" y="8"/>
                  </a:lnTo>
                  <a:lnTo>
                    <a:pt x="31" y="10"/>
                  </a:lnTo>
                  <a:lnTo>
                    <a:pt x="31" y="81"/>
                  </a:lnTo>
                  <a:lnTo>
                    <a:pt x="32" y="83"/>
                  </a:lnTo>
                  <a:lnTo>
                    <a:pt x="33" y="84"/>
                  </a:lnTo>
                  <a:lnTo>
                    <a:pt x="35" y="85"/>
                  </a:lnTo>
                  <a:lnTo>
                    <a:pt x="38" y="85"/>
                  </a:lnTo>
                  <a:lnTo>
                    <a:pt x="43" y="85"/>
                  </a:lnTo>
                  <a:lnTo>
                    <a:pt x="43" y="91"/>
                  </a:lnTo>
                  <a:lnTo>
                    <a:pt x="0" y="91"/>
                  </a:lnTo>
                  <a:lnTo>
                    <a:pt x="0" y="85"/>
                  </a:lnTo>
                  <a:lnTo>
                    <a:pt x="5" y="85"/>
                  </a:lnTo>
                  <a:lnTo>
                    <a:pt x="9" y="85"/>
                  </a:lnTo>
                  <a:lnTo>
                    <a:pt x="11" y="84"/>
                  </a:lnTo>
                  <a:lnTo>
                    <a:pt x="12" y="83"/>
                  </a:lnTo>
                  <a:lnTo>
                    <a:pt x="12" y="81"/>
                  </a:lnTo>
                  <a:lnTo>
                    <a:pt x="12" y="10"/>
                  </a:lnTo>
                  <a:lnTo>
                    <a:pt x="12" y="8"/>
                  </a:lnTo>
                  <a:lnTo>
                    <a:pt x="11" y="7"/>
                  </a:lnTo>
                  <a:lnTo>
                    <a:pt x="9" y="6"/>
                  </a:lnTo>
                  <a:lnTo>
                    <a:pt x="5" y="5"/>
                  </a:lnTo>
                  <a:lnTo>
                    <a:pt x="0" y="5"/>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71" name="Freeform 29"/>
            <p:cNvSpPr>
              <a:spLocks noEditPoints="1"/>
            </p:cNvSpPr>
            <p:nvPr userDrawn="1"/>
          </p:nvSpPr>
          <p:spPr bwMode="auto">
            <a:xfrm>
              <a:off x="1320661" y="666836"/>
              <a:ext cx="142988" cy="147522"/>
            </a:xfrm>
            <a:custGeom>
              <a:avLst/>
              <a:gdLst/>
              <a:ahLst/>
              <a:cxnLst>
                <a:cxn ang="0">
                  <a:pos x="39" y="5"/>
                </a:cxn>
                <a:cxn ang="0">
                  <a:pos x="30" y="10"/>
                </a:cxn>
                <a:cxn ang="0">
                  <a:pos x="24" y="19"/>
                </a:cxn>
                <a:cxn ang="0">
                  <a:pos x="22" y="31"/>
                </a:cxn>
                <a:cxn ang="0">
                  <a:pos x="21" y="54"/>
                </a:cxn>
                <a:cxn ang="0">
                  <a:pos x="23" y="67"/>
                </a:cxn>
                <a:cxn ang="0">
                  <a:pos x="27" y="78"/>
                </a:cxn>
                <a:cxn ang="0">
                  <a:pos x="34" y="85"/>
                </a:cxn>
                <a:cxn ang="0">
                  <a:pos x="45" y="87"/>
                </a:cxn>
                <a:cxn ang="0">
                  <a:pos x="56" y="85"/>
                </a:cxn>
                <a:cxn ang="0">
                  <a:pos x="63" y="78"/>
                </a:cxn>
                <a:cxn ang="0">
                  <a:pos x="67" y="67"/>
                </a:cxn>
                <a:cxn ang="0">
                  <a:pos x="69" y="54"/>
                </a:cxn>
                <a:cxn ang="0">
                  <a:pos x="68" y="31"/>
                </a:cxn>
                <a:cxn ang="0">
                  <a:pos x="66" y="19"/>
                </a:cxn>
                <a:cxn ang="0">
                  <a:pos x="60" y="10"/>
                </a:cxn>
                <a:cxn ang="0">
                  <a:pos x="51" y="5"/>
                </a:cxn>
                <a:cxn ang="0">
                  <a:pos x="45" y="0"/>
                </a:cxn>
                <a:cxn ang="0">
                  <a:pos x="63" y="2"/>
                </a:cxn>
                <a:cxn ang="0">
                  <a:pos x="76" y="8"/>
                </a:cxn>
                <a:cxn ang="0">
                  <a:pos x="85" y="20"/>
                </a:cxn>
                <a:cxn ang="0">
                  <a:pos x="89" y="36"/>
                </a:cxn>
                <a:cxn ang="0">
                  <a:pos x="89" y="56"/>
                </a:cxn>
                <a:cxn ang="0">
                  <a:pos x="85" y="72"/>
                </a:cxn>
                <a:cxn ang="0">
                  <a:pos x="77" y="84"/>
                </a:cxn>
                <a:cxn ang="0">
                  <a:pos x="63" y="90"/>
                </a:cxn>
                <a:cxn ang="0">
                  <a:pos x="45" y="93"/>
                </a:cxn>
                <a:cxn ang="0">
                  <a:pos x="27" y="90"/>
                </a:cxn>
                <a:cxn ang="0">
                  <a:pos x="13" y="84"/>
                </a:cxn>
                <a:cxn ang="0">
                  <a:pos x="5" y="72"/>
                </a:cxn>
                <a:cxn ang="0">
                  <a:pos x="1" y="56"/>
                </a:cxn>
                <a:cxn ang="0">
                  <a:pos x="1" y="36"/>
                </a:cxn>
                <a:cxn ang="0">
                  <a:pos x="5" y="20"/>
                </a:cxn>
                <a:cxn ang="0">
                  <a:pos x="13" y="8"/>
                </a:cxn>
                <a:cxn ang="0">
                  <a:pos x="27" y="2"/>
                </a:cxn>
                <a:cxn ang="0">
                  <a:pos x="45" y="0"/>
                </a:cxn>
              </a:cxnLst>
              <a:rect l="0" t="0" r="r" b="b"/>
              <a:pathLst>
                <a:path w="90" h="93">
                  <a:moveTo>
                    <a:pt x="45" y="5"/>
                  </a:moveTo>
                  <a:lnTo>
                    <a:pt x="39" y="5"/>
                  </a:lnTo>
                  <a:lnTo>
                    <a:pt x="34" y="7"/>
                  </a:lnTo>
                  <a:lnTo>
                    <a:pt x="30" y="10"/>
                  </a:lnTo>
                  <a:lnTo>
                    <a:pt x="27" y="14"/>
                  </a:lnTo>
                  <a:lnTo>
                    <a:pt x="24" y="19"/>
                  </a:lnTo>
                  <a:lnTo>
                    <a:pt x="23" y="25"/>
                  </a:lnTo>
                  <a:lnTo>
                    <a:pt x="22" y="31"/>
                  </a:lnTo>
                  <a:lnTo>
                    <a:pt x="21" y="38"/>
                  </a:lnTo>
                  <a:lnTo>
                    <a:pt x="21" y="54"/>
                  </a:lnTo>
                  <a:lnTo>
                    <a:pt x="22" y="61"/>
                  </a:lnTo>
                  <a:lnTo>
                    <a:pt x="23" y="67"/>
                  </a:lnTo>
                  <a:lnTo>
                    <a:pt x="24" y="73"/>
                  </a:lnTo>
                  <a:lnTo>
                    <a:pt x="27" y="78"/>
                  </a:lnTo>
                  <a:lnTo>
                    <a:pt x="30" y="82"/>
                  </a:lnTo>
                  <a:lnTo>
                    <a:pt x="34" y="85"/>
                  </a:lnTo>
                  <a:lnTo>
                    <a:pt x="39" y="86"/>
                  </a:lnTo>
                  <a:lnTo>
                    <a:pt x="45" y="87"/>
                  </a:lnTo>
                  <a:lnTo>
                    <a:pt x="51" y="86"/>
                  </a:lnTo>
                  <a:lnTo>
                    <a:pt x="56" y="85"/>
                  </a:lnTo>
                  <a:lnTo>
                    <a:pt x="60" y="82"/>
                  </a:lnTo>
                  <a:lnTo>
                    <a:pt x="63" y="78"/>
                  </a:lnTo>
                  <a:lnTo>
                    <a:pt x="66" y="73"/>
                  </a:lnTo>
                  <a:lnTo>
                    <a:pt x="67" y="67"/>
                  </a:lnTo>
                  <a:lnTo>
                    <a:pt x="68" y="61"/>
                  </a:lnTo>
                  <a:lnTo>
                    <a:pt x="69" y="54"/>
                  </a:lnTo>
                  <a:lnTo>
                    <a:pt x="69" y="38"/>
                  </a:lnTo>
                  <a:lnTo>
                    <a:pt x="68" y="31"/>
                  </a:lnTo>
                  <a:lnTo>
                    <a:pt x="67" y="25"/>
                  </a:lnTo>
                  <a:lnTo>
                    <a:pt x="66" y="19"/>
                  </a:lnTo>
                  <a:lnTo>
                    <a:pt x="63" y="14"/>
                  </a:lnTo>
                  <a:lnTo>
                    <a:pt x="60" y="10"/>
                  </a:lnTo>
                  <a:lnTo>
                    <a:pt x="56" y="7"/>
                  </a:lnTo>
                  <a:lnTo>
                    <a:pt x="51" y="5"/>
                  </a:lnTo>
                  <a:lnTo>
                    <a:pt x="45" y="5"/>
                  </a:lnTo>
                  <a:close/>
                  <a:moveTo>
                    <a:pt x="45" y="0"/>
                  </a:moveTo>
                  <a:lnTo>
                    <a:pt x="55" y="0"/>
                  </a:lnTo>
                  <a:lnTo>
                    <a:pt x="63" y="2"/>
                  </a:lnTo>
                  <a:lnTo>
                    <a:pt x="71" y="4"/>
                  </a:lnTo>
                  <a:lnTo>
                    <a:pt x="76" y="8"/>
                  </a:lnTo>
                  <a:lnTo>
                    <a:pt x="81" y="14"/>
                  </a:lnTo>
                  <a:lnTo>
                    <a:pt x="85" y="20"/>
                  </a:lnTo>
                  <a:lnTo>
                    <a:pt x="87" y="27"/>
                  </a:lnTo>
                  <a:lnTo>
                    <a:pt x="89" y="36"/>
                  </a:lnTo>
                  <a:lnTo>
                    <a:pt x="90" y="46"/>
                  </a:lnTo>
                  <a:lnTo>
                    <a:pt x="89" y="56"/>
                  </a:lnTo>
                  <a:lnTo>
                    <a:pt x="87" y="65"/>
                  </a:lnTo>
                  <a:lnTo>
                    <a:pt x="85" y="72"/>
                  </a:lnTo>
                  <a:lnTo>
                    <a:pt x="81" y="78"/>
                  </a:lnTo>
                  <a:lnTo>
                    <a:pt x="77" y="84"/>
                  </a:lnTo>
                  <a:lnTo>
                    <a:pt x="71" y="88"/>
                  </a:lnTo>
                  <a:lnTo>
                    <a:pt x="63" y="90"/>
                  </a:lnTo>
                  <a:lnTo>
                    <a:pt x="55" y="92"/>
                  </a:lnTo>
                  <a:lnTo>
                    <a:pt x="45" y="93"/>
                  </a:lnTo>
                  <a:lnTo>
                    <a:pt x="35" y="92"/>
                  </a:lnTo>
                  <a:lnTo>
                    <a:pt x="27" y="90"/>
                  </a:lnTo>
                  <a:lnTo>
                    <a:pt x="19" y="88"/>
                  </a:lnTo>
                  <a:lnTo>
                    <a:pt x="13" y="84"/>
                  </a:lnTo>
                  <a:lnTo>
                    <a:pt x="9" y="78"/>
                  </a:lnTo>
                  <a:lnTo>
                    <a:pt x="5" y="72"/>
                  </a:lnTo>
                  <a:lnTo>
                    <a:pt x="3" y="65"/>
                  </a:lnTo>
                  <a:lnTo>
                    <a:pt x="1" y="56"/>
                  </a:lnTo>
                  <a:lnTo>
                    <a:pt x="0" y="46"/>
                  </a:lnTo>
                  <a:lnTo>
                    <a:pt x="1" y="36"/>
                  </a:lnTo>
                  <a:lnTo>
                    <a:pt x="3" y="27"/>
                  </a:lnTo>
                  <a:lnTo>
                    <a:pt x="5" y="20"/>
                  </a:lnTo>
                  <a:lnTo>
                    <a:pt x="9" y="14"/>
                  </a:lnTo>
                  <a:lnTo>
                    <a:pt x="13" y="8"/>
                  </a:lnTo>
                  <a:lnTo>
                    <a:pt x="19" y="4"/>
                  </a:lnTo>
                  <a:lnTo>
                    <a:pt x="27" y="2"/>
                  </a:lnTo>
                  <a:lnTo>
                    <a:pt x="35" y="0"/>
                  </a:lnTo>
                  <a:lnTo>
                    <a:pt x="45"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grpSp>
      <p:sp>
        <p:nvSpPr>
          <p:cNvPr id="72" name="Rectangle 71"/>
          <p:cNvSpPr/>
          <p:nvPr/>
        </p:nvSpPr>
        <p:spPr>
          <a:xfrm>
            <a:off x="3361926" y="3417741"/>
            <a:ext cx="2420150" cy="307777"/>
          </a:xfrm>
          <a:prstGeom prst="rect">
            <a:avLst/>
          </a:prstGeom>
        </p:spPr>
        <p:txBody>
          <a:bodyPr wrap="none">
            <a:spAutoFit/>
          </a:bodyPr>
          <a:lstStyle/>
          <a:p>
            <a:pPr algn="ctr" fontAlgn="auto">
              <a:spcBef>
                <a:spcPts val="0"/>
              </a:spcBef>
              <a:spcAft>
                <a:spcPts val="0"/>
              </a:spcAft>
              <a:defRPr/>
            </a:pPr>
            <a:r>
              <a:rPr lang="en-US" sz="1400" i="0" dirty="0">
                <a:solidFill>
                  <a:schemeClr val="tx1"/>
                </a:solidFill>
                <a:latin typeface="+mn-lt"/>
              </a:rPr>
              <a:t>Local Touch – Global Reach</a:t>
            </a:r>
          </a:p>
        </p:txBody>
      </p:sp>
    </p:spTree>
  </p:cSld>
  <p:clrMapOvr>
    <a:masterClrMapping/>
  </p:clrMapOvr>
  <p:transition spd="med" advClick="0">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4019"/>
                </a:solidFill>
              </a:defRPr>
            </a:lvl1pPr>
          </a:lstStyle>
          <a:p>
            <a:r>
              <a:rPr lang="en-US"/>
              <a:t>Click to edit Master title style</a:t>
            </a:r>
            <a:endParaRPr lang="en-US" dirty="0"/>
          </a:p>
        </p:txBody>
      </p:sp>
      <p:sp>
        <p:nvSpPr>
          <p:cNvPr id="3" name="Content Placeholder 2"/>
          <p:cNvSpPr>
            <a:spLocks noGrp="1"/>
          </p:cNvSpPr>
          <p:nvPr>
            <p:ph idx="1"/>
          </p:nvPr>
        </p:nvSpPr>
        <p:spPr>
          <a:xfrm>
            <a:off x="273050" y="1118037"/>
            <a:ext cx="8675688" cy="141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med" advClick="0">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F35D2F"/>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spd="med" advClick="0">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3050" y="1118037"/>
            <a:ext cx="4260850" cy="1417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118037"/>
            <a:ext cx="4262438" cy="1417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advClick="0">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1.png"/><Relationship Id="rId2" Type="http://schemas.openxmlformats.org/officeDocument/2006/relationships/slideLayout" Target="../slideLayouts/slideLayout7.xml"/><Relationship Id="rId16"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logo"/>
          <p:cNvPicPr>
            <a:picLocks noChangeAspect="1" noChangeArrowheads="1"/>
          </p:cNvPicPr>
          <p:nvPr userDrawn="1"/>
        </p:nvPicPr>
        <p:blipFill>
          <a:blip r:embed="rId7" cstate="print"/>
          <a:srcRect/>
          <a:stretch>
            <a:fillRect/>
          </a:stretch>
        </p:blipFill>
        <p:spPr bwMode="auto">
          <a:xfrm>
            <a:off x="7300913" y="6327775"/>
            <a:ext cx="1690687" cy="377825"/>
          </a:xfrm>
          <a:prstGeom prst="rect">
            <a:avLst/>
          </a:prstGeom>
          <a:noFill/>
          <a:ln w="9525">
            <a:noFill/>
            <a:miter lim="800000"/>
            <a:headEnd/>
            <a:tailEnd/>
          </a:ln>
        </p:spPr>
      </p:pic>
      <p:pic>
        <p:nvPicPr>
          <p:cNvPr id="4099" name="Picture 10" descr="top"/>
          <p:cNvPicPr>
            <a:picLocks noChangeAspect="1" noChangeArrowheads="1"/>
          </p:cNvPicPr>
          <p:nvPr userDrawn="1"/>
        </p:nvPicPr>
        <p:blipFill>
          <a:blip r:embed="rId8" cstate="print"/>
          <a:srcRect/>
          <a:stretch>
            <a:fillRect/>
          </a:stretch>
        </p:blipFill>
        <p:spPr bwMode="auto">
          <a:xfrm>
            <a:off x="0" y="0"/>
            <a:ext cx="9144000" cy="1158875"/>
          </a:xfrm>
          <a:prstGeom prst="rect">
            <a:avLst/>
          </a:prstGeom>
          <a:noFill/>
          <a:ln w="9525">
            <a:noFill/>
            <a:miter lim="800000"/>
            <a:headEnd/>
            <a:tailEnd/>
          </a:ln>
        </p:spPr>
      </p:pic>
      <p:sp>
        <p:nvSpPr>
          <p:cNvPr id="4100" name="Rectangle 11"/>
          <p:cNvSpPr>
            <a:spLocks noGrp="1" noChangeArrowheads="1"/>
          </p:cNvSpPr>
          <p:nvPr>
            <p:ph type="title"/>
          </p:nvPr>
        </p:nvSpPr>
        <p:spPr bwMode="auto">
          <a:xfrm>
            <a:off x="304800" y="0"/>
            <a:ext cx="7924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Cliquez pour modifier le style du titre du masque</a:t>
            </a:r>
          </a:p>
        </p:txBody>
      </p:sp>
      <p:sp>
        <p:nvSpPr>
          <p:cNvPr id="4101" name="Rectangle 12"/>
          <p:cNvSpPr>
            <a:spLocks noGrp="1" noChangeArrowheads="1"/>
          </p:cNvSpPr>
          <p:nvPr>
            <p:ph type="body" idx="1"/>
          </p:nvPr>
        </p:nvSpPr>
        <p:spPr bwMode="auto">
          <a:xfrm>
            <a:off x="533400" y="1371600"/>
            <a:ext cx="81534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p>
        </p:txBody>
      </p:sp>
      <p:sp>
        <p:nvSpPr>
          <p:cNvPr id="13325" name="Rectangle 13"/>
          <p:cNvSpPr>
            <a:spLocks noGrp="1" noChangeArrowheads="1"/>
          </p:cNvSpPr>
          <p:nvPr>
            <p:ph type="sldNum" sz="quarter" idx="4"/>
          </p:nvPr>
        </p:nvSpPr>
        <p:spPr bwMode="auto">
          <a:xfrm>
            <a:off x="51054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a:lvl1pPr>
          </a:lstStyle>
          <a:p>
            <a:pPr>
              <a:defRPr/>
            </a:pPr>
            <a:fld id="{4DFDF056-F1B3-429B-834A-04CDD683FFA0}" type="slidenum">
              <a:rPr lang="en-US" sz="1400" b="1">
                <a:solidFill>
                  <a:srgbClr val="000000"/>
                </a:solidFill>
                <a:latin typeface="Trebuchet MS" pitchFamily="34" charset="0"/>
              </a:rPr>
              <a:pPr>
                <a:defRPr/>
              </a:pPr>
              <a:t>‹#›</a:t>
            </a:fld>
            <a:endParaRPr lang="en-US" sz="1400" b="1" dirty="0">
              <a:solidFill>
                <a:srgbClr val="000000"/>
              </a:solidFill>
              <a:latin typeface="Trebuchet MS" pitchFamily="34" charset="0"/>
            </a:endParaRPr>
          </a:p>
        </p:txBody>
      </p:sp>
    </p:spTree>
  </p:cSld>
  <p:clrMap bg1="lt1" tx1="dk1" bg2="lt2" tx2="dk2" accent1="accent1" accent2="accent2" accent3="accent3" accent4="accent4" accent5="accent5" accent6="accent6" hlink="hlink" folHlink="folHlink"/>
  <p:sldLayoutIdLst>
    <p:sldLayoutId id="2147483922" r:id="rId1"/>
    <p:sldLayoutId id="2147484009" r:id="rId2"/>
    <p:sldLayoutId id="2147484010" r:id="rId3"/>
    <p:sldLayoutId id="2147484011" r:id="rId4"/>
    <p:sldLayoutId id="2147484012" r:id="rId5"/>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Trebuchet MS" pitchFamily="34" charset="0"/>
        </a:defRPr>
      </a:lvl2pPr>
      <a:lvl3pPr algn="l" rtl="0" eaLnBrk="0" fontAlgn="base" hangingPunct="0">
        <a:spcBef>
          <a:spcPct val="0"/>
        </a:spcBef>
        <a:spcAft>
          <a:spcPct val="0"/>
        </a:spcAft>
        <a:defRPr sz="3600" b="1">
          <a:solidFill>
            <a:schemeClr val="bg1"/>
          </a:solidFill>
          <a:latin typeface="Trebuchet MS" pitchFamily="34" charset="0"/>
        </a:defRPr>
      </a:lvl3pPr>
      <a:lvl4pPr algn="l" rtl="0" eaLnBrk="0" fontAlgn="base" hangingPunct="0">
        <a:spcBef>
          <a:spcPct val="0"/>
        </a:spcBef>
        <a:spcAft>
          <a:spcPct val="0"/>
        </a:spcAft>
        <a:defRPr sz="3600" b="1">
          <a:solidFill>
            <a:schemeClr val="bg1"/>
          </a:solidFill>
          <a:latin typeface="Trebuchet MS" pitchFamily="34" charset="0"/>
        </a:defRPr>
      </a:lvl4pPr>
      <a:lvl5pPr algn="l" rtl="0" eaLnBrk="0" fontAlgn="base" hangingPunct="0">
        <a:spcBef>
          <a:spcPct val="0"/>
        </a:spcBef>
        <a:spcAft>
          <a:spcPct val="0"/>
        </a:spcAft>
        <a:defRPr sz="3600" b="1">
          <a:solidFill>
            <a:schemeClr val="bg1"/>
          </a:solidFill>
          <a:latin typeface="Trebuchet MS" pitchFamily="34" charset="0"/>
        </a:defRPr>
      </a:lvl5pPr>
      <a:lvl6pPr marL="457200" algn="l" rtl="0" eaLnBrk="0" fontAlgn="base" hangingPunct="0">
        <a:spcBef>
          <a:spcPct val="0"/>
        </a:spcBef>
        <a:spcAft>
          <a:spcPct val="0"/>
        </a:spcAft>
        <a:defRPr sz="3600" b="1">
          <a:solidFill>
            <a:schemeClr val="bg1"/>
          </a:solidFill>
          <a:latin typeface="Trebuchet MS" pitchFamily="34" charset="0"/>
        </a:defRPr>
      </a:lvl6pPr>
      <a:lvl7pPr marL="914400" algn="l" rtl="0" eaLnBrk="0" fontAlgn="base" hangingPunct="0">
        <a:spcBef>
          <a:spcPct val="0"/>
        </a:spcBef>
        <a:spcAft>
          <a:spcPct val="0"/>
        </a:spcAft>
        <a:defRPr sz="3600" b="1">
          <a:solidFill>
            <a:schemeClr val="bg1"/>
          </a:solidFill>
          <a:latin typeface="Trebuchet MS" pitchFamily="34" charset="0"/>
        </a:defRPr>
      </a:lvl7pPr>
      <a:lvl8pPr marL="1371600" algn="l" rtl="0" eaLnBrk="0" fontAlgn="base" hangingPunct="0">
        <a:spcBef>
          <a:spcPct val="0"/>
        </a:spcBef>
        <a:spcAft>
          <a:spcPct val="0"/>
        </a:spcAft>
        <a:defRPr sz="3600" b="1">
          <a:solidFill>
            <a:schemeClr val="bg1"/>
          </a:solidFill>
          <a:latin typeface="Trebuchet MS" pitchFamily="34" charset="0"/>
        </a:defRPr>
      </a:lvl8pPr>
      <a:lvl9pPr marL="1828800" algn="l" rtl="0" eaLnBrk="0" fontAlgn="base" hangingPunct="0">
        <a:spcBef>
          <a:spcPct val="0"/>
        </a:spcBef>
        <a:spcAft>
          <a:spcPct val="0"/>
        </a:spcAft>
        <a:defRPr sz="3600" b="1">
          <a:solidFill>
            <a:schemeClr val="bg1"/>
          </a:solidFill>
          <a:latin typeface="Trebuchet MS" pitchFamily="34" charset="0"/>
        </a:defRPr>
      </a:lvl9pPr>
    </p:titleStyle>
    <p:bodyStyle>
      <a:lvl1pPr marL="342900" indent="-342900" algn="l" rtl="0" eaLnBrk="0" fontAlgn="base" hangingPunct="0">
        <a:spcBef>
          <a:spcPct val="20000"/>
        </a:spcBef>
        <a:spcAft>
          <a:spcPct val="0"/>
        </a:spcAft>
        <a:buClr>
          <a:srgbClr val="DE3819"/>
        </a:buClr>
        <a:buChar char="•"/>
        <a:defRPr sz="3000" b="1">
          <a:solidFill>
            <a:schemeClr val="tx1"/>
          </a:solidFill>
          <a:latin typeface="+mn-lt"/>
          <a:ea typeface="+mn-ea"/>
          <a:cs typeface="+mn-cs"/>
        </a:defRPr>
      </a:lvl1pPr>
      <a:lvl2pPr marL="742950" indent="-285750" algn="l" rtl="0" eaLnBrk="0" fontAlgn="base" hangingPunct="0">
        <a:spcBef>
          <a:spcPct val="20000"/>
        </a:spcBef>
        <a:spcAft>
          <a:spcPct val="0"/>
        </a:spcAft>
        <a:buChar char="&gt;"/>
        <a:defRPr sz="2400" b="1">
          <a:solidFill>
            <a:srgbClr val="DE3819"/>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defRPr sz="2000">
          <a:solidFill>
            <a:schemeClr val="tx1"/>
          </a:solidFill>
          <a:latin typeface="+mn-lt"/>
        </a:defRPr>
      </a:lvl6pPr>
      <a:lvl7pPr marL="2971800" indent="-228600" algn="l" rtl="0" eaLnBrk="0" fontAlgn="base" hangingPunct="0">
        <a:spcBef>
          <a:spcPct val="20000"/>
        </a:spcBef>
        <a:spcAft>
          <a:spcPct val="0"/>
        </a:spcAft>
        <a:defRPr sz="2000">
          <a:solidFill>
            <a:schemeClr val="tx1"/>
          </a:solidFill>
          <a:latin typeface="+mn-lt"/>
        </a:defRPr>
      </a:lvl7pPr>
      <a:lvl8pPr marL="3429000" indent="-228600" algn="l" rtl="0" eaLnBrk="0" fontAlgn="base" hangingPunct="0">
        <a:spcBef>
          <a:spcPct val="20000"/>
        </a:spcBef>
        <a:spcAft>
          <a:spcPct val="0"/>
        </a:spcAft>
        <a:defRPr sz="2000">
          <a:solidFill>
            <a:schemeClr val="tx1"/>
          </a:solidFill>
          <a:latin typeface="+mn-lt"/>
        </a:defRPr>
      </a:lvl8pPr>
      <a:lvl9pPr marL="3886200" indent="-228600" algn="l" rtl="0" eaLnBrk="0" fontAlgn="base" hangingPunct="0">
        <a:spcBef>
          <a:spcPct val="20000"/>
        </a:spcBef>
        <a:spcAft>
          <a:spcPct val="0"/>
        </a:spcAf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1" name="Group 30"/>
          <p:cNvGrpSpPr/>
          <p:nvPr/>
        </p:nvGrpSpPr>
        <p:grpSpPr>
          <a:xfrm rot="10800000" flipH="1">
            <a:off x="5619751" y="5086348"/>
            <a:ext cx="3533774" cy="1771649"/>
            <a:chOff x="2053085" y="0"/>
            <a:chExt cx="7099541" cy="3786997"/>
          </a:xfrm>
        </p:grpSpPr>
        <p:sp>
          <p:nvSpPr>
            <p:cNvPr id="40" name="Freeform 39"/>
            <p:cNvSpPr>
              <a:spLocks/>
            </p:cNvSpPr>
            <p:nvPr userDrawn="1"/>
          </p:nvSpPr>
          <p:spPr bwMode="auto">
            <a:xfrm flipH="1">
              <a:off x="2053085" y="1"/>
              <a:ext cx="7090913" cy="3786996"/>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rgbClr val="FF4019"/>
                </a:gs>
                <a:gs pos="36000">
                  <a:srgbClr val="F26531"/>
                </a:gs>
                <a:gs pos="100000">
                  <a:srgbClr val="FFC000"/>
                </a:gs>
              </a:gsLst>
              <a:lin ang="7800000" scaled="0"/>
              <a:tileRect/>
            </a:gradFill>
            <a:ln w="9525">
              <a:noFill/>
              <a:round/>
              <a:headEnd/>
              <a:tailEnd/>
            </a:ln>
            <a:effectLst>
              <a:outerShdw blurRad="50800" dist="38100" dir="10800000" algn="r" rotWithShape="0">
                <a:prstClr val="black">
                  <a:alpha val="40000"/>
                </a:prstClr>
              </a:outerShdw>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noProof="0" dirty="0"/>
            </a:p>
          </p:txBody>
        </p:sp>
        <p:sp>
          <p:nvSpPr>
            <p:cNvPr id="41" name="Freeform 23"/>
            <p:cNvSpPr>
              <a:spLocks/>
            </p:cNvSpPr>
            <p:nvPr userDrawn="1"/>
          </p:nvSpPr>
          <p:spPr bwMode="auto">
            <a:xfrm flipH="1">
              <a:off x="3459192" y="0"/>
              <a:ext cx="5693434" cy="3657600"/>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solidFill>
              <a:srgbClr val="FF4019"/>
            </a:solidFill>
            <a:ln w="9525">
              <a:noFill/>
              <a:round/>
              <a:headEnd/>
              <a:tailEnd/>
            </a:ln>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noProof="0" dirty="0"/>
            </a:p>
          </p:txBody>
        </p:sp>
      </p:grpSp>
      <p:pic>
        <p:nvPicPr>
          <p:cNvPr id="39" name="Picture 38" descr="spade-flower.png"/>
          <p:cNvPicPr>
            <a:picLocks noChangeAspect="1"/>
          </p:cNvPicPr>
          <p:nvPr/>
        </p:nvPicPr>
        <p:blipFill>
          <a:blip r:embed="rId16" cstate="print">
            <a:duotone>
              <a:prstClr val="black"/>
              <a:srgbClr val="FFAE0D">
                <a:tint val="45000"/>
                <a:satMod val="400000"/>
              </a:srgbClr>
            </a:duotone>
          </a:blip>
          <a:srcRect t="23439" r="24428"/>
          <a:stretch>
            <a:fillRect/>
          </a:stretch>
        </p:blipFill>
        <p:spPr>
          <a:xfrm>
            <a:off x="7053202" y="4198"/>
            <a:ext cx="2090797" cy="2596127"/>
          </a:xfrm>
          <a:prstGeom prst="rect">
            <a:avLst/>
          </a:prstGeom>
        </p:spPr>
      </p:pic>
      <p:sp>
        <p:nvSpPr>
          <p:cNvPr id="2051" name="Rectangle 2"/>
          <p:cNvSpPr>
            <a:spLocks noGrp="1" noChangeArrowheads="1"/>
          </p:cNvSpPr>
          <p:nvPr>
            <p:ph type="title"/>
          </p:nvPr>
        </p:nvSpPr>
        <p:spPr bwMode="gray">
          <a:xfrm>
            <a:off x="273050" y="0"/>
            <a:ext cx="8675688" cy="831850"/>
          </a:xfrm>
          <a:prstGeom prst="rect">
            <a:avLst/>
          </a:prstGeom>
          <a:noFill/>
          <a:ln w="9525" algn="ctr">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endParaRPr lang="en-US" dirty="0"/>
          </a:p>
        </p:txBody>
      </p:sp>
      <p:sp>
        <p:nvSpPr>
          <p:cNvPr id="2052" name="Rectangle 3"/>
          <p:cNvSpPr>
            <a:spLocks noGrp="1" noChangeArrowheads="1"/>
          </p:cNvSpPr>
          <p:nvPr>
            <p:ph type="body" idx="1"/>
          </p:nvPr>
        </p:nvSpPr>
        <p:spPr bwMode="gray">
          <a:xfrm>
            <a:off x="273050" y="1050925"/>
            <a:ext cx="8675688" cy="1417638"/>
          </a:xfrm>
          <a:prstGeom prst="rect">
            <a:avLst/>
          </a:prstGeom>
          <a:noFill/>
          <a:ln w="9525" algn="ctr">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3" name="Line 7"/>
          <p:cNvSpPr>
            <a:spLocks noChangeShapeType="1"/>
          </p:cNvSpPr>
          <p:nvPr/>
        </p:nvSpPr>
        <p:spPr bwMode="gray">
          <a:xfrm>
            <a:off x="8691563" y="6500813"/>
            <a:ext cx="0" cy="239712"/>
          </a:xfrm>
          <a:prstGeom prst="line">
            <a:avLst/>
          </a:prstGeom>
          <a:noFill/>
          <a:ln w="9525">
            <a:solidFill>
              <a:schemeClr val="bg1"/>
            </a:solidFill>
            <a:round/>
            <a:headEnd/>
            <a:tailEnd/>
          </a:ln>
          <a:effectLst/>
        </p:spPr>
        <p:txBody>
          <a:bodyPr wrap="none" anchor="ctr"/>
          <a:lstStyle/>
          <a:p>
            <a:pPr fontAlgn="auto">
              <a:spcBef>
                <a:spcPts val="0"/>
              </a:spcBef>
              <a:spcAft>
                <a:spcPts val="0"/>
              </a:spcAft>
              <a:defRPr/>
            </a:pPr>
            <a:endParaRPr lang="en-US" dirty="0">
              <a:solidFill>
                <a:schemeClr val="bg1"/>
              </a:solidFill>
              <a:latin typeface="+mn-lt"/>
            </a:endParaRPr>
          </a:p>
        </p:txBody>
      </p:sp>
      <p:sp>
        <p:nvSpPr>
          <p:cNvPr id="4104" name="Text Box 8"/>
          <p:cNvSpPr txBox="1">
            <a:spLocks noChangeArrowheads="1"/>
          </p:cNvSpPr>
          <p:nvPr/>
        </p:nvSpPr>
        <p:spPr bwMode="gray">
          <a:xfrm>
            <a:off x="8691563" y="6499225"/>
            <a:ext cx="452437" cy="242888"/>
          </a:xfrm>
          <a:prstGeom prst="rect">
            <a:avLst/>
          </a:prstGeom>
          <a:noFill/>
          <a:ln w="12700" algn="ctr">
            <a:noFill/>
            <a:miter lim="800000"/>
            <a:headEnd/>
            <a:tailEnd type="none" w="lg" len="lg"/>
          </a:ln>
          <a:effectLst/>
        </p:spPr>
        <p:txBody>
          <a:bodyPr anchor="ctr" anchorCtr="1"/>
          <a:lstStyle/>
          <a:p>
            <a:pPr eaLnBrk="0" fontAlgn="auto" hangingPunct="0">
              <a:lnSpc>
                <a:spcPct val="85000"/>
              </a:lnSpc>
              <a:spcBef>
                <a:spcPts val="0"/>
              </a:spcBef>
              <a:spcAft>
                <a:spcPts val="0"/>
              </a:spcAft>
              <a:defRPr/>
            </a:pPr>
            <a:fld id="{09D46BD8-3C8A-4CF7-BDF4-55BE8D2C293D}" type="slidenum">
              <a:rPr lang="en-US" sz="800">
                <a:solidFill>
                  <a:schemeClr val="bg1"/>
                </a:solidFill>
                <a:latin typeface="Arial Narrow" pitchFamily="34" charset="0"/>
              </a:rPr>
              <a:pPr eaLnBrk="0" fontAlgn="auto" hangingPunct="0">
                <a:lnSpc>
                  <a:spcPct val="85000"/>
                </a:lnSpc>
                <a:spcBef>
                  <a:spcPts val="0"/>
                </a:spcBef>
                <a:spcAft>
                  <a:spcPts val="0"/>
                </a:spcAft>
                <a:defRPr/>
              </a:pPr>
              <a:t>‹#›</a:t>
            </a:fld>
            <a:endParaRPr lang="en-US" sz="800" dirty="0">
              <a:solidFill>
                <a:schemeClr val="bg1"/>
              </a:solidFill>
              <a:latin typeface="Arial Narrow" pitchFamily="34" charset="0"/>
            </a:endParaRPr>
          </a:p>
        </p:txBody>
      </p:sp>
      <p:sp>
        <p:nvSpPr>
          <p:cNvPr id="4105" name="Text Box 9"/>
          <p:cNvSpPr txBox="1">
            <a:spLocks noChangeArrowheads="1"/>
          </p:cNvSpPr>
          <p:nvPr/>
        </p:nvSpPr>
        <p:spPr bwMode="gray">
          <a:xfrm>
            <a:off x="7432675" y="6518275"/>
            <a:ext cx="1225550" cy="209550"/>
          </a:xfrm>
          <a:prstGeom prst="rect">
            <a:avLst/>
          </a:prstGeom>
          <a:noFill/>
          <a:ln w="12700" algn="ctr">
            <a:noFill/>
            <a:miter lim="800000"/>
            <a:headEnd/>
            <a:tailEnd type="none" w="lg" len="lg"/>
          </a:ln>
          <a:effectLst/>
        </p:spPr>
        <p:txBody>
          <a:bodyPr>
            <a:spAutoFit/>
          </a:bodyPr>
          <a:lstStyle/>
          <a:p>
            <a:pPr algn="r" eaLnBrk="0" fontAlgn="auto" hangingPunct="0">
              <a:lnSpc>
                <a:spcPct val="85000"/>
              </a:lnSpc>
              <a:spcBef>
                <a:spcPts val="0"/>
              </a:spcBef>
              <a:spcAft>
                <a:spcPts val="0"/>
              </a:spcAft>
              <a:defRPr/>
            </a:pPr>
            <a:r>
              <a:rPr lang="en-US" sz="900" dirty="0">
                <a:solidFill>
                  <a:schemeClr val="bg1"/>
                </a:solidFill>
                <a:latin typeface="Arial" pitchFamily="34" charset="0"/>
                <a:cs typeface="Arial" pitchFamily="34" charset="0"/>
              </a:rPr>
              <a:t>www.us.sogeti.com</a:t>
            </a:r>
          </a:p>
        </p:txBody>
      </p:sp>
      <p:grpSp>
        <p:nvGrpSpPr>
          <p:cNvPr id="35" name="Group 34"/>
          <p:cNvGrpSpPr/>
          <p:nvPr/>
        </p:nvGrpSpPr>
        <p:grpSpPr>
          <a:xfrm>
            <a:off x="35718" y="6410325"/>
            <a:ext cx="1238250" cy="447675"/>
            <a:chOff x="35718" y="6410325"/>
            <a:chExt cx="1238250" cy="447675"/>
          </a:xfrm>
        </p:grpSpPr>
        <p:grpSp>
          <p:nvGrpSpPr>
            <p:cNvPr id="34" name="Group 33"/>
            <p:cNvGrpSpPr/>
            <p:nvPr userDrawn="1"/>
          </p:nvGrpSpPr>
          <p:grpSpPr>
            <a:xfrm>
              <a:off x="112713" y="6410325"/>
              <a:ext cx="1063625" cy="252413"/>
              <a:chOff x="112713" y="6438900"/>
              <a:chExt cx="1063625" cy="252413"/>
            </a:xfrm>
          </p:grpSpPr>
          <p:sp>
            <p:nvSpPr>
              <p:cNvPr id="21" name="Rectangle 6"/>
              <p:cNvSpPr>
                <a:spLocks noChangeArrowheads="1"/>
              </p:cNvSpPr>
              <p:nvPr userDrawn="1"/>
            </p:nvSpPr>
            <p:spPr bwMode="auto">
              <a:xfrm>
                <a:off x="112713" y="6438900"/>
                <a:ext cx="1063625" cy="252413"/>
              </a:xfrm>
              <a:prstGeom prst="rect">
                <a:avLst/>
              </a:prstGeom>
              <a:solidFill>
                <a:srgbClr val="FFFFFF"/>
              </a:solidFill>
              <a:ln w="0">
                <a:solidFill>
                  <a:srgbClr val="FFFFFF"/>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22" name="Rectangle 7"/>
              <p:cNvSpPr>
                <a:spLocks noChangeArrowheads="1"/>
              </p:cNvSpPr>
              <p:nvPr userDrawn="1"/>
            </p:nvSpPr>
            <p:spPr bwMode="auto">
              <a:xfrm>
                <a:off x="120650" y="6446839"/>
                <a:ext cx="1047750" cy="236537"/>
              </a:xfrm>
              <a:prstGeom prst="rect">
                <a:avLst/>
              </a:prstGeom>
              <a:solidFill>
                <a:srgbClr val="F35D2F"/>
              </a:solidFill>
              <a:ln w="0">
                <a:solidFill>
                  <a:srgbClr val="FF3617"/>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23" name="Rectangle 8"/>
              <p:cNvSpPr>
                <a:spLocks noChangeArrowheads="1"/>
              </p:cNvSpPr>
              <p:nvPr userDrawn="1"/>
            </p:nvSpPr>
            <p:spPr bwMode="auto">
              <a:xfrm>
                <a:off x="125413" y="6453188"/>
                <a:ext cx="341312" cy="225425"/>
              </a:xfrm>
              <a:prstGeom prst="rect">
                <a:avLst/>
              </a:prstGeom>
              <a:solidFill>
                <a:srgbClr val="FFFFFF"/>
              </a:solidFill>
              <a:ln w="0">
                <a:solidFill>
                  <a:srgbClr val="FFFFFF"/>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24" name="Freeform 9"/>
              <p:cNvSpPr>
                <a:spLocks/>
              </p:cNvSpPr>
              <p:nvPr userDrawn="1"/>
            </p:nvSpPr>
            <p:spPr bwMode="auto">
              <a:xfrm>
                <a:off x="141288" y="6464300"/>
                <a:ext cx="309562" cy="198438"/>
              </a:xfrm>
              <a:custGeom>
                <a:avLst/>
                <a:gdLst/>
                <a:ahLst/>
                <a:cxnLst>
                  <a:cxn ang="0">
                    <a:pos x="88" y="5"/>
                  </a:cxn>
                  <a:cxn ang="0">
                    <a:pos x="94" y="13"/>
                  </a:cxn>
                  <a:cxn ang="0">
                    <a:pos x="99" y="18"/>
                  </a:cxn>
                  <a:cxn ang="0">
                    <a:pos x="106" y="21"/>
                  </a:cxn>
                  <a:cxn ang="0">
                    <a:pos x="114" y="23"/>
                  </a:cxn>
                  <a:cxn ang="0">
                    <a:pos x="125" y="26"/>
                  </a:cxn>
                  <a:cxn ang="0">
                    <a:pos x="139" y="29"/>
                  </a:cxn>
                  <a:cxn ang="0">
                    <a:pos x="149" y="32"/>
                  </a:cxn>
                  <a:cxn ang="0">
                    <a:pos x="158" y="37"/>
                  </a:cxn>
                  <a:cxn ang="0">
                    <a:pos x="165" y="44"/>
                  </a:cxn>
                  <a:cxn ang="0">
                    <a:pos x="169" y="52"/>
                  </a:cxn>
                  <a:cxn ang="0">
                    <a:pos x="171" y="61"/>
                  </a:cxn>
                  <a:cxn ang="0">
                    <a:pos x="169" y="71"/>
                  </a:cxn>
                  <a:cxn ang="0">
                    <a:pos x="165" y="79"/>
                  </a:cxn>
                  <a:cxn ang="0">
                    <a:pos x="159" y="85"/>
                  </a:cxn>
                  <a:cxn ang="0">
                    <a:pos x="152" y="90"/>
                  </a:cxn>
                  <a:cxn ang="0">
                    <a:pos x="143" y="93"/>
                  </a:cxn>
                  <a:cxn ang="0">
                    <a:pos x="133" y="94"/>
                  </a:cxn>
                  <a:cxn ang="0">
                    <a:pos x="126" y="94"/>
                  </a:cxn>
                  <a:cxn ang="0">
                    <a:pos x="121" y="93"/>
                  </a:cxn>
                  <a:cxn ang="0">
                    <a:pos x="116" y="91"/>
                  </a:cxn>
                  <a:cxn ang="0">
                    <a:pos x="111" y="88"/>
                  </a:cxn>
                  <a:cxn ang="0">
                    <a:pos x="104" y="83"/>
                  </a:cxn>
                  <a:cxn ang="0">
                    <a:pos x="99" y="80"/>
                  </a:cxn>
                  <a:cxn ang="0">
                    <a:pos x="99" y="81"/>
                  </a:cxn>
                  <a:cxn ang="0">
                    <a:pos x="102" y="87"/>
                  </a:cxn>
                  <a:cxn ang="0">
                    <a:pos x="111" y="98"/>
                  </a:cxn>
                  <a:cxn ang="0">
                    <a:pos x="122" y="104"/>
                  </a:cxn>
                  <a:cxn ang="0">
                    <a:pos x="128" y="107"/>
                  </a:cxn>
                  <a:cxn ang="0">
                    <a:pos x="129" y="109"/>
                  </a:cxn>
                  <a:cxn ang="0">
                    <a:pos x="42" y="109"/>
                  </a:cxn>
                  <a:cxn ang="0">
                    <a:pos x="42" y="108"/>
                  </a:cxn>
                  <a:cxn ang="0">
                    <a:pos x="43" y="107"/>
                  </a:cxn>
                  <a:cxn ang="0">
                    <a:pos x="54" y="101"/>
                  </a:cxn>
                  <a:cxn ang="0">
                    <a:pos x="64" y="93"/>
                  </a:cxn>
                  <a:cxn ang="0">
                    <a:pos x="72" y="81"/>
                  </a:cxn>
                  <a:cxn ang="0">
                    <a:pos x="72" y="81"/>
                  </a:cxn>
                  <a:cxn ang="0">
                    <a:pos x="71" y="80"/>
                  </a:cxn>
                  <a:cxn ang="0">
                    <a:pos x="63" y="86"/>
                  </a:cxn>
                  <a:cxn ang="0">
                    <a:pos x="57" y="90"/>
                  </a:cxn>
                  <a:cxn ang="0">
                    <a:pos x="52" y="92"/>
                  </a:cxn>
                  <a:cxn ang="0">
                    <a:pos x="47" y="93"/>
                  </a:cxn>
                  <a:cxn ang="0">
                    <a:pos x="43" y="94"/>
                  </a:cxn>
                  <a:cxn ang="0">
                    <a:pos x="29" y="94"/>
                  </a:cxn>
                  <a:cxn ang="0">
                    <a:pos x="19" y="90"/>
                  </a:cxn>
                  <a:cxn ang="0">
                    <a:pos x="11" y="85"/>
                  </a:cxn>
                  <a:cxn ang="0">
                    <a:pos x="5" y="79"/>
                  </a:cxn>
                  <a:cxn ang="0">
                    <a:pos x="1" y="71"/>
                  </a:cxn>
                  <a:cxn ang="0">
                    <a:pos x="0" y="61"/>
                  </a:cxn>
                  <a:cxn ang="0">
                    <a:pos x="1" y="52"/>
                  </a:cxn>
                  <a:cxn ang="0">
                    <a:pos x="6" y="44"/>
                  </a:cxn>
                  <a:cxn ang="0">
                    <a:pos x="13" y="37"/>
                  </a:cxn>
                  <a:cxn ang="0">
                    <a:pos x="22" y="32"/>
                  </a:cxn>
                  <a:cxn ang="0">
                    <a:pos x="39" y="27"/>
                  </a:cxn>
                  <a:cxn ang="0">
                    <a:pos x="45" y="26"/>
                  </a:cxn>
                  <a:cxn ang="0">
                    <a:pos x="57" y="23"/>
                  </a:cxn>
                  <a:cxn ang="0">
                    <a:pos x="65" y="21"/>
                  </a:cxn>
                  <a:cxn ang="0">
                    <a:pos x="72" y="18"/>
                  </a:cxn>
                  <a:cxn ang="0">
                    <a:pos x="77" y="13"/>
                  </a:cxn>
                  <a:cxn ang="0">
                    <a:pos x="83" y="5"/>
                  </a:cxn>
                </a:cxnLst>
                <a:rect l="0" t="0" r="r" b="b"/>
                <a:pathLst>
                  <a:path w="171" h="109">
                    <a:moveTo>
                      <a:pt x="85" y="0"/>
                    </a:moveTo>
                    <a:lnTo>
                      <a:pt x="88" y="5"/>
                    </a:lnTo>
                    <a:lnTo>
                      <a:pt x="91" y="9"/>
                    </a:lnTo>
                    <a:lnTo>
                      <a:pt x="94" y="13"/>
                    </a:lnTo>
                    <a:lnTo>
                      <a:pt x="96" y="15"/>
                    </a:lnTo>
                    <a:lnTo>
                      <a:pt x="99" y="18"/>
                    </a:lnTo>
                    <a:lnTo>
                      <a:pt x="102" y="19"/>
                    </a:lnTo>
                    <a:lnTo>
                      <a:pt x="106" y="21"/>
                    </a:lnTo>
                    <a:lnTo>
                      <a:pt x="110" y="22"/>
                    </a:lnTo>
                    <a:lnTo>
                      <a:pt x="114" y="23"/>
                    </a:lnTo>
                    <a:lnTo>
                      <a:pt x="119" y="25"/>
                    </a:lnTo>
                    <a:lnTo>
                      <a:pt x="125" y="26"/>
                    </a:lnTo>
                    <a:lnTo>
                      <a:pt x="132" y="27"/>
                    </a:lnTo>
                    <a:lnTo>
                      <a:pt x="139" y="29"/>
                    </a:lnTo>
                    <a:lnTo>
                      <a:pt x="144" y="31"/>
                    </a:lnTo>
                    <a:lnTo>
                      <a:pt x="149" y="32"/>
                    </a:lnTo>
                    <a:lnTo>
                      <a:pt x="153" y="34"/>
                    </a:lnTo>
                    <a:lnTo>
                      <a:pt x="158" y="37"/>
                    </a:lnTo>
                    <a:lnTo>
                      <a:pt x="162" y="40"/>
                    </a:lnTo>
                    <a:lnTo>
                      <a:pt x="165" y="44"/>
                    </a:lnTo>
                    <a:lnTo>
                      <a:pt x="168" y="47"/>
                    </a:lnTo>
                    <a:lnTo>
                      <a:pt x="169" y="52"/>
                    </a:lnTo>
                    <a:lnTo>
                      <a:pt x="171" y="56"/>
                    </a:lnTo>
                    <a:lnTo>
                      <a:pt x="171" y="61"/>
                    </a:lnTo>
                    <a:lnTo>
                      <a:pt x="171" y="66"/>
                    </a:lnTo>
                    <a:lnTo>
                      <a:pt x="169" y="71"/>
                    </a:lnTo>
                    <a:lnTo>
                      <a:pt x="168" y="75"/>
                    </a:lnTo>
                    <a:lnTo>
                      <a:pt x="165" y="79"/>
                    </a:lnTo>
                    <a:lnTo>
                      <a:pt x="163" y="82"/>
                    </a:lnTo>
                    <a:lnTo>
                      <a:pt x="159" y="85"/>
                    </a:lnTo>
                    <a:lnTo>
                      <a:pt x="156" y="88"/>
                    </a:lnTo>
                    <a:lnTo>
                      <a:pt x="152" y="90"/>
                    </a:lnTo>
                    <a:lnTo>
                      <a:pt x="148" y="92"/>
                    </a:lnTo>
                    <a:lnTo>
                      <a:pt x="143" y="93"/>
                    </a:lnTo>
                    <a:lnTo>
                      <a:pt x="138" y="94"/>
                    </a:lnTo>
                    <a:lnTo>
                      <a:pt x="133" y="94"/>
                    </a:lnTo>
                    <a:lnTo>
                      <a:pt x="128" y="94"/>
                    </a:lnTo>
                    <a:lnTo>
                      <a:pt x="126" y="94"/>
                    </a:lnTo>
                    <a:lnTo>
                      <a:pt x="123" y="93"/>
                    </a:lnTo>
                    <a:lnTo>
                      <a:pt x="121" y="93"/>
                    </a:lnTo>
                    <a:lnTo>
                      <a:pt x="119" y="92"/>
                    </a:lnTo>
                    <a:lnTo>
                      <a:pt x="116" y="91"/>
                    </a:lnTo>
                    <a:lnTo>
                      <a:pt x="114" y="90"/>
                    </a:lnTo>
                    <a:lnTo>
                      <a:pt x="111" y="88"/>
                    </a:lnTo>
                    <a:lnTo>
                      <a:pt x="107" y="86"/>
                    </a:lnTo>
                    <a:lnTo>
                      <a:pt x="104" y="83"/>
                    </a:lnTo>
                    <a:lnTo>
                      <a:pt x="99" y="80"/>
                    </a:lnTo>
                    <a:lnTo>
                      <a:pt x="99" y="80"/>
                    </a:lnTo>
                    <a:lnTo>
                      <a:pt x="99" y="81"/>
                    </a:lnTo>
                    <a:lnTo>
                      <a:pt x="99" y="81"/>
                    </a:lnTo>
                    <a:lnTo>
                      <a:pt x="99" y="81"/>
                    </a:lnTo>
                    <a:lnTo>
                      <a:pt x="102" y="87"/>
                    </a:lnTo>
                    <a:lnTo>
                      <a:pt x="107" y="93"/>
                    </a:lnTo>
                    <a:lnTo>
                      <a:pt x="111" y="98"/>
                    </a:lnTo>
                    <a:lnTo>
                      <a:pt x="117" y="101"/>
                    </a:lnTo>
                    <a:lnTo>
                      <a:pt x="122" y="104"/>
                    </a:lnTo>
                    <a:lnTo>
                      <a:pt x="128" y="107"/>
                    </a:lnTo>
                    <a:lnTo>
                      <a:pt x="128" y="107"/>
                    </a:lnTo>
                    <a:lnTo>
                      <a:pt x="129" y="108"/>
                    </a:lnTo>
                    <a:lnTo>
                      <a:pt x="129" y="109"/>
                    </a:lnTo>
                    <a:lnTo>
                      <a:pt x="128" y="109"/>
                    </a:lnTo>
                    <a:lnTo>
                      <a:pt x="42" y="109"/>
                    </a:lnTo>
                    <a:lnTo>
                      <a:pt x="42" y="109"/>
                    </a:lnTo>
                    <a:lnTo>
                      <a:pt x="42" y="108"/>
                    </a:lnTo>
                    <a:lnTo>
                      <a:pt x="43" y="107"/>
                    </a:lnTo>
                    <a:lnTo>
                      <a:pt x="43" y="107"/>
                    </a:lnTo>
                    <a:lnTo>
                      <a:pt x="49" y="104"/>
                    </a:lnTo>
                    <a:lnTo>
                      <a:pt x="54" y="101"/>
                    </a:lnTo>
                    <a:lnTo>
                      <a:pt x="59" y="98"/>
                    </a:lnTo>
                    <a:lnTo>
                      <a:pt x="64" y="93"/>
                    </a:lnTo>
                    <a:lnTo>
                      <a:pt x="68" y="87"/>
                    </a:lnTo>
                    <a:lnTo>
                      <a:pt x="72" y="81"/>
                    </a:lnTo>
                    <a:lnTo>
                      <a:pt x="72" y="81"/>
                    </a:lnTo>
                    <a:lnTo>
                      <a:pt x="72" y="81"/>
                    </a:lnTo>
                    <a:lnTo>
                      <a:pt x="72" y="80"/>
                    </a:lnTo>
                    <a:lnTo>
                      <a:pt x="71" y="80"/>
                    </a:lnTo>
                    <a:lnTo>
                      <a:pt x="67" y="83"/>
                    </a:lnTo>
                    <a:lnTo>
                      <a:pt x="63" y="86"/>
                    </a:lnTo>
                    <a:lnTo>
                      <a:pt x="60" y="88"/>
                    </a:lnTo>
                    <a:lnTo>
                      <a:pt x="57" y="90"/>
                    </a:lnTo>
                    <a:lnTo>
                      <a:pt x="54" y="91"/>
                    </a:lnTo>
                    <a:lnTo>
                      <a:pt x="52" y="92"/>
                    </a:lnTo>
                    <a:lnTo>
                      <a:pt x="50" y="93"/>
                    </a:lnTo>
                    <a:lnTo>
                      <a:pt x="47" y="93"/>
                    </a:lnTo>
                    <a:lnTo>
                      <a:pt x="45" y="94"/>
                    </a:lnTo>
                    <a:lnTo>
                      <a:pt x="43" y="94"/>
                    </a:lnTo>
                    <a:lnTo>
                      <a:pt x="36" y="94"/>
                    </a:lnTo>
                    <a:lnTo>
                      <a:pt x="29" y="94"/>
                    </a:lnTo>
                    <a:lnTo>
                      <a:pt x="23" y="92"/>
                    </a:lnTo>
                    <a:lnTo>
                      <a:pt x="19" y="90"/>
                    </a:lnTo>
                    <a:lnTo>
                      <a:pt x="15" y="88"/>
                    </a:lnTo>
                    <a:lnTo>
                      <a:pt x="11" y="85"/>
                    </a:lnTo>
                    <a:lnTo>
                      <a:pt x="8" y="82"/>
                    </a:lnTo>
                    <a:lnTo>
                      <a:pt x="5" y="79"/>
                    </a:lnTo>
                    <a:lnTo>
                      <a:pt x="3" y="75"/>
                    </a:lnTo>
                    <a:lnTo>
                      <a:pt x="1" y="71"/>
                    </a:lnTo>
                    <a:lnTo>
                      <a:pt x="0" y="66"/>
                    </a:lnTo>
                    <a:lnTo>
                      <a:pt x="0" y="61"/>
                    </a:lnTo>
                    <a:lnTo>
                      <a:pt x="0" y="56"/>
                    </a:lnTo>
                    <a:lnTo>
                      <a:pt x="1" y="52"/>
                    </a:lnTo>
                    <a:lnTo>
                      <a:pt x="3" y="47"/>
                    </a:lnTo>
                    <a:lnTo>
                      <a:pt x="6" y="44"/>
                    </a:lnTo>
                    <a:lnTo>
                      <a:pt x="9" y="40"/>
                    </a:lnTo>
                    <a:lnTo>
                      <a:pt x="13" y="37"/>
                    </a:lnTo>
                    <a:lnTo>
                      <a:pt x="17" y="34"/>
                    </a:lnTo>
                    <a:lnTo>
                      <a:pt x="22" y="32"/>
                    </a:lnTo>
                    <a:lnTo>
                      <a:pt x="32" y="29"/>
                    </a:lnTo>
                    <a:lnTo>
                      <a:pt x="39" y="27"/>
                    </a:lnTo>
                    <a:lnTo>
                      <a:pt x="46" y="26"/>
                    </a:lnTo>
                    <a:lnTo>
                      <a:pt x="45" y="26"/>
                    </a:lnTo>
                    <a:lnTo>
                      <a:pt x="51" y="25"/>
                    </a:lnTo>
                    <a:lnTo>
                      <a:pt x="57" y="23"/>
                    </a:lnTo>
                    <a:lnTo>
                      <a:pt x="61" y="22"/>
                    </a:lnTo>
                    <a:lnTo>
                      <a:pt x="65" y="21"/>
                    </a:lnTo>
                    <a:lnTo>
                      <a:pt x="69" y="19"/>
                    </a:lnTo>
                    <a:lnTo>
                      <a:pt x="72" y="18"/>
                    </a:lnTo>
                    <a:lnTo>
                      <a:pt x="74" y="15"/>
                    </a:lnTo>
                    <a:lnTo>
                      <a:pt x="77" y="13"/>
                    </a:lnTo>
                    <a:lnTo>
                      <a:pt x="80" y="9"/>
                    </a:lnTo>
                    <a:lnTo>
                      <a:pt x="83" y="5"/>
                    </a:lnTo>
                    <a:lnTo>
                      <a:pt x="85" y="0"/>
                    </a:lnTo>
                    <a:close/>
                  </a:path>
                </a:pathLst>
              </a:custGeom>
              <a:solidFill>
                <a:srgbClr val="F35D2F"/>
              </a:solidFill>
              <a:ln w="0">
                <a:solidFill>
                  <a:srgbClr val="FF3617"/>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25" name="Freeform 10"/>
              <p:cNvSpPr>
                <a:spLocks/>
              </p:cNvSpPr>
              <p:nvPr userDrawn="1"/>
            </p:nvSpPr>
            <p:spPr bwMode="auto">
              <a:xfrm>
                <a:off x="561975" y="6505575"/>
                <a:ext cx="79375" cy="112713"/>
              </a:xfrm>
              <a:custGeom>
                <a:avLst/>
                <a:gdLst/>
                <a:ahLst/>
                <a:cxnLst>
                  <a:cxn ang="0">
                    <a:pos x="27" y="0"/>
                  </a:cxn>
                  <a:cxn ang="0">
                    <a:pos x="36" y="1"/>
                  </a:cxn>
                  <a:cxn ang="0">
                    <a:pos x="41" y="16"/>
                  </a:cxn>
                  <a:cxn ang="0">
                    <a:pos x="34" y="13"/>
                  </a:cxn>
                  <a:cxn ang="0">
                    <a:pos x="33" y="8"/>
                  </a:cxn>
                  <a:cxn ang="0">
                    <a:pos x="29" y="5"/>
                  </a:cxn>
                  <a:cxn ang="0">
                    <a:pos x="24" y="3"/>
                  </a:cxn>
                  <a:cxn ang="0">
                    <a:pos x="19" y="4"/>
                  </a:cxn>
                  <a:cxn ang="0">
                    <a:pos x="15" y="7"/>
                  </a:cxn>
                  <a:cxn ang="0">
                    <a:pos x="13" y="11"/>
                  </a:cxn>
                  <a:cxn ang="0">
                    <a:pos x="13" y="16"/>
                  </a:cxn>
                  <a:cxn ang="0">
                    <a:pos x="15" y="20"/>
                  </a:cxn>
                  <a:cxn ang="0">
                    <a:pos x="22" y="24"/>
                  </a:cxn>
                  <a:cxn ang="0">
                    <a:pos x="27" y="25"/>
                  </a:cxn>
                  <a:cxn ang="0">
                    <a:pos x="32" y="26"/>
                  </a:cxn>
                  <a:cxn ang="0">
                    <a:pos x="38" y="29"/>
                  </a:cxn>
                  <a:cxn ang="0">
                    <a:pos x="41" y="33"/>
                  </a:cxn>
                  <a:cxn ang="0">
                    <a:pos x="44" y="39"/>
                  </a:cxn>
                  <a:cxn ang="0">
                    <a:pos x="43" y="47"/>
                  </a:cxn>
                  <a:cxn ang="0">
                    <a:pos x="41" y="53"/>
                  </a:cxn>
                  <a:cxn ang="0">
                    <a:pos x="36" y="58"/>
                  </a:cxn>
                  <a:cxn ang="0">
                    <a:pos x="30" y="60"/>
                  </a:cxn>
                  <a:cxn ang="0">
                    <a:pos x="23" y="62"/>
                  </a:cxn>
                  <a:cxn ang="0">
                    <a:pos x="14" y="62"/>
                  </a:cxn>
                  <a:cxn ang="0">
                    <a:pos x="5" y="60"/>
                  </a:cxn>
                  <a:cxn ang="0">
                    <a:pos x="0" y="44"/>
                  </a:cxn>
                  <a:cxn ang="0">
                    <a:pos x="7" y="47"/>
                  </a:cxn>
                  <a:cxn ang="0">
                    <a:pos x="9" y="52"/>
                  </a:cxn>
                  <a:cxn ang="0">
                    <a:pos x="11" y="56"/>
                  </a:cxn>
                  <a:cxn ang="0">
                    <a:pos x="16" y="58"/>
                  </a:cxn>
                  <a:cxn ang="0">
                    <a:pos x="23" y="58"/>
                  </a:cxn>
                  <a:cxn ang="0">
                    <a:pos x="28" y="55"/>
                  </a:cxn>
                  <a:cxn ang="0">
                    <a:pos x="31" y="50"/>
                  </a:cxn>
                  <a:cxn ang="0">
                    <a:pos x="31" y="44"/>
                  </a:cxn>
                  <a:cxn ang="0">
                    <a:pos x="28" y="39"/>
                  </a:cxn>
                  <a:cxn ang="0">
                    <a:pos x="16" y="35"/>
                  </a:cxn>
                  <a:cxn ang="0">
                    <a:pos x="10" y="32"/>
                  </a:cxn>
                  <a:cxn ang="0">
                    <a:pos x="5" y="29"/>
                  </a:cxn>
                  <a:cxn ang="0">
                    <a:pos x="2" y="24"/>
                  </a:cxn>
                  <a:cxn ang="0">
                    <a:pos x="0" y="17"/>
                  </a:cxn>
                  <a:cxn ang="0">
                    <a:pos x="2" y="11"/>
                  </a:cxn>
                  <a:cxn ang="0">
                    <a:pos x="5" y="5"/>
                  </a:cxn>
                  <a:cxn ang="0">
                    <a:pos x="10" y="2"/>
                  </a:cxn>
                  <a:cxn ang="0">
                    <a:pos x="17" y="0"/>
                  </a:cxn>
                  <a:cxn ang="0">
                    <a:pos x="23" y="0"/>
                  </a:cxn>
                </a:cxnLst>
                <a:rect l="0" t="0" r="r" b="b"/>
                <a:pathLst>
                  <a:path w="44" h="62">
                    <a:moveTo>
                      <a:pt x="23" y="0"/>
                    </a:moveTo>
                    <a:lnTo>
                      <a:pt x="27" y="0"/>
                    </a:lnTo>
                    <a:lnTo>
                      <a:pt x="32" y="0"/>
                    </a:lnTo>
                    <a:lnTo>
                      <a:pt x="36" y="1"/>
                    </a:lnTo>
                    <a:lnTo>
                      <a:pt x="41" y="3"/>
                    </a:lnTo>
                    <a:lnTo>
                      <a:pt x="41" y="16"/>
                    </a:lnTo>
                    <a:lnTo>
                      <a:pt x="35" y="16"/>
                    </a:lnTo>
                    <a:lnTo>
                      <a:pt x="34" y="13"/>
                    </a:lnTo>
                    <a:lnTo>
                      <a:pt x="34" y="10"/>
                    </a:lnTo>
                    <a:lnTo>
                      <a:pt x="33" y="8"/>
                    </a:lnTo>
                    <a:lnTo>
                      <a:pt x="31" y="6"/>
                    </a:lnTo>
                    <a:lnTo>
                      <a:pt x="29" y="5"/>
                    </a:lnTo>
                    <a:lnTo>
                      <a:pt x="27" y="4"/>
                    </a:lnTo>
                    <a:lnTo>
                      <a:pt x="24" y="3"/>
                    </a:lnTo>
                    <a:lnTo>
                      <a:pt x="21" y="4"/>
                    </a:lnTo>
                    <a:lnTo>
                      <a:pt x="19" y="4"/>
                    </a:lnTo>
                    <a:lnTo>
                      <a:pt x="16" y="5"/>
                    </a:lnTo>
                    <a:lnTo>
                      <a:pt x="15" y="7"/>
                    </a:lnTo>
                    <a:lnTo>
                      <a:pt x="13" y="8"/>
                    </a:lnTo>
                    <a:lnTo>
                      <a:pt x="13" y="11"/>
                    </a:lnTo>
                    <a:lnTo>
                      <a:pt x="12" y="14"/>
                    </a:lnTo>
                    <a:lnTo>
                      <a:pt x="13" y="16"/>
                    </a:lnTo>
                    <a:lnTo>
                      <a:pt x="14" y="18"/>
                    </a:lnTo>
                    <a:lnTo>
                      <a:pt x="15" y="20"/>
                    </a:lnTo>
                    <a:lnTo>
                      <a:pt x="17" y="22"/>
                    </a:lnTo>
                    <a:lnTo>
                      <a:pt x="22" y="24"/>
                    </a:lnTo>
                    <a:lnTo>
                      <a:pt x="24" y="24"/>
                    </a:lnTo>
                    <a:lnTo>
                      <a:pt x="27" y="25"/>
                    </a:lnTo>
                    <a:lnTo>
                      <a:pt x="29" y="25"/>
                    </a:lnTo>
                    <a:lnTo>
                      <a:pt x="32" y="26"/>
                    </a:lnTo>
                    <a:lnTo>
                      <a:pt x="35" y="28"/>
                    </a:lnTo>
                    <a:lnTo>
                      <a:pt x="38" y="29"/>
                    </a:lnTo>
                    <a:lnTo>
                      <a:pt x="40" y="31"/>
                    </a:lnTo>
                    <a:lnTo>
                      <a:pt x="41" y="33"/>
                    </a:lnTo>
                    <a:lnTo>
                      <a:pt x="43" y="36"/>
                    </a:lnTo>
                    <a:lnTo>
                      <a:pt x="44" y="39"/>
                    </a:lnTo>
                    <a:lnTo>
                      <a:pt x="44" y="42"/>
                    </a:lnTo>
                    <a:lnTo>
                      <a:pt x="43" y="47"/>
                    </a:lnTo>
                    <a:lnTo>
                      <a:pt x="42" y="50"/>
                    </a:lnTo>
                    <a:lnTo>
                      <a:pt x="41" y="53"/>
                    </a:lnTo>
                    <a:lnTo>
                      <a:pt x="38" y="56"/>
                    </a:lnTo>
                    <a:lnTo>
                      <a:pt x="36" y="58"/>
                    </a:lnTo>
                    <a:lnTo>
                      <a:pt x="33" y="59"/>
                    </a:lnTo>
                    <a:lnTo>
                      <a:pt x="30" y="60"/>
                    </a:lnTo>
                    <a:lnTo>
                      <a:pt x="26" y="61"/>
                    </a:lnTo>
                    <a:lnTo>
                      <a:pt x="23" y="62"/>
                    </a:lnTo>
                    <a:lnTo>
                      <a:pt x="19" y="62"/>
                    </a:lnTo>
                    <a:lnTo>
                      <a:pt x="14" y="62"/>
                    </a:lnTo>
                    <a:lnTo>
                      <a:pt x="10" y="61"/>
                    </a:lnTo>
                    <a:lnTo>
                      <a:pt x="5" y="60"/>
                    </a:lnTo>
                    <a:lnTo>
                      <a:pt x="0" y="59"/>
                    </a:lnTo>
                    <a:lnTo>
                      <a:pt x="0" y="44"/>
                    </a:lnTo>
                    <a:lnTo>
                      <a:pt x="7" y="44"/>
                    </a:lnTo>
                    <a:lnTo>
                      <a:pt x="7" y="47"/>
                    </a:lnTo>
                    <a:lnTo>
                      <a:pt x="8" y="50"/>
                    </a:lnTo>
                    <a:lnTo>
                      <a:pt x="9" y="52"/>
                    </a:lnTo>
                    <a:lnTo>
                      <a:pt x="10" y="55"/>
                    </a:lnTo>
                    <a:lnTo>
                      <a:pt x="11" y="56"/>
                    </a:lnTo>
                    <a:lnTo>
                      <a:pt x="14" y="57"/>
                    </a:lnTo>
                    <a:lnTo>
                      <a:pt x="16" y="58"/>
                    </a:lnTo>
                    <a:lnTo>
                      <a:pt x="20" y="58"/>
                    </a:lnTo>
                    <a:lnTo>
                      <a:pt x="23" y="58"/>
                    </a:lnTo>
                    <a:lnTo>
                      <a:pt x="26" y="57"/>
                    </a:lnTo>
                    <a:lnTo>
                      <a:pt x="28" y="55"/>
                    </a:lnTo>
                    <a:lnTo>
                      <a:pt x="30" y="53"/>
                    </a:lnTo>
                    <a:lnTo>
                      <a:pt x="31" y="50"/>
                    </a:lnTo>
                    <a:lnTo>
                      <a:pt x="31" y="47"/>
                    </a:lnTo>
                    <a:lnTo>
                      <a:pt x="31" y="44"/>
                    </a:lnTo>
                    <a:lnTo>
                      <a:pt x="30" y="41"/>
                    </a:lnTo>
                    <a:lnTo>
                      <a:pt x="28" y="39"/>
                    </a:lnTo>
                    <a:lnTo>
                      <a:pt x="25" y="37"/>
                    </a:lnTo>
                    <a:lnTo>
                      <a:pt x="16" y="35"/>
                    </a:lnTo>
                    <a:lnTo>
                      <a:pt x="13" y="34"/>
                    </a:lnTo>
                    <a:lnTo>
                      <a:pt x="10" y="32"/>
                    </a:lnTo>
                    <a:lnTo>
                      <a:pt x="8" y="31"/>
                    </a:lnTo>
                    <a:lnTo>
                      <a:pt x="5" y="29"/>
                    </a:lnTo>
                    <a:lnTo>
                      <a:pt x="3" y="27"/>
                    </a:lnTo>
                    <a:lnTo>
                      <a:pt x="2" y="24"/>
                    </a:lnTo>
                    <a:lnTo>
                      <a:pt x="1" y="21"/>
                    </a:lnTo>
                    <a:lnTo>
                      <a:pt x="0" y="17"/>
                    </a:lnTo>
                    <a:lnTo>
                      <a:pt x="1" y="14"/>
                    </a:lnTo>
                    <a:lnTo>
                      <a:pt x="2" y="11"/>
                    </a:lnTo>
                    <a:lnTo>
                      <a:pt x="3" y="8"/>
                    </a:lnTo>
                    <a:lnTo>
                      <a:pt x="5" y="5"/>
                    </a:lnTo>
                    <a:lnTo>
                      <a:pt x="8" y="4"/>
                    </a:lnTo>
                    <a:lnTo>
                      <a:pt x="10" y="2"/>
                    </a:lnTo>
                    <a:lnTo>
                      <a:pt x="14" y="1"/>
                    </a:lnTo>
                    <a:lnTo>
                      <a:pt x="17" y="0"/>
                    </a:lnTo>
                    <a:lnTo>
                      <a:pt x="20" y="0"/>
                    </a:lnTo>
                    <a:lnTo>
                      <a:pt x="23"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26" name="Freeform 11"/>
              <p:cNvSpPr>
                <a:spLocks/>
              </p:cNvSpPr>
              <p:nvPr userDrawn="1"/>
            </p:nvSpPr>
            <p:spPr bwMode="auto">
              <a:xfrm>
                <a:off x="762000" y="6523038"/>
                <a:ext cx="90488" cy="95250"/>
              </a:xfrm>
              <a:custGeom>
                <a:avLst/>
                <a:gdLst/>
                <a:ahLst/>
                <a:cxnLst>
                  <a:cxn ang="0">
                    <a:pos x="31" y="1"/>
                  </a:cxn>
                  <a:cxn ang="0">
                    <a:pos x="39" y="2"/>
                  </a:cxn>
                  <a:cxn ang="0">
                    <a:pos x="44" y="15"/>
                  </a:cxn>
                  <a:cxn ang="0">
                    <a:pos x="38" y="12"/>
                  </a:cxn>
                  <a:cxn ang="0">
                    <a:pos x="37" y="7"/>
                  </a:cxn>
                  <a:cxn ang="0">
                    <a:pos x="33" y="4"/>
                  </a:cxn>
                  <a:cxn ang="0">
                    <a:pos x="26" y="4"/>
                  </a:cxn>
                  <a:cxn ang="0">
                    <a:pos x="20" y="5"/>
                  </a:cxn>
                  <a:cxn ang="0">
                    <a:pos x="16" y="8"/>
                  </a:cxn>
                  <a:cxn ang="0">
                    <a:pos x="13" y="13"/>
                  </a:cxn>
                  <a:cxn ang="0">
                    <a:pos x="12" y="18"/>
                  </a:cxn>
                  <a:cxn ang="0">
                    <a:pos x="12" y="25"/>
                  </a:cxn>
                  <a:cxn ang="0">
                    <a:pos x="12" y="34"/>
                  </a:cxn>
                  <a:cxn ang="0">
                    <a:pos x="13" y="40"/>
                  </a:cxn>
                  <a:cxn ang="0">
                    <a:pos x="16" y="45"/>
                  </a:cxn>
                  <a:cxn ang="0">
                    <a:pos x="20" y="48"/>
                  </a:cxn>
                  <a:cxn ang="0">
                    <a:pos x="26" y="50"/>
                  </a:cxn>
                  <a:cxn ang="0">
                    <a:pos x="30" y="49"/>
                  </a:cxn>
                  <a:cxn ang="0">
                    <a:pos x="34" y="46"/>
                  </a:cxn>
                  <a:cxn ang="0">
                    <a:pos x="35" y="46"/>
                  </a:cxn>
                  <a:cxn ang="0">
                    <a:pos x="35" y="35"/>
                  </a:cxn>
                  <a:cxn ang="0">
                    <a:pos x="34" y="33"/>
                  </a:cxn>
                  <a:cxn ang="0">
                    <a:pos x="32" y="32"/>
                  </a:cxn>
                  <a:cxn ang="0">
                    <a:pos x="26" y="29"/>
                  </a:cxn>
                  <a:cxn ang="0">
                    <a:pos x="47" y="29"/>
                  </a:cxn>
                  <a:cxn ang="0">
                    <a:pos x="50" y="32"/>
                  </a:cxn>
                  <a:cxn ang="0">
                    <a:pos x="46" y="33"/>
                  </a:cxn>
                  <a:cxn ang="0">
                    <a:pos x="45" y="34"/>
                  </a:cxn>
                  <a:cxn ang="0">
                    <a:pos x="41" y="50"/>
                  </a:cxn>
                  <a:cxn ang="0">
                    <a:pos x="34" y="51"/>
                  </a:cxn>
                  <a:cxn ang="0">
                    <a:pos x="27" y="53"/>
                  </a:cxn>
                  <a:cxn ang="0">
                    <a:pos x="19" y="52"/>
                  </a:cxn>
                  <a:cxn ang="0">
                    <a:pos x="11" y="50"/>
                  </a:cxn>
                  <a:cxn ang="0">
                    <a:pos x="5" y="45"/>
                  </a:cxn>
                  <a:cxn ang="0">
                    <a:pos x="1" y="37"/>
                  </a:cxn>
                  <a:cxn ang="0">
                    <a:pos x="0" y="28"/>
                  </a:cxn>
                  <a:cxn ang="0">
                    <a:pos x="1" y="16"/>
                  </a:cxn>
                  <a:cxn ang="0">
                    <a:pos x="5" y="8"/>
                  </a:cxn>
                  <a:cxn ang="0">
                    <a:pos x="11" y="3"/>
                  </a:cxn>
                  <a:cxn ang="0">
                    <a:pos x="21" y="1"/>
                  </a:cxn>
                </a:cxnLst>
                <a:rect l="0" t="0" r="r" b="b"/>
                <a:pathLst>
                  <a:path w="50" h="53">
                    <a:moveTo>
                      <a:pt x="26" y="0"/>
                    </a:moveTo>
                    <a:lnTo>
                      <a:pt x="31" y="1"/>
                    </a:lnTo>
                    <a:lnTo>
                      <a:pt x="35" y="1"/>
                    </a:lnTo>
                    <a:lnTo>
                      <a:pt x="39" y="2"/>
                    </a:lnTo>
                    <a:lnTo>
                      <a:pt x="44" y="3"/>
                    </a:lnTo>
                    <a:lnTo>
                      <a:pt x="44" y="15"/>
                    </a:lnTo>
                    <a:lnTo>
                      <a:pt x="39" y="15"/>
                    </a:lnTo>
                    <a:lnTo>
                      <a:pt x="38" y="12"/>
                    </a:lnTo>
                    <a:lnTo>
                      <a:pt x="37" y="9"/>
                    </a:lnTo>
                    <a:lnTo>
                      <a:pt x="37" y="7"/>
                    </a:lnTo>
                    <a:lnTo>
                      <a:pt x="35" y="5"/>
                    </a:lnTo>
                    <a:lnTo>
                      <a:pt x="33" y="4"/>
                    </a:lnTo>
                    <a:lnTo>
                      <a:pt x="30" y="4"/>
                    </a:lnTo>
                    <a:lnTo>
                      <a:pt x="26" y="4"/>
                    </a:lnTo>
                    <a:lnTo>
                      <a:pt x="23" y="4"/>
                    </a:lnTo>
                    <a:lnTo>
                      <a:pt x="20" y="5"/>
                    </a:lnTo>
                    <a:lnTo>
                      <a:pt x="18" y="6"/>
                    </a:lnTo>
                    <a:lnTo>
                      <a:pt x="16" y="8"/>
                    </a:lnTo>
                    <a:lnTo>
                      <a:pt x="15" y="10"/>
                    </a:lnTo>
                    <a:lnTo>
                      <a:pt x="13" y="13"/>
                    </a:lnTo>
                    <a:lnTo>
                      <a:pt x="13" y="15"/>
                    </a:lnTo>
                    <a:lnTo>
                      <a:pt x="12" y="18"/>
                    </a:lnTo>
                    <a:lnTo>
                      <a:pt x="12" y="21"/>
                    </a:lnTo>
                    <a:lnTo>
                      <a:pt x="12" y="25"/>
                    </a:lnTo>
                    <a:lnTo>
                      <a:pt x="12" y="31"/>
                    </a:lnTo>
                    <a:lnTo>
                      <a:pt x="12" y="34"/>
                    </a:lnTo>
                    <a:lnTo>
                      <a:pt x="12" y="37"/>
                    </a:lnTo>
                    <a:lnTo>
                      <a:pt x="13" y="40"/>
                    </a:lnTo>
                    <a:lnTo>
                      <a:pt x="14" y="42"/>
                    </a:lnTo>
                    <a:lnTo>
                      <a:pt x="16" y="45"/>
                    </a:lnTo>
                    <a:lnTo>
                      <a:pt x="17" y="47"/>
                    </a:lnTo>
                    <a:lnTo>
                      <a:pt x="20" y="48"/>
                    </a:lnTo>
                    <a:lnTo>
                      <a:pt x="22" y="49"/>
                    </a:lnTo>
                    <a:lnTo>
                      <a:pt x="26" y="50"/>
                    </a:lnTo>
                    <a:lnTo>
                      <a:pt x="28" y="49"/>
                    </a:lnTo>
                    <a:lnTo>
                      <a:pt x="30" y="49"/>
                    </a:lnTo>
                    <a:lnTo>
                      <a:pt x="32" y="48"/>
                    </a:lnTo>
                    <a:lnTo>
                      <a:pt x="34" y="46"/>
                    </a:lnTo>
                    <a:lnTo>
                      <a:pt x="34" y="46"/>
                    </a:lnTo>
                    <a:lnTo>
                      <a:pt x="35" y="46"/>
                    </a:lnTo>
                    <a:lnTo>
                      <a:pt x="35" y="45"/>
                    </a:lnTo>
                    <a:lnTo>
                      <a:pt x="35" y="35"/>
                    </a:lnTo>
                    <a:lnTo>
                      <a:pt x="35" y="34"/>
                    </a:lnTo>
                    <a:lnTo>
                      <a:pt x="34" y="33"/>
                    </a:lnTo>
                    <a:lnTo>
                      <a:pt x="33" y="32"/>
                    </a:lnTo>
                    <a:lnTo>
                      <a:pt x="32" y="32"/>
                    </a:lnTo>
                    <a:lnTo>
                      <a:pt x="26" y="32"/>
                    </a:lnTo>
                    <a:lnTo>
                      <a:pt x="26" y="29"/>
                    </a:lnTo>
                    <a:lnTo>
                      <a:pt x="31" y="29"/>
                    </a:lnTo>
                    <a:lnTo>
                      <a:pt x="47" y="29"/>
                    </a:lnTo>
                    <a:lnTo>
                      <a:pt x="50" y="29"/>
                    </a:lnTo>
                    <a:lnTo>
                      <a:pt x="50" y="32"/>
                    </a:lnTo>
                    <a:lnTo>
                      <a:pt x="48" y="32"/>
                    </a:lnTo>
                    <a:lnTo>
                      <a:pt x="46" y="33"/>
                    </a:lnTo>
                    <a:lnTo>
                      <a:pt x="46" y="33"/>
                    </a:lnTo>
                    <a:lnTo>
                      <a:pt x="45" y="34"/>
                    </a:lnTo>
                    <a:lnTo>
                      <a:pt x="45" y="49"/>
                    </a:lnTo>
                    <a:lnTo>
                      <a:pt x="41" y="50"/>
                    </a:lnTo>
                    <a:lnTo>
                      <a:pt x="38" y="51"/>
                    </a:lnTo>
                    <a:lnTo>
                      <a:pt x="34" y="51"/>
                    </a:lnTo>
                    <a:lnTo>
                      <a:pt x="31" y="52"/>
                    </a:lnTo>
                    <a:lnTo>
                      <a:pt x="27" y="53"/>
                    </a:lnTo>
                    <a:lnTo>
                      <a:pt x="24" y="53"/>
                    </a:lnTo>
                    <a:lnTo>
                      <a:pt x="19" y="52"/>
                    </a:lnTo>
                    <a:lnTo>
                      <a:pt x="15" y="51"/>
                    </a:lnTo>
                    <a:lnTo>
                      <a:pt x="11" y="50"/>
                    </a:lnTo>
                    <a:lnTo>
                      <a:pt x="8" y="48"/>
                    </a:lnTo>
                    <a:lnTo>
                      <a:pt x="5" y="45"/>
                    </a:lnTo>
                    <a:lnTo>
                      <a:pt x="3" y="41"/>
                    </a:lnTo>
                    <a:lnTo>
                      <a:pt x="1" y="37"/>
                    </a:lnTo>
                    <a:lnTo>
                      <a:pt x="1" y="33"/>
                    </a:lnTo>
                    <a:lnTo>
                      <a:pt x="0" y="28"/>
                    </a:lnTo>
                    <a:lnTo>
                      <a:pt x="1" y="22"/>
                    </a:lnTo>
                    <a:lnTo>
                      <a:pt x="1" y="16"/>
                    </a:lnTo>
                    <a:lnTo>
                      <a:pt x="3" y="12"/>
                    </a:lnTo>
                    <a:lnTo>
                      <a:pt x="5" y="8"/>
                    </a:lnTo>
                    <a:lnTo>
                      <a:pt x="8" y="5"/>
                    </a:lnTo>
                    <a:lnTo>
                      <a:pt x="11" y="3"/>
                    </a:lnTo>
                    <a:lnTo>
                      <a:pt x="16" y="2"/>
                    </a:lnTo>
                    <a:lnTo>
                      <a:pt x="21" y="1"/>
                    </a:lnTo>
                    <a:lnTo>
                      <a:pt x="26"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27" name="Freeform 12"/>
              <p:cNvSpPr>
                <a:spLocks/>
              </p:cNvSpPr>
              <p:nvPr userDrawn="1"/>
            </p:nvSpPr>
            <p:spPr bwMode="auto">
              <a:xfrm>
                <a:off x="863600" y="6524625"/>
                <a:ext cx="68263" cy="92075"/>
              </a:xfrm>
              <a:custGeom>
                <a:avLst/>
                <a:gdLst/>
                <a:ahLst/>
                <a:cxnLst>
                  <a:cxn ang="0">
                    <a:pos x="0" y="0"/>
                  </a:cxn>
                  <a:cxn ang="0">
                    <a:pos x="38" y="0"/>
                  </a:cxn>
                  <a:cxn ang="0">
                    <a:pos x="38" y="12"/>
                  </a:cxn>
                  <a:cxn ang="0">
                    <a:pos x="33" y="12"/>
                  </a:cxn>
                  <a:cxn ang="0">
                    <a:pos x="33" y="9"/>
                  </a:cxn>
                  <a:cxn ang="0">
                    <a:pos x="32" y="7"/>
                  </a:cxn>
                  <a:cxn ang="0">
                    <a:pos x="32" y="6"/>
                  </a:cxn>
                  <a:cxn ang="0">
                    <a:pos x="31" y="5"/>
                  </a:cxn>
                  <a:cxn ang="0">
                    <a:pos x="29" y="4"/>
                  </a:cxn>
                  <a:cxn ang="0">
                    <a:pos x="26" y="4"/>
                  </a:cxn>
                  <a:cxn ang="0">
                    <a:pos x="16" y="4"/>
                  </a:cxn>
                  <a:cxn ang="0">
                    <a:pos x="16" y="22"/>
                  </a:cxn>
                  <a:cxn ang="0">
                    <a:pos x="20" y="22"/>
                  </a:cxn>
                  <a:cxn ang="0">
                    <a:pos x="22" y="22"/>
                  </a:cxn>
                  <a:cxn ang="0">
                    <a:pos x="23" y="21"/>
                  </a:cxn>
                  <a:cxn ang="0">
                    <a:pos x="24" y="20"/>
                  </a:cxn>
                  <a:cxn ang="0">
                    <a:pos x="25" y="19"/>
                  </a:cxn>
                  <a:cxn ang="0">
                    <a:pos x="25" y="17"/>
                  </a:cxn>
                  <a:cxn ang="0">
                    <a:pos x="25" y="15"/>
                  </a:cxn>
                  <a:cxn ang="0">
                    <a:pos x="29" y="15"/>
                  </a:cxn>
                  <a:cxn ang="0">
                    <a:pos x="29" y="33"/>
                  </a:cxn>
                  <a:cxn ang="0">
                    <a:pos x="25" y="33"/>
                  </a:cxn>
                  <a:cxn ang="0">
                    <a:pos x="25" y="31"/>
                  </a:cxn>
                  <a:cxn ang="0">
                    <a:pos x="25" y="29"/>
                  </a:cxn>
                  <a:cxn ang="0">
                    <a:pos x="24" y="28"/>
                  </a:cxn>
                  <a:cxn ang="0">
                    <a:pos x="23" y="27"/>
                  </a:cxn>
                  <a:cxn ang="0">
                    <a:pos x="22" y="26"/>
                  </a:cxn>
                  <a:cxn ang="0">
                    <a:pos x="20" y="26"/>
                  </a:cxn>
                  <a:cxn ang="0">
                    <a:pos x="16" y="26"/>
                  </a:cxn>
                  <a:cxn ang="0">
                    <a:pos x="16" y="48"/>
                  </a:cxn>
                  <a:cxn ang="0">
                    <a:pos x="24" y="48"/>
                  </a:cxn>
                  <a:cxn ang="0">
                    <a:pos x="27" y="48"/>
                  </a:cxn>
                  <a:cxn ang="0">
                    <a:pos x="29" y="47"/>
                  </a:cxn>
                  <a:cxn ang="0">
                    <a:pos x="31" y="46"/>
                  </a:cxn>
                  <a:cxn ang="0">
                    <a:pos x="32" y="45"/>
                  </a:cxn>
                  <a:cxn ang="0">
                    <a:pos x="32" y="43"/>
                  </a:cxn>
                  <a:cxn ang="0">
                    <a:pos x="33" y="40"/>
                  </a:cxn>
                  <a:cxn ang="0">
                    <a:pos x="33" y="37"/>
                  </a:cxn>
                  <a:cxn ang="0">
                    <a:pos x="38" y="37"/>
                  </a:cxn>
                  <a:cxn ang="0">
                    <a:pos x="38" y="51"/>
                  </a:cxn>
                  <a:cxn ang="0">
                    <a:pos x="0" y="51"/>
                  </a:cxn>
                  <a:cxn ang="0">
                    <a:pos x="0" y="48"/>
                  </a:cxn>
                  <a:cxn ang="0">
                    <a:pos x="2" y="48"/>
                  </a:cxn>
                  <a:cxn ang="0">
                    <a:pos x="4" y="48"/>
                  </a:cxn>
                  <a:cxn ang="0">
                    <a:pos x="5" y="47"/>
                  </a:cxn>
                  <a:cxn ang="0">
                    <a:pos x="5" y="46"/>
                  </a:cxn>
                  <a:cxn ang="0">
                    <a:pos x="6" y="45"/>
                  </a:cxn>
                  <a:cxn ang="0">
                    <a:pos x="6" y="6"/>
                  </a:cxn>
                  <a:cxn ang="0">
                    <a:pos x="5" y="5"/>
                  </a:cxn>
                  <a:cxn ang="0">
                    <a:pos x="5" y="4"/>
                  </a:cxn>
                  <a:cxn ang="0">
                    <a:pos x="4" y="4"/>
                  </a:cxn>
                  <a:cxn ang="0">
                    <a:pos x="2" y="3"/>
                  </a:cxn>
                  <a:cxn ang="0">
                    <a:pos x="0" y="3"/>
                  </a:cxn>
                  <a:cxn ang="0">
                    <a:pos x="0" y="0"/>
                  </a:cxn>
                </a:cxnLst>
                <a:rect l="0" t="0" r="r" b="b"/>
                <a:pathLst>
                  <a:path w="38" h="51">
                    <a:moveTo>
                      <a:pt x="0" y="0"/>
                    </a:moveTo>
                    <a:lnTo>
                      <a:pt x="38" y="0"/>
                    </a:lnTo>
                    <a:lnTo>
                      <a:pt x="38" y="12"/>
                    </a:lnTo>
                    <a:lnTo>
                      <a:pt x="33" y="12"/>
                    </a:lnTo>
                    <a:lnTo>
                      <a:pt x="33" y="9"/>
                    </a:lnTo>
                    <a:lnTo>
                      <a:pt x="32" y="7"/>
                    </a:lnTo>
                    <a:lnTo>
                      <a:pt x="32" y="6"/>
                    </a:lnTo>
                    <a:lnTo>
                      <a:pt x="31" y="5"/>
                    </a:lnTo>
                    <a:lnTo>
                      <a:pt x="29" y="4"/>
                    </a:lnTo>
                    <a:lnTo>
                      <a:pt x="26" y="4"/>
                    </a:lnTo>
                    <a:lnTo>
                      <a:pt x="16" y="4"/>
                    </a:lnTo>
                    <a:lnTo>
                      <a:pt x="16" y="22"/>
                    </a:lnTo>
                    <a:lnTo>
                      <a:pt x="20" y="22"/>
                    </a:lnTo>
                    <a:lnTo>
                      <a:pt x="22" y="22"/>
                    </a:lnTo>
                    <a:lnTo>
                      <a:pt x="23" y="21"/>
                    </a:lnTo>
                    <a:lnTo>
                      <a:pt x="24" y="20"/>
                    </a:lnTo>
                    <a:lnTo>
                      <a:pt x="25" y="19"/>
                    </a:lnTo>
                    <a:lnTo>
                      <a:pt x="25" y="17"/>
                    </a:lnTo>
                    <a:lnTo>
                      <a:pt x="25" y="15"/>
                    </a:lnTo>
                    <a:lnTo>
                      <a:pt x="29" y="15"/>
                    </a:lnTo>
                    <a:lnTo>
                      <a:pt x="29" y="33"/>
                    </a:lnTo>
                    <a:lnTo>
                      <a:pt x="25" y="33"/>
                    </a:lnTo>
                    <a:lnTo>
                      <a:pt x="25" y="31"/>
                    </a:lnTo>
                    <a:lnTo>
                      <a:pt x="25" y="29"/>
                    </a:lnTo>
                    <a:lnTo>
                      <a:pt x="24" y="28"/>
                    </a:lnTo>
                    <a:lnTo>
                      <a:pt x="23" y="27"/>
                    </a:lnTo>
                    <a:lnTo>
                      <a:pt x="22" y="26"/>
                    </a:lnTo>
                    <a:lnTo>
                      <a:pt x="20" y="26"/>
                    </a:lnTo>
                    <a:lnTo>
                      <a:pt x="16" y="26"/>
                    </a:lnTo>
                    <a:lnTo>
                      <a:pt x="16" y="48"/>
                    </a:lnTo>
                    <a:lnTo>
                      <a:pt x="24" y="48"/>
                    </a:lnTo>
                    <a:lnTo>
                      <a:pt x="27" y="48"/>
                    </a:lnTo>
                    <a:lnTo>
                      <a:pt x="29" y="47"/>
                    </a:lnTo>
                    <a:lnTo>
                      <a:pt x="31" y="46"/>
                    </a:lnTo>
                    <a:lnTo>
                      <a:pt x="32" y="45"/>
                    </a:lnTo>
                    <a:lnTo>
                      <a:pt x="32" y="43"/>
                    </a:lnTo>
                    <a:lnTo>
                      <a:pt x="33" y="40"/>
                    </a:lnTo>
                    <a:lnTo>
                      <a:pt x="33" y="37"/>
                    </a:lnTo>
                    <a:lnTo>
                      <a:pt x="38" y="37"/>
                    </a:lnTo>
                    <a:lnTo>
                      <a:pt x="38" y="51"/>
                    </a:lnTo>
                    <a:lnTo>
                      <a:pt x="0" y="51"/>
                    </a:lnTo>
                    <a:lnTo>
                      <a:pt x="0" y="48"/>
                    </a:lnTo>
                    <a:lnTo>
                      <a:pt x="2" y="48"/>
                    </a:lnTo>
                    <a:lnTo>
                      <a:pt x="4" y="48"/>
                    </a:lnTo>
                    <a:lnTo>
                      <a:pt x="5" y="47"/>
                    </a:lnTo>
                    <a:lnTo>
                      <a:pt x="5" y="46"/>
                    </a:lnTo>
                    <a:lnTo>
                      <a:pt x="6" y="45"/>
                    </a:lnTo>
                    <a:lnTo>
                      <a:pt x="6" y="6"/>
                    </a:lnTo>
                    <a:lnTo>
                      <a:pt x="5" y="5"/>
                    </a:lnTo>
                    <a:lnTo>
                      <a:pt x="5" y="4"/>
                    </a:lnTo>
                    <a:lnTo>
                      <a:pt x="4" y="4"/>
                    </a:lnTo>
                    <a:lnTo>
                      <a:pt x="2" y="3"/>
                    </a:lnTo>
                    <a:lnTo>
                      <a:pt x="0" y="3"/>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28" name="Freeform 13"/>
              <p:cNvSpPr>
                <a:spLocks/>
              </p:cNvSpPr>
              <p:nvPr userDrawn="1"/>
            </p:nvSpPr>
            <p:spPr bwMode="auto">
              <a:xfrm>
                <a:off x="942975" y="6524625"/>
                <a:ext cx="80963" cy="92075"/>
              </a:xfrm>
              <a:custGeom>
                <a:avLst/>
                <a:gdLst/>
                <a:ahLst/>
                <a:cxnLst>
                  <a:cxn ang="0">
                    <a:pos x="0" y="0"/>
                  </a:cxn>
                  <a:cxn ang="0">
                    <a:pos x="45" y="0"/>
                  </a:cxn>
                  <a:cxn ang="0">
                    <a:pos x="45" y="14"/>
                  </a:cxn>
                  <a:cxn ang="0">
                    <a:pos x="40" y="14"/>
                  </a:cxn>
                  <a:cxn ang="0">
                    <a:pos x="39" y="11"/>
                  </a:cxn>
                  <a:cxn ang="0">
                    <a:pos x="39" y="8"/>
                  </a:cxn>
                  <a:cxn ang="0">
                    <a:pos x="38" y="6"/>
                  </a:cxn>
                  <a:cxn ang="0">
                    <a:pos x="37" y="5"/>
                  </a:cxn>
                  <a:cxn ang="0">
                    <a:pos x="36" y="4"/>
                  </a:cxn>
                  <a:cxn ang="0">
                    <a:pos x="34" y="4"/>
                  </a:cxn>
                  <a:cxn ang="0">
                    <a:pos x="31" y="4"/>
                  </a:cxn>
                  <a:cxn ang="0">
                    <a:pos x="28" y="4"/>
                  </a:cxn>
                  <a:cxn ang="0">
                    <a:pos x="28" y="46"/>
                  </a:cxn>
                  <a:cxn ang="0">
                    <a:pos x="28" y="47"/>
                  </a:cxn>
                  <a:cxn ang="0">
                    <a:pos x="29" y="47"/>
                  </a:cxn>
                  <a:cxn ang="0">
                    <a:pos x="30" y="48"/>
                  </a:cxn>
                  <a:cxn ang="0">
                    <a:pos x="32" y="48"/>
                  </a:cxn>
                  <a:cxn ang="0">
                    <a:pos x="35" y="48"/>
                  </a:cxn>
                  <a:cxn ang="0">
                    <a:pos x="35" y="51"/>
                  </a:cxn>
                  <a:cxn ang="0">
                    <a:pos x="10" y="51"/>
                  </a:cxn>
                  <a:cxn ang="0">
                    <a:pos x="10" y="48"/>
                  </a:cxn>
                  <a:cxn ang="0">
                    <a:pos x="13" y="48"/>
                  </a:cxn>
                  <a:cxn ang="0">
                    <a:pos x="15" y="48"/>
                  </a:cxn>
                  <a:cxn ang="0">
                    <a:pos x="16" y="47"/>
                  </a:cxn>
                  <a:cxn ang="0">
                    <a:pos x="17" y="47"/>
                  </a:cxn>
                  <a:cxn ang="0">
                    <a:pos x="18" y="46"/>
                  </a:cxn>
                  <a:cxn ang="0">
                    <a:pos x="18" y="4"/>
                  </a:cxn>
                  <a:cxn ang="0">
                    <a:pos x="14" y="4"/>
                  </a:cxn>
                  <a:cxn ang="0">
                    <a:pos x="12" y="4"/>
                  </a:cxn>
                  <a:cxn ang="0">
                    <a:pos x="9" y="4"/>
                  </a:cxn>
                  <a:cxn ang="0">
                    <a:pos x="8" y="5"/>
                  </a:cxn>
                  <a:cxn ang="0">
                    <a:pos x="7" y="6"/>
                  </a:cxn>
                  <a:cxn ang="0">
                    <a:pos x="6" y="8"/>
                  </a:cxn>
                  <a:cxn ang="0">
                    <a:pos x="6" y="11"/>
                  </a:cxn>
                  <a:cxn ang="0">
                    <a:pos x="5" y="14"/>
                  </a:cxn>
                  <a:cxn ang="0">
                    <a:pos x="0" y="14"/>
                  </a:cxn>
                  <a:cxn ang="0">
                    <a:pos x="0" y="0"/>
                  </a:cxn>
                </a:cxnLst>
                <a:rect l="0" t="0" r="r" b="b"/>
                <a:pathLst>
                  <a:path w="45" h="51">
                    <a:moveTo>
                      <a:pt x="0" y="0"/>
                    </a:moveTo>
                    <a:lnTo>
                      <a:pt x="45" y="0"/>
                    </a:lnTo>
                    <a:lnTo>
                      <a:pt x="45" y="14"/>
                    </a:lnTo>
                    <a:lnTo>
                      <a:pt x="40" y="14"/>
                    </a:lnTo>
                    <a:lnTo>
                      <a:pt x="39" y="11"/>
                    </a:lnTo>
                    <a:lnTo>
                      <a:pt x="39" y="8"/>
                    </a:lnTo>
                    <a:lnTo>
                      <a:pt x="38" y="6"/>
                    </a:lnTo>
                    <a:lnTo>
                      <a:pt x="37" y="5"/>
                    </a:lnTo>
                    <a:lnTo>
                      <a:pt x="36" y="4"/>
                    </a:lnTo>
                    <a:lnTo>
                      <a:pt x="34" y="4"/>
                    </a:lnTo>
                    <a:lnTo>
                      <a:pt x="31" y="4"/>
                    </a:lnTo>
                    <a:lnTo>
                      <a:pt x="28" y="4"/>
                    </a:lnTo>
                    <a:lnTo>
                      <a:pt x="28" y="46"/>
                    </a:lnTo>
                    <a:lnTo>
                      <a:pt x="28" y="47"/>
                    </a:lnTo>
                    <a:lnTo>
                      <a:pt x="29" y="47"/>
                    </a:lnTo>
                    <a:lnTo>
                      <a:pt x="30" y="48"/>
                    </a:lnTo>
                    <a:lnTo>
                      <a:pt x="32" y="48"/>
                    </a:lnTo>
                    <a:lnTo>
                      <a:pt x="35" y="48"/>
                    </a:lnTo>
                    <a:lnTo>
                      <a:pt x="35" y="51"/>
                    </a:lnTo>
                    <a:lnTo>
                      <a:pt x="10" y="51"/>
                    </a:lnTo>
                    <a:lnTo>
                      <a:pt x="10" y="48"/>
                    </a:lnTo>
                    <a:lnTo>
                      <a:pt x="13" y="48"/>
                    </a:lnTo>
                    <a:lnTo>
                      <a:pt x="15" y="48"/>
                    </a:lnTo>
                    <a:lnTo>
                      <a:pt x="16" y="47"/>
                    </a:lnTo>
                    <a:lnTo>
                      <a:pt x="17" y="47"/>
                    </a:lnTo>
                    <a:lnTo>
                      <a:pt x="18" y="46"/>
                    </a:lnTo>
                    <a:lnTo>
                      <a:pt x="18" y="4"/>
                    </a:lnTo>
                    <a:lnTo>
                      <a:pt x="14" y="4"/>
                    </a:lnTo>
                    <a:lnTo>
                      <a:pt x="12" y="4"/>
                    </a:lnTo>
                    <a:lnTo>
                      <a:pt x="9" y="4"/>
                    </a:lnTo>
                    <a:lnTo>
                      <a:pt x="8" y="5"/>
                    </a:lnTo>
                    <a:lnTo>
                      <a:pt x="7" y="6"/>
                    </a:lnTo>
                    <a:lnTo>
                      <a:pt x="6" y="8"/>
                    </a:lnTo>
                    <a:lnTo>
                      <a:pt x="6" y="11"/>
                    </a:lnTo>
                    <a:lnTo>
                      <a:pt x="5" y="14"/>
                    </a:lnTo>
                    <a:lnTo>
                      <a:pt x="0" y="14"/>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29" name="Freeform 14"/>
              <p:cNvSpPr>
                <a:spLocks/>
              </p:cNvSpPr>
              <p:nvPr userDrawn="1"/>
            </p:nvSpPr>
            <p:spPr bwMode="auto">
              <a:xfrm>
                <a:off x="1033463" y="6524625"/>
                <a:ext cx="42862" cy="92075"/>
              </a:xfrm>
              <a:custGeom>
                <a:avLst/>
                <a:gdLst/>
                <a:ahLst/>
                <a:cxnLst>
                  <a:cxn ang="0">
                    <a:pos x="0" y="0"/>
                  </a:cxn>
                  <a:cxn ang="0">
                    <a:pos x="24" y="0"/>
                  </a:cxn>
                  <a:cxn ang="0">
                    <a:pos x="24" y="3"/>
                  </a:cxn>
                  <a:cxn ang="0">
                    <a:pos x="21" y="3"/>
                  </a:cxn>
                  <a:cxn ang="0">
                    <a:pos x="19" y="4"/>
                  </a:cxn>
                  <a:cxn ang="0">
                    <a:pos x="18" y="4"/>
                  </a:cxn>
                  <a:cxn ang="0">
                    <a:pos x="17" y="5"/>
                  </a:cxn>
                  <a:cxn ang="0">
                    <a:pos x="17" y="6"/>
                  </a:cxn>
                  <a:cxn ang="0">
                    <a:pos x="17" y="45"/>
                  </a:cxn>
                  <a:cxn ang="0">
                    <a:pos x="17" y="47"/>
                  </a:cxn>
                  <a:cxn ang="0">
                    <a:pos x="18" y="47"/>
                  </a:cxn>
                  <a:cxn ang="0">
                    <a:pos x="19" y="48"/>
                  </a:cxn>
                  <a:cxn ang="0">
                    <a:pos x="21" y="48"/>
                  </a:cxn>
                  <a:cxn ang="0">
                    <a:pos x="24" y="48"/>
                  </a:cxn>
                  <a:cxn ang="0">
                    <a:pos x="24" y="51"/>
                  </a:cxn>
                  <a:cxn ang="0">
                    <a:pos x="0" y="51"/>
                  </a:cxn>
                  <a:cxn ang="0">
                    <a:pos x="0" y="48"/>
                  </a:cxn>
                  <a:cxn ang="0">
                    <a:pos x="3" y="48"/>
                  </a:cxn>
                  <a:cxn ang="0">
                    <a:pos x="5" y="48"/>
                  </a:cxn>
                  <a:cxn ang="0">
                    <a:pos x="6" y="47"/>
                  </a:cxn>
                  <a:cxn ang="0">
                    <a:pos x="6" y="47"/>
                  </a:cxn>
                  <a:cxn ang="0">
                    <a:pos x="7" y="45"/>
                  </a:cxn>
                  <a:cxn ang="0">
                    <a:pos x="7" y="6"/>
                  </a:cxn>
                  <a:cxn ang="0">
                    <a:pos x="6" y="5"/>
                  </a:cxn>
                  <a:cxn ang="0">
                    <a:pos x="6" y="4"/>
                  </a:cxn>
                  <a:cxn ang="0">
                    <a:pos x="5" y="4"/>
                  </a:cxn>
                  <a:cxn ang="0">
                    <a:pos x="3" y="3"/>
                  </a:cxn>
                  <a:cxn ang="0">
                    <a:pos x="0" y="3"/>
                  </a:cxn>
                  <a:cxn ang="0">
                    <a:pos x="0" y="0"/>
                  </a:cxn>
                </a:cxnLst>
                <a:rect l="0" t="0" r="r" b="b"/>
                <a:pathLst>
                  <a:path w="24" h="51">
                    <a:moveTo>
                      <a:pt x="0" y="0"/>
                    </a:moveTo>
                    <a:lnTo>
                      <a:pt x="24" y="0"/>
                    </a:lnTo>
                    <a:lnTo>
                      <a:pt x="24" y="3"/>
                    </a:lnTo>
                    <a:lnTo>
                      <a:pt x="21" y="3"/>
                    </a:lnTo>
                    <a:lnTo>
                      <a:pt x="19" y="4"/>
                    </a:lnTo>
                    <a:lnTo>
                      <a:pt x="18" y="4"/>
                    </a:lnTo>
                    <a:lnTo>
                      <a:pt x="17" y="5"/>
                    </a:lnTo>
                    <a:lnTo>
                      <a:pt x="17" y="6"/>
                    </a:lnTo>
                    <a:lnTo>
                      <a:pt x="17" y="45"/>
                    </a:lnTo>
                    <a:lnTo>
                      <a:pt x="17" y="47"/>
                    </a:lnTo>
                    <a:lnTo>
                      <a:pt x="18" y="47"/>
                    </a:lnTo>
                    <a:lnTo>
                      <a:pt x="19" y="48"/>
                    </a:lnTo>
                    <a:lnTo>
                      <a:pt x="21" y="48"/>
                    </a:lnTo>
                    <a:lnTo>
                      <a:pt x="24" y="48"/>
                    </a:lnTo>
                    <a:lnTo>
                      <a:pt x="24" y="51"/>
                    </a:lnTo>
                    <a:lnTo>
                      <a:pt x="0" y="51"/>
                    </a:lnTo>
                    <a:lnTo>
                      <a:pt x="0" y="48"/>
                    </a:lnTo>
                    <a:lnTo>
                      <a:pt x="3" y="48"/>
                    </a:lnTo>
                    <a:lnTo>
                      <a:pt x="5" y="48"/>
                    </a:lnTo>
                    <a:lnTo>
                      <a:pt x="6" y="47"/>
                    </a:lnTo>
                    <a:lnTo>
                      <a:pt x="6" y="47"/>
                    </a:lnTo>
                    <a:lnTo>
                      <a:pt x="7" y="45"/>
                    </a:lnTo>
                    <a:lnTo>
                      <a:pt x="7" y="6"/>
                    </a:lnTo>
                    <a:lnTo>
                      <a:pt x="6" y="5"/>
                    </a:lnTo>
                    <a:lnTo>
                      <a:pt x="6" y="4"/>
                    </a:lnTo>
                    <a:lnTo>
                      <a:pt x="5" y="4"/>
                    </a:lnTo>
                    <a:lnTo>
                      <a:pt x="3" y="3"/>
                    </a:lnTo>
                    <a:lnTo>
                      <a:pt x="0" y="3"/>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30" name="Freeform 15"/>
              <p:cNvSpPr>
                <a:spLocks noEditPoints="1"/>
              </p:cNvSpPr>
              <p:nvPr userDrawn="1"/>
            </p:nvSpPr>
            <p:spPr bwMode="auto">
              <a:xfrm>
                <a:off x="655638" y="6523038"/>
                <a:ext cx="88900" cy="95250"/>
              </a:xfrm>
              <a:custGeom>
                <a:avLst/>
                <a:gdLst/>
                <a:ahLst/>
                <a:cxnLst>
                  <a:cxn ang="0">
                    <a:pos x="21" y="4"/>
                  </a:cxn>
                  <a:cxn ang="0">
                    <a:pos x="16" y="7"/>
                  </a:cxn>
                  <a:cxn ang="0">
                    <a:pos x="13" y="11"/>
                  </a:cxn>
                  <a:cxn ang="0">
                    <a:pos x="12" y="18"/>
                  </a:cxn>
                  <a:cxn ang="0">
                    <a:pos x="12" y="31"/>
                  </a:cxn>
                  <a:cxn ang="0">
                    <a:pos x="13" y="38"/>
                  </a:cxn>
                  <a:cxn ang="0">
                    <a:pos x="15" y="44"/>
                  </a:cxn>
                  <a:cxn ang="0">
                    <a:pos x="19" y="48"/>
                  </a:cxn>
                  <a:cxn ang="0">
                    <a:pos x="25" y="50"/>
                  </a:cxn>
                  <a:cxn ang="0">
                    <a:pos x="31" y="48"/>
                  </a:cxn>
                  <a:cxn ang="0">
                    <a:pos x="35" y="44"/>
                  </a:cxn>
                  <a:cxn ang="0">
                    <a:pos x="37" y="38"/>
                  </a:cxn>
                  <a:cxn ang="0">
                    <a:pos x="38" y="31"/>
                  </a:cxn>
                  <a:cxn ang="0">
                    <a:pos x="38" y="18"/>
                  </a:cxn>
                  <a:cxn ang="0">
                    <a:pos x="36" y="11"/>
                  </a:cxn>
                  <a:cxn ang="0">
                    <a:pos x="33" y="7"/>
                  </a:cxn>
                  <a:cxn ang="0">
                    <a:pos x="28" y="4"/>
                  </a:cxn>
                  <a:cxn ang="0">
                    <a:pos x="25" y="0"/>
                  </a:cxn>
                  <a:cxn ang="0">
                    <a:pos x="35" y="2"/>
                  </a:cxn>
                  <a:cxn ang="0">
                    <a:pos x="42" y="5"/>
                  </a:cxn>
                  <a:cxn ang="0">
                    <a:pos x="47" y="12"/>
                  </a:cxn>
                  <a:cxn ang="0">
                    <a:pos x="49" y="21"/>
                  </a:cxn>
                  <a:cxn ang="0">
                    <a:pos x="49" y="32"/>
                  </a:cxn>
                  <a:cxn ang="0">
                    <a:pos x="47" y="41"/>
                  </a:cxn>
                  <a:cxn ang="0">
                    <a:pos x="42" y="48"/>
                  </a:cxn>
                  <a:cxn ang="0">
                    <a:pos x="35" y="51"/>
                  </a:cxn>
                  <a:cxn ang="0">
                    <a:pos x="25" y="53"/>
                  </a:cxn>
                  <a:cxn ang="0">
                    <a:pos x="15" y="51"/>
                  </a:cxn>
                  <a:cxn ang="0">
                    <a:pos x="7" y="48"/>
                  </a:cxn>
                  <a:cxn ang="0">
                    <a:pos x="3" y="41"/>
                  </a:cxn>
                  <a:cxn ang="0">
                    <a:pos x="0" y="32"/>
                  </a:cxn>
                  <a:cxn ang="0">
                    <a:pos x="0" y="21"/>
                  </a:cxn>
                  <a:cxn ang="0">
                    <a:pos x="3" y="12"/>
                  </a:cxn>
                  <a:cxn ang="0">
                    <a:pos x="7" y="5"/>
                  </a:cxn>
                  <a:cxn ang="0">
                    <a:pos x="15" y="2"/>
                  </a:cxn>
                  <a:cxn ang="0">
                    <a:pos x="25" y="0"/>
                  </a:cxn>
                </a:cxnLst>
                <a:rect l="0" t="0" r="r" b="b"/>
                <a:pathLst>
                  <a:path w="49" h="53">
                    <a:moveTo>
                      <a:pt x="25" y="4"/>
                    </a:moveTo>
                    <a:lnTo>
                      <a:pt x="21" y="4"/>
                    </a:lnTo>
                    <a:lnTo>
                      <a:pt x="19" y="5"/>
                    </a:lnTo>
                    <a:lnTo>
                      <a:pt x="16" y="7"/>
                    </a:lnTo>
                    <a:lnTo>
                      <a:pt x="15" y="9"/>
                    </a:lnTo>
                    <a:lnTo>
                      <a:pt x="13" y="11"/>
                    </a:lnTo>
                    <a:lnTo>
                      <a:pt x="13" y="15"/>
                    </a:lnTo>
                    <a:lnTo>
                      <a:pt x="12" y="18"/>
                    </a:lnTo>
                    <a:lnTo>
                      <a:pt x="12" y="22"/>
                    </a:lnTo>
                    <a:lnTo>
                      <a:pt x="12" y="31"/>
                    </a:lnTo>
                    <a:lnTo>
                      <a:pt x="12" y="35"/>
                    </a:lnTo>
                    <a:lnTo>
                      <a:pt x="13" y="38"/>
                    </a:lnTo>
                    <a:lnTo>
                      <a:pt x="13" y="42"/>
                    </a:lnTo>
                    <a:lnTo>
                      <a:pt x="15" y="44"/>
                    </a:lnTo>
                    <a:lnTo>
                      <a:pt x="16" y="46"/>
                    </a:lnTo>
                    <a:lnTo>
                      <a:pt x="19" y="48"/>
                    </a:lnTo>
                    <a:lnTo>
                      <a:pt x="21" y="49"/>
                    </a:lnTo>
                    <a:lnTo>
                      <a:pt x="25" y="50"/>
                    </a:lnTo>
                    <a:lnTo>
                      <a:pt x="28" y="49"/>
                    </a:lnTo>
                    <a:lnTo>
                      <a:pt x="31" y="48"/>
                    </a:lnTo>
                    <a:lnTo>
                      <a:pt x="33" y="46"/>
                    </a:lnTo>
                    <a:lnTo>
                      <a:pt x="35" y="44"/>
                    </a:lnTo>
                    <a:lnTo>
                      <a:pt x="36" y="42"/>
                    </a:lnTo>
                    <a:lnTo>
                      <a:pt x="37" y="38"/>
                    </a:lnTo>
                    <a:lnTo>
                      <a:pt x="38" y="35"/>
                    </a:lnTo>
                    <a:lnTo>
                      <a:pt x="38" y="31"/>
                    </a:lnTo>
                    <a:lnTo>
                      <a:pt x="38" y="22"/>
                    </a:lnTo>
                    <a:lnTo>
                      <a:pt x="38" y="18"/>
                    </a:lnTo>
                    <a:lnTo>
                      <a:pt x="37" y="15"/>
                    </a:lnTo>
                    <a:lnTo>
                      <a:pt x="36" y="11"/>
                    </a:lnTo>
                    <a:lnTo>
                      <a:pt x="35" y="9"/>
                    </a:lnTo>
                    <a:lnTo>
                      <a:pt x="33" y="7"/>
                    </a:lnTo>
                    <a:lnTo>
                      <a:pt x="31" y="5"/>
                    </a:lnTo>
                    <a:lnTo>
                      <a:pt x="28" y="4"/>
                    </a:lnTo>
                    <a:lnTo>
                      <a:pt x="25" y="4"/>
                    </a:lnTo>
                    <a:close/>
                    <a:moveTo>
                      <a:pt x="25" y="0"/>
                    </a:moveTo>
                    <a:lnTo>
                      <a:pt x="30" y="1"/>
                    </a:lnTo>
                    <a:lnTo>
                      <a:pt x="35" y="2"/>
                    </a:lnTo>
                    <a:lnTo>
                      <a:pt x="39" y="3"/>
                    </a:lnTo>
                    <a:lnTo>
                      <a:pt x="42" y="5"/>
                    </a:lnTo>
                    <a:lnTo>
                      <a:pt x="45" y="8"/>
                    </a:lnTo>
                    <a:lnTo>
                      <a:pt x="47" y="12"/>
                    </a:lnTo>
                    <a:lnTo>
                      <a:pt x="48" y="16"/>
                    </a:lnTo>
                    <a:lnTo>
                      <a:pt x="49" y="21"/>
                    </a:lnTo>
                    <a:lnTo>
                      <a:pt x="49" y="27"/>
                    </a:lnTo>
                    <a:lnTo>
                      <a:pt x="49" y="32"/>
                    </a:lnTo>
                    <a:lnTo>
                      <a:pt x="48" y="37"/>
                    </a:lnTo>
                    <a:lnTo>
                      <a:pt x="47" y="41"/>
                    </a:lnTo>
                    <a:lnTo>
                      <a:pt x="45" y="45"/>
                    </a:lnTo>
                    <a:lnTo>
                      <a:pt x="42" y="48"/>
                    </a:lnTo>
                    <a:lnTo>
                      <a:pt x="39" y="50"/>
                    </a:lnTo>
                    <a:lnTo>
                      <a:pt x="35" y="51"/>
                    </a:lnTo>
                    <a:lnTo>
                      <a:pt x="30" y="52"/>
                    </a:lnTo>
                    <a:lnTo>
                      <a:pt x="25" y="53"/>
                    </a:lnTo>
                    <a:lnTo>
                      <a:pt x="19" y="52"/>
                    </a:lnTo>
                    <a:lnTo>
                      <a:pt x="15" y="51"/>
                    </a:lnTo>
                    <a:lnTo>
                      <a:pt x="11" y="50"/>
                    </a:lnTo>
                    <a:lnTo>
                      <a:pt x="7" y="48"/>
                    </a:lnTo>
                    <a:lnTo>
                      <a:pt x="5" y="45"/>
                    </a:lnTo>
                    <a:lnTo>
                      <a:pt x="3" y="41"/>
                    </a:lnTo>
                    <a:lnTo>
                      <a:pt x="1" y="37"/>
                    </a:lnTo>
                    <a:lnTo>
                      <a:pt x="0" y="32"/>
                    </a:lnTo>
                    <a:lnTo>
                      <a:pt x="0" y="27"/>
                    </a:lnTo>
                    <a:lnTo>
                      <a:pt x="0" y="21"/>
                    </a:lnTo>
                    <a:lnTo>
                      <a:pt x="1" y="16"/>
                    </a:lnTo>
                    <a:lnTo>
                      <a:pt x="3" y="12"/>
                    </a:lnTo>
                    <a:lnTo>
                      <a:pt x="5" y="8"/>
                    </a:lnTo>
                    <a:lnTo>
                      <a:pt x="7" y="5"/>
                    </a:lnTo>
                    <a:lnTo>
                      <a:pt x="11" y="3"/>
                    </a:lnTo>
                    <a:lnTo>
                      <a:pt x="15" y="2"/>
                    </a:lnTo>
                    <a:lnTo>
                      <a:pt x="19" y="1"/>
                    </a:lnTo>
                    <a:lnTo>
                      <a:pt x="25"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grpSp>
        <p:sp>
          <p:nvSpPr>
            <p:cNvPr id="32" name="Rectangle 31"/>
            <p:cNvSpPr/>
            <p:nvPr userDrawn="1"/>
          </p:nvSpPr>
          <p:spPr>
            <a:xfrm>
              <a:off x="35718" y="6664325"/>
              <a:ext cx="1238250" cy="193675"/>
            </a:xfrm>
            <a:prstGeom prst="rect">
              <a:avLst/>
            </a:prstGeom>
          </p:spPr>
          <p:txBody>
            <a:bodyPr wrap="none">
              <a:spAutoFit/>
            </a:bodyPr>
            <a:lstStyle/>
            <a:p>
              <a:pPr fontAlgn="auto">
                <a:spcBef>
                  <a:spcPts val="0"/>
                </a:spcBef>
                <a:spcAft>
                  <a:spcPts val="0"/>
                </a:spcAft>
                <a:defRPr/>
              </a:pPr>
              <a:r>
                <a:rPr lang="en-US" sz="640" i="0" dirty="0">
                  <a:latin typeface="+mn-lt"/>
                </a:rPr>
                <a:t>Local Touch – Global Reach</a:t>
              </a:r>
            </a:p>
          </p:txBody>
        </p:sp>
      </p:grpSp>
      <p:sp>
        <p:nvSpPr>
          <p:cNvPr id="33" name="Rectangle 26"/>
          <p:cNvSpPr>
            <a:spLocks noChangeArrowheads="1"/>
          </p:cNvSpPr>
          <p:nvPr/>
        </p:nvSpPr>
        <p:spPr bwMode="auto">
          <a:xfrm>
            <a:off x="0" y="829056"/>
            <a:ext cx="9144000" cy="9144"/>
          </a:xfrm>
          <a:prstGeom prst="rect">
            <a:avLst/>
          </a:prstGeom>
          <a:gradFill rotWithShape="1">
            <a:gsLst>
              <a:gs pos="0">
                <a:srgbClr val="FFC000"/>
              </a:gs>
              <a:gs pos="100000">
                <a:srgbClr val="FF4019"/>
              </a:gs>
            </a:gsLst>
            <a:lin ang="0" scaled="1"/>
          </a:gradFill>
          <a:ln w="9525" algn="ctr">
            <a:noFill/>
            <a:miter lim="800000"/>
            <a:headEnd/>
            <a:tailEnd/>
          </a:ln>
          <a:effectLst/>
        </p:spPr>
        <p:txBody>
          <a:bodyPr wrap="none" anchor="ctr"/>
          <a:lstStyle/>
          <a:p>
            <a:pPr algn="ctr" eaLnBrk="0" hangingPunct="0">
              <a:lnSpc>
                <a:spcPct val="85000"/>
              </a:lnSpc>
              <a:defRPr/>
            </a:pPr>
            <a:endParaRPr lang="en-US" noProof="0" dirty="0"/>
          </a:p>
        </p:txBody>
      </p:sp>
      <p:pic>
        <p:nvPicPr>
          <p:cNvPr id="36" name="Picture 8" descr="logo"/>
          <p:cNvPicPr>
            <a:picLocks noChangeAspect="1" noChangeArrowheads="1"/>
          </p:cNvPicPr>
          <p:nvPr userDrawn="1"/>
        </p:nvPicPr>
        <p:blipFill>
          <a:blip r:embed="rId17" cstate="print"/>
          <a:srcRect/>
          <a:stretch>
            <a:fillRect/>
          </a:stretch>
        </p:blipFill>
        <p:spPr bwMode="auto">
          <a:xfrm>
            <a:off x="7300913" y="6327775"/>
            <a:ext cx="1690687" cy="377825"/>
          </a:xfrm>
          <a:prstGeom prst="rect">
            <a:avLst/>
          </a:prstGeom>
          <a:noFill/>
          <a:ln w="9525">
            <a:noFill/>
            <a:miter lim="800000"/>
            <a:headEnd/>
            <a:tailEnd/>
          </a:ln>
        </p:spPr>
      </p:pic>
      <p:pic>
        <p:nvPicPr>
          <p:cNvPr id="37" name="Picture 10" descr="top"/>
          <p:cNvPicPr>
            <a:picLocks noChangeAspect="1" noChangeArrowheads="1"/>
          </p:cNvPicPr>
          <p:nvPr userDrawn="1"/>
        </p:nvPicPr>
        <p:blipFill>
          <a:blip r:embed="rId18" cstate="print"/>
          <a:srcRect/>
          <a:stretch>
            <a:fillRect/>
          </a:stretch>
        </p:blipFill>
        <p:spPr bwMode="auto">
          <a:xfrm>
            <a:off x="0" y="0"/>
            <a:ext cx="9144000" cy="1158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Lst>
  <p:transition spd="med" advClick="0">
    <p:fade thruBlk="1"/>
  </p:transition>
  <p:txStyles>
    <p:titleStyle>
      <a:lvl1pPr algn="l" rtl="0" eaLnBrk="1" fontAlgn="base" hangingPunct="1">
        <a:spcBef>
          <a:spcPct val="0"/>
        </a:spcBef>
        <a:spcAft>
          <a:spcPct val="0"/>
        </a:spcAft>
        <a:defRPr sz="2200" b="1">
          <a:solidFill>
            <a:srgbClr val="FF4019"/>
          </a:solidFill>
          <a:latin typeface="Trebuchet MS" pitchFamily="34" charset="0"/>
          <a:ea typeface="+mj-ea"/>
          <a:cs typeface="+mj-cs"/>
        </a:defRPr>
      </a:lvl1pPr>
      <a:lvl2pPr algn="l" rtl="0" eaLnBrk="1" fontAlgn="base" hangingPunct="1">
        <a:spcBef>
          <a:spcPct val="0"/>
        </a:spcBef>
        <a:spcAft>
          <a:spcPct val="0"/>
        </a:spcAft>
        <a:defRPr sz="2200" b="1">
          <a:solidFill>
            <a:schemeClr val="bg1"/>
          </a:solidFill>
          <a:latin typeface="Arial" charset="0"/>
        </a:defRPr>
      </a:lvl2pPr>
      <a:lvl3pPr algn="l" rtl="0" eaLnBrk="1" fontAlgn="base" hangingPunct="1">
        <a:spcBef>
          <a:spcPct val="0"/>
        </a:spcBef>
        <a:spcAft>
          <a:spcPct val="0"/>
        </a:spcAft>
        <a:defRPr sz="2200" b="1">
          <a:solidFill>
            <a:schemeClr val="bg1"/>
          </a:solidFill>
          <a:latin typeface="Arial" charset="0"/>
        </a:defRPr>
      </a:lvl3pPr>
      <a:lvl4pPr algn="l" rtl="0" eaLnBrk="1" fontAlgn="base" hangingPunct="1">
        <a:spcBef>
          <a:spcPct val="0"/>
        </a:spcBef>
        <a:spcAft>
          <a:spcPct val="0"/>
        </a:spcAft>
        <a:defRPr sz="2200" b="1">
          <a:solidFill>
            <a:schemeClr val="bg1"/>
          </a:solidFill>
          <a:latin typeface="Arial" charset="0"/>
        </a:defRPr>
      </a:lvl4pPr>
      <a:lvl5pPr algn="l" rtl="0" eaLnBrk="1" fontAlgn="base" hangingPunct="1">
        <a:spcBef>
          <a:spcPct val="0"/>
        </a:spcBef>
        <a:spcAft>
          <a:spcPct val="0"/>
        </a:spcAft>
        <a:defRPr sz="2200" b="1">
          <a:solidFill>
            <a:schemeClr val="bg1"/>
          </a:solidFill>
          <a:latin typeface="Arial" charset="0"/>
        </a:defRPr>
      </a:lvl5pPr>
      <a:lvl6pPr marL="457200" algn="l" rtl="0" eaLnBrk="1" fontAlgn="base" hangingPunct="1">
        <a:spcBef>
          <a:spcPct val="0"/>
        </a:spcBef>
        <a:spcAft>
          <a:spcPct val="0"/>
        </a:spcAft>
        <a:defRPr sz="2200" b="1">
          <a:solidFill>
            <a:schemeClr val="tx2"/>
          </a:solidFill>
          <a:latin typeface="Arial" charset="0"/>
        </a:defRPr>
      </a:lvl6pPr>
      <a:lvl7pPr marL="914400" algn="l" rtl="0" eaLnBrk="1" fontAlgn="base" hangingPunct="1">
        <a:spcBef>
          <a:spcPct val="0"/>
        </a:spcBef>
        <a:spcAft>
          <a:spcPct val="0"/>
        </a:spcAft>
        <a:defRPr sz="2200" b="1">
          <a:solidFill>
            <a:schemeClr val="tx2"/>
          </a:solidFill>
          <a:latin typeface="Arial" charset="0"/>
        </a:defRPr>
      </a:lvl7pPr>
      <a:lvl8pPr marL="1371600" algn="l" rtl="0" eaLnBrk="1" fontAlgn="base" hangingPunct="1">
        <a:spcBef>
          <a:spcPct val="0"/>
        </a:spcBef>
        <a:spcAft>
          <a:spcPct val="0"/>
        </a:spcAft>
        <a:defRPr sz="2200" b="1">
          <a:solidFill>
            <a:schemeClr val="tx2"/>
          </a:solidFill>
          <a:latin typeface="Arial" charset="0"/>
        </a:defRPr>
      </a:lvl8pPr>
      <a:lvl9pPr marL="1828800" algn="l" rtl="0" eaLnBrk="1" fontAlgn="base" hangingPunct="1">
        <a:spcBef>
          <a:spcPct val="0"/>
        </a:spcBef>
        <a:spcAft>
          <a:spcPct val="0"/>
        </a:spcAft>
        <a:defRPr sz="2200" b="1">
          <a:solidFill>
            <a:schemeClr val="tx2"/>
          </a:solidFill>
          <a:latin typeface="Arial" charset="0"/>
        </a:defRPr>
      </a:lvl9pPr>
    </p:titleStyle>
    <p:bodyStyle>
      <a:lvl1pPr marL="231775" indent="-231775" algn="l" rtl="0" eaLnBrk="1" fontAlgn="base" hangingPunct="1">
        <a:spcBef>
          <a:spcPct val="0"/>
        </a:spcBef>
        <a:spcAft>
          <a:spcPct val="50000"/>
        </a:spcAft>
        <a:buClrTx/>
        <a:buFont typeface="Arial" pitchFamily="34" charset="0"/>
        <a:buChar char="•"/>
        <a:defRPr sz="1600">
          <a:solidFill>
            <a:schemeClr val="tx1"/>
          </a:solidFill>
          <a:latin typeface="+mn-lt"/>
          <a:ea typeface="+mn-ea"/>
          <a:cs typeface="+mn-cs"/>
        </a:defRPr>
      </a:lvl1pPr>
      <a:lvl2pPr marL="466725" indent="-233363" algn="l" rtl="0" eaLnBrk="1" fontAlgn="base" hangingPunct="1">
        <a:spcBef>
          <a:spcPct val="0"/>
        </a:spcBef>
        <a:spcAft>
          <a:spcPct val="50000"/>
        </a:spcAft>
        <a:buClrTx/>
        <a:buFont typeface="Arial" charset="0"/>
        <a:buChar char="–"/>
        <a:defRPr sz="1400">
          <a:solidFill>
            <a:schemeClr val="tx1"/>
          </a:solidFill>
          <a:latin typeface="+mn-lt"/>
        </a:defRPr>
      </a:lvl2pPr>
      <a:lvl3pPr marL="688975" indent="-220663" algn="l" rtl="0" eaLnBrk="1" fontAlgn="base" hangingPunct="1">
        <a:spcBef>
          <a:spcPct val="0"/>
        </a:spcBef>
        <a:spcAft>
          <a:spcPct val="50000"/>
        </a:spcAft>
        <a:buClrTx/>
        <a:buChar char="•"/>
        <a:defRPr sz="1200">
          <a:solidFill>
            <a:schemeClr val="tx1"/>
          </a:solidFill>
          <a:latin typeface="+mn-lt"/>
        </a:defRPr>
      </a:lvl3pPr>
      <a:lvl4pPr marL="919163" indent="-228600" algn="l" rtl="0" eaLnBrk="1" fontAlgn="base" hangingPunct="1">
        <a:spcBef>
          <a:spcPct val="0"/>
        </a:spcBef>
        <a:spcAft>
          <a:spcPct val="50000"/>
        </a:spcAft>
        <a:buClrTx/>
        <a:buFont typeface="Arial" charset="0"/>
        <a:buChar char="–"/>
        <a:defRPr sz="1200">
          <a:solidFill>
            <a:schemeClr val="tx1"/>
          </a:solidFill>
          <a:latin typeface="+mn-lt"/>
        </a:defRPr>
      </a:lvl4pPr>
      <a:lvl5pPr marL="1149350" indent="-228600" algn="l" rtl="0" eaLnBrk="1" fontAlgn="base" hangingPunct="1">
        <a:spcBef>
          <a:spcPct val="0"/>
        </a:spcBef>
        <a:spcAft>
          <a:spcPct val="50000"/>
        </a:spcAft>
        <a:buClrTx/>
        <a:buChar char="•"/>
        <a:defRPr sz="1200">
          <a:solidFill>
            <a:schemeClr val="tx1"/>
          </a:solidFill>
          <a:latin typeface="+mn-lt"/>
        </a:defRPr>
      </a:lvl5pPr>
      <a:lvl6pPr marL="1606550" indent="-228600" algn="l" rtl="0" eaLnBrk="1" fontAlgn="base" hangingPunct="1">
        <a:spcBef>
          <a:spcPct val="0"/>
        </a:spcBef>
        <a:spcAft>
          <a:spcPct val="50000"/>
        </a:spcAft>
        <a:buClr>
          <a:schemeClr val="accent2"/>
        </a:buClr>
        <a:buChar char="•"/>
        <a:defRPr sz="1200">
          <a:solidFill>
            <a:schemeClr val="tx1"/>
          </a:solidFill>
          <a:latin typeface="+mn-lt"/>
        </a:defRPr>
      </a:lvl6pPr>
      <a:lvl7pPr marL="2063750" indent="-228600" algn="l" rtl="0" eaLnBrk="1" fontAlgn="base" hangingPunct="1">
        <a:spcBef>
          <a:spcPct val="0"/>
        </a:spcBef>
        <a:spcAft>
          <a:spcPct val="50000"/>
        </a:spcAft>
        <a:buClr>
          <a:schemeClr val="accent2"/>
        </a:buClr>
        <a:buChar char="•"/>
        <a:defRPr sz="1200">
          <a:solidFill>
            <a:schemeClr val="tx1"/>
          </a:solidFill>
          <a:latin typeface="+mn-lt"/>
        </a:defRPr>
      </a:lvl7pPr>
      <a:lvl8pPr marL="2520950" indent="-228600" algn="l" rtl="0" eaLnBrk="1" fontAlgn="base" hangingPunct="1">
        <a:spcBef>
          <a:spcPct val="0"/>
        </a:spcBef>
        <a:spcAft>
          <a:spcPct val="50000"/>
        </a:spcAft>
        <a:buClr>
          <a:schemeClr val="accent2"/>
        </a:buClr>
        <a:buChar char="•"/>
        <a:defRPr sz="1200">
          <a:solidFill>
            <a:schemeClr val="tx1"/>
          </a:solidFill>
          <a:latin typeface="+mn-lt"/>
        </a:defRPr>
      </a:lvl8pPr>
      <a:lvl9pPr marL="2978150" indent="-228600" algn="l" rtl="0" eaLnBrk="1" fontAlgn="base" hangingPunct="1">
        <a:spcBef>
          <a:spcPct val="0"/>
        </a:spcBef>
        <a:spcAft>
          <a:spcPct val="50000"/>
        </a:spcAft>
        <a:buClr>
          <a:schemeClr val="accent2"/>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41" name="Picture 40" descr="spade-flower.png"/>
          <p:cNvPicPr>
            <a:picLocks noChangeAspect="1"/>
          </p:cNvPicPr>
          <p:nvPr/>
        </p:nvPicPr>
        <p:blipFill>
          <a:blip r:embed="rId13" cstate="print">
            <a:duotone>
              <a:prstClr val="black"/>
              <a:srgbClr val="FFAE0D">
                <a:tint val="45000"/>
                <a:satMod val="400000"/>
              </a:srgbClr>
            </a:duotone>
          </a:blip>
          <a:srcRect t="23439" r="24428"/>
          <a:stretch>
            <a:fillRect/>
          </a:stretch>
        </p:blipFill>
        <p:spPr>
          <a:xfrm>
            <a:off x="7053202" y="4198"/>
            <a:ext cx="2090797" cy="2596127"/>
          </a:xfrm>
          <a:prstGeom prst="rect">
            <a:avLst/>
          </a:prstGeom>
        </p:spPr>
      </p:pic>
      <p:grpSp>
        <p:nvGrpSpPr>
          <p:cNvPr id="23" name="Group 22"/>
          <p:cNvGrpSpPr/>
          <p:nvPr/>
        </p:nvGrpSpPr>
        <p:grpSpPr>
          <a:xfrm rot="10800000" flipH="1">
            <a:off x="5619751" y="5086348"/>
            <a:ext cx="3533774" cy="1771649"/>
            <a:chOff x="2053085" y="0"/>
            <a:chExt cx="7099541" cy="3786997"/>
          </a:xfrm>
        </p:grpSpPr>
        <p:sp>
          <p:nvSpPr>
            <p:cNvPr id="24" name="Freeform 23"/>
            <p:cNvSpPr>
              <a:spLocks/>
            </p:cNvSpPr>
            <p:nvPr userDrawn="1"/>
          </p:nvSpPr>
          <p:spPr bwMode="auto">
            <a:xfrm flipH="1">
              <a:off x="2053085" y="1"/>
              <a:ext cx="7090913" cy="3786996"/>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rgbClr val="FF4019"/>
                </a:gs>
                <a:gs pos="36000">
                  <a:srgbClr val="F26531"/>
                </a:gs>
                <a:gs pos="100000">
                  <a:srgbClr val="FFC000"/>
                </a:gs>
              </a:gsLst>
              <a:lin ang="7800000" scaled="0"/>
              <a:tileRect/>
            </a:gradFill>
            <a:ln w="9525">
              <a:noFill/>
              <a:round/>
              <a:headEnd/>
              <a:tailEnd/>
            </a:ln>
            <a:effectLst>
              <a:outerShdw blurRad="50800" dist="38100" dir="10800000" algn="r" rotWithShape="0">
                <a:prstClr val="black">
                  <a:alpha val="40000"/>
                </a:prstClr>
              </a:outerShdw>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noProof="0" dirty="0"/>
            </a:p>
          </p:txBody>
        </p:sp>
        <p:sp>
          <p:nvSpPr>
            <p:cNvPr id="25" name="Freeform 23"/>
            <p:cNvSpPr>
              <a:spLocks/>
            </p:cNvSpPr>
            <p:nvPr userDrawn="1"/>
          </p:nvSpPr>
          <p:spPr bwMode="auto">
            <a:xfrm flipH="1">
              <a:off x="3459192" y="0"/>
              <a:ext cx="5693434" cy="3657600"/>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solidFill>
              <a:srgbClr val="FF4019"/>
            </a:solidFill>
            <a:ln w="9525">
              <a:noFill/>
              <a:round/>
              <a:headEnd/>
              <a:tailEnd/>
            </a:ln>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noProof="0" dirty="0"/>
            </a:p>
          </p:txBody>
        </p:sp>
      </p:grpSp>
      <p:sp>
        <p:nvSpPr>
          <p:cNvPr id="3075" name="Rectangle 2"/>
          <p:cNvSpPr>
            <a:spLocks noGrp="1" noChangeArrowheads="1"/>
          </p:cNvSpPr>
          <p:nvPr>
            <p:ph type="title"/>
          </p:nvPr>
        </p:nvSpPr>
        <p:spPr bwMode="gray">
          <a:xfrm>
            <a:off x="273050" y="0"/>
            <a:ext cx="8675688" cy="831850"/>
          </a:xfrm>
          <a:prstGeom prst="rect">
            <a:avLst/>
          </a:prstGeom>
          <a:noFill/>
          <a:ln w="9525" algn="ctr">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endParaRPr lang="en-US" dirty="0"/>
          </a:p>
        </p:txBody>
      </p:sp>
      <p:sp>
        <p:nvSpPr>
          <p:cNvPr id="3076" name="Rectangle 3"/>
          <p:cNvSpPr>
            <a:spLocks noGrp="1" noChangeArrowheads="1"/>
          </p:cNvSpPr>
          <p:nvPr>
            <p:ph type="body" idx="1"/>
          </p:nvPr>
        </p:nvSpPr>
        <p:spPr bwMode="gray">
          <a:xfrm>
            <a:off x="273050" y="1050925"/>
            <a:ext cx="8675688" cy="1509713"/>
          </a:xfrm>
          <a:prstGeom prst="rect">
            <a:avLst/>
          </a:prstGeom>
          <a:noFill/>
          <a:ln w="9525" algn="ctr">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175" name="Line 7"/>
          <p:cNvSpPr>
            <a:spLocks noChangeShapeType="1"/>
          </p:cNvSpPr>
          <p:nvPr/>
        </p:nvSpPr>
        <p:spPr bwMode="gray">
          <a:xfrm>
            <a:off x="8691563" y="6500813"/>
            <a:ext cx="0" cy="239712"/>
          </a:xfrm>
          <a:prstGeom prst="line">
            <a:avLst/>
          </a:prstGeom>
          <a:noFill/>
          <a:ln w="9525">
            <a:solidFill>
              <a:schemeClr val="bg1"/>
            </a:solidFill>
            <a:round/>
            <a:headEnd/>
            <a:tailEnd/>
          </a:ln>
          <a:effectLst/>
        </p:spPr>
        <p:txBody>
          <a:bodyPr wrap="none" anchor="ctr"/>
          <a:lstStyle/>
          <a:p>
            <a:pPr fontAlgn="auto">
              <a:spcBef>
                <a:spcPts val="0"/>
              </a:spcBef>
              <a:spcAft>
                <a:spcPts val="0"/>
              </a:spcAft>
              <a:defRPr/>
            </a:pPr>
            <a:endParaRPr lang="en-US" dirty="0">
              <a:solidFill>
                <a:schemeClr val="bg1"/>
              </a:solidFill>
              <a:latin typeface="+mn-lt"/>
            </a:endParaRPr>
          </a:p>
        </p:txBody>
      </p:sp>
      <p:sp>
        <p:nvSpPr>
          <p:cNvPr id="7176" name="Text Box 8"/>
          <p:cNvSpPr txBox="1">
            <a:spLocks noChangeArrowheads="1"/>
          </p:cNvSpPr>
          <p:nvPr/>
        </p:nvSpPr>
        <p:spPr bwMode="gray">
          <a:xfrm>
            <a:off x="8691563" y="6499225"/>
            <a:ext cx="452437" cy="242888"/>
          </a:xfrm>
          <a:prstGeom prst="rect">
            <a:avLst/>
          </a:prstGeom>
          <a:noFill/>
          <a:ln w="12700" algn="ctr">
            <a:noFill/>
            <a:miter lim="800000"/>
            <a:headEnd/>
            <a:tailEnd type="none" w="lg" len="lg"/>
          </a:ln>
          <a:effectLst/>
        </p:spPr>
        <p:txBody>
          <a:bodyPr anchor="ctr" anchorCtr="1"/>
          <a:lstStyle/>
          <a:p>
            <a:pPr eaLnBrk="0" fontAlgn="auto" hangingPunct="0">
              <a:lnSpc>
                <a:spcPct val="85000"/>
              </a:lnSpc>
              <a:spcBef>
                <a:spcPts val="0"/>
              </a:spcBef>
              <a:spcAft>
                <a:spcPts val="0"/>
              </a:spcAft>
              <a:defRPr/>
            </a:pPr>
            <a:fld id="{A03C8E3D-7E94-4E63-BE20-DBBC657670B3}" type="slidenum">
              <a:rPr lang="en-US" sz="800">
                <a:solidFill>
                  <a:schemeClr val="bg1"/>
                </a:solidFill>
                <a:latin typeface="Arial Narrow" pitchFamily="34" charset="0"/>
              </a:rPr>
              <a:pPr eaLnBrk="0" fontAlgn="auto" hangingPunct="0">
                <a:lnSpc>
                  <a:spcPct val="85000"/>
                </a:lnSpc>
                <a:spcBef>
                  <a:spcPts val="0"/>
                </a:spcBef>
                <a:spcAft>
                  <a:spcPts val="0"/>
                </a:spcAft>
                <a:defRPr/>
              </a:pPr>
              <a:t>‹#›</a:t>
            </a:fld>
            <a:endParaRPr lang="en-US" sz="800" dirty="0">
              <a:solidFill>
                <a:schemeClr val="bg1"/>
              </a:solidFill>
              <a:latin typeface="Arial Narrow" pitchFamily="34" charset="0"/>
            </a:endParaRPr>
          </a:p>
        </p:txBody>
      </p:sp>
      <p:sp>
        <p:nvSpPr>
          <p:cNvPr id="28" name="Text Box 9"/>
          <p:cNvSpPr txBox="1">
            <a:spLocks noChangeArrowheads="1"/>
          </p:cNvSpPr>
          <p:nvPr/>
        </p:nvSpPr>
        <p:spPr bwMode="gray">
          <a:xfrm>
            <a:off x="7432675" y="6518275"/>
            <a:ext cx="1225550" cy="209550"/>
          </a:xfrm>
          <a:prstGeom prst="rect">
            <a:avLst/>
          </a:prstGeom>
          <a:noFill/>
          <a:ln w="12700" algn="ctr">
            <a:noFill/>
            <a:miter lim="800000"/>
            <a:headEnd/>
            <a:tailEnd type="none" w="lg" len="lg"/>
          </a:ln>
          <a:effectLst/>
        </p:spPr>
        <p:txBody>
          <a:bodyPr>
            <a:spAutoFit/>
          </a:bodyPr>
          <a:lstStyle/>
          <a:p>
            <a:pPr algn="r" eaLnBrk="0" fontAlgn="auto" hangingPunct="0">
              <a:lnSpc>
                <a:spcPct val="85000"/>
              </a:lnSpc>
              <a:spcBef>
                <a:spcPts val="0"/>
              </a:spcBef>
              <a:spcAft>
                <a:spcPts val="0"/>
              </a:spcAft>
              <a:defRPr/>
            </a:pPr>
            <a:r>
              <a:rPr lang="en-US" sz="900" dirty="0">
                <a:solidFill>
                  <a:schemeClr val="bg1"/>
                </a:solidFill>
                <a:latin typeface="Arial" pitchFamily="34" charset="0"/>
                <a:cs typeface="Arial" pitchFamily="34" charset="0"/>
              </a:rPr>
              <a:t>www.us.sogeti.com</a:t>
            </a:r>
          </a:p>
        </p:txBody>
      </p:sp>
      <p:sp>
        <p:nvSpPr>
          <p:cNvPr id="29" name="Rectangle 26"/>
          <p:cNvSpPr>
            <a:spLocks noChangeArrowheads="1"/>
          </p:cNvSpPr>
          <p:nvPr/>
        </p:nvSpPr>
        <p:spPr bwMode="auto">
          <a:xfrm>
            <a:off x="0" y="829056"/>
            <a:ext cx="9144000" cy="9144"/>
          </a:xfrm>
          <a:prstGeom prst="rect">
            <a:avLst/>
          </a:prstGeom>
          <a:gradFill rotWithShape="1">
            <a:gsLst>
              <a:gs pos="0">
                <a:srgbClr val="FFC000"/>
              </a:gs>
              <a:gs pos="100000">
                <a:srgbClr val="FF4019"/>
              </a:gs>
            </a:gsLst>
            <a:lin ang="0" scaled="1"/>
          </a:gradFill>
          <a:ln w="9525" algn="ctr">
            <a:noFill/>
            <a:miter lim="800000"/>
            <a:headEnd/>
            <a:tailEnd/>
          </a:ln>
          <a:effectLst/>
        </p:spPr>
        <p:txBody>
          <a:bodyPr wrap="none" anchor="ctr"/>
          <a:lstStyle/>
          <a:p>
            <a:pPr algn="ctr" eaLnBrk="0" hangingPunct="0">
              <a:lnSpc>
                <a:spcPct val="85000"/>
              </a:lnSpc>
              <a:defRPr/>
            </a:pPr>
            <a:endParaRPr lang="en-US" noProof="0" dirty="0"/>
          </a:p>
        </p:txBody>
      </p:sp>
      <p:grpSp>
        <p:nvGrpSpPr>
          <p:cNvPr id="30" name="Group 29"/>
          <p:cNvGrpSpPr/>
          <p:nvPr/>
        </p:nvGrpSpPr>
        <p:grpSpPr>
          <a:xfrm>
            <a:off x="35718" y="6410325"/>
            <a:ext cx="1238250" cy="447675"/>
            <a:chOff x="35718" y="6410325"/>
            <a:chExt cx="1238250" cy="447675"/>
          </a:xfrm>
        </p:grpSpPr>
        <p:grpSp>
          <p:nvGrpSpPr>
            <p:cNvPr id="31" name="Group 33"/>
            <p:cNvGrpSpPr/>
            <p:nvPr userDrawn="1"/>
          </p:nvGrpSpPr>
          <p:grpSpPr>
            <a:xfrm>
              <a:off x="112713" y="6410325"/>
              <a:ext cx="1063625" cy="252413"/>
              <a:chOff x="112713" y="6438900"/>
              <a:chExt cx="1063625" cy="252413"/>
            </a:xfrm>
          </p:grpSpPr>
          <p:sp>
            <p:nvSpPr>
              <p:cNvPr id="33" name="Rectangle 6"/>
              <p:cNvSpPr>
                <a:spLocks noChangeArrowheads="1"/>
              </p:cNvSpPr>
              <p:nvPr userDrawn="1"/>
            </p:nvSpPr>
            <p:spPr bwMode="auto">
              <a:xfrm>
                <a:off x="112713" y="6438900"/>
                <a:ext cx="1063625" cy="252413"/>
              </a:xfrm>
              <a:prstGeom prst="rect">
                <a:avLst/>
              </a:prstGeom>
              <a:solidFill>
                <a:srgbClr val="FFFFFF"/>
              </a:solidFill>
              <a:ln w="0">
                <a:solidFill>
                  <a:srgbClr val="FFFFFF"/>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34" name="Rectangle 7"/>
              <p:cNvSpPr>
                <a:spLocks noChangeArrowheads="1"/>
              </p:cNvSpPr>
              <p:nvPr userDrawn="1"/>
            </p:nvSpPr>
            <p:spPr bwMode="auto">
              <a:xfrm>
                <a:off x="120650" y="6446839"/>
                <a:ext cx="1047750" cy="236537"/>
              </a:xfrm>
              <a:prstGeom prst="rect">
                <a:avLst/>
              </a:prstGeom>
              <a:solidFill>
                <a:srgbClr val="F35D2F"/>
              </a:solidFill>
              <a:ln w="0">
                <a:solidFill>
                  <a:srgbClr val="FF3617"/>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35" name="Rectangle 8"/>
              <p:cNvSpPr>
                <a:spLocks noChangeArrowheads="1"/>
              </p:cNvSpPr>
              <p:nvPr userDrawn="1"/>
            </p:nvSpPr>
            <p:spPr bwMode="auto">
              <a:xfrm>
                <a:off x="125413" y="6453188"/>
                <a:ext cx="341312" cy="225425"/>
              </a:xfrm>
              <a:prstGeom prst="rect">
                <a:avLst/>
              </a:prstGeom>
              <a:solidFill>
                <a:srgbClr val="FFFFFF"/>
              </a:solidFill>
              <a:ln w="0">
                <a:solidFill>
                  <a:srgbClr val="FFFFFF"/>
                </a:solidFill>
                <a:prstDash val="solid"/>
                <a:miter lim="800000"/>
                <a:headEnd/>
                <a:tailEnd/>
              </a:ln>
            </p:spPr>
            <p:txBody>
              <a:bodyPr/>
              <a:lstStyle/>
              <a:p>
                <a:pPr fontAlgn="auto">
                  <a:spcBef>
                    <a:spcPts val="0"/>
                  </a:spcBef>
                  <a:spcAft>
                    <a:spcPts val="0"/>
                  </a:spcAft>
                  <a:defRPr/>
                </a:pPr>
                <a:endParaRPr lang="en-US" dirty="0">
                  <a:latin typeface="+mn-lt"/>
                </a:endParaRPr>
              </a:p>
            </p:txBody>
          </p:sp>
          <p:sp>
            <p:nvSpPr>
              <p:cNvPr id="36" name="Freeform 9"/>
              <p:cNvSpPr>
                <a:spLocks/>
              </p:cNvSpPr>
              <p:nvPr userDrawn="1"/>
            </p:nvSpPr>
            <p:spPr bwMode="auto">
              <a:xfrm>
                <a:off x="141288" y="6464300"/>
                <a:ext cx="309562" cy="198438"/>
              </a:xfrm>
              <a:custGeom>
                <a:avLst/>
                <a:gdLst/>
                <a:ahLst/>
                <a:cxnLst>
                  <a:cxn ang="0">
                    <a:pos x="88" y="5"/>
                  </a:cxn>
                  <a:cxn ang="0">
                    <a:pos x="94" y="13"/>
                  </a:cxn>
                  <a:cxn ang="0">
                    <a:pos x="99" y="18"/>
                  </a:cxn>
                  <a:cxn ang="0">
                    <a:pos x="106" y="21"/>
                  </a:cxn>
                  <a:cxn ang="0">
                    <a:pos x="114" y="23"/>
                  </a:cxn>
                  <a:cxn ang="0">
                    <a:pos x="125" y="26"/>
                  </a:cxn>
                  <a:cxn ang="0">
                    <a:pos x="139" y="29"/>
                  </a:cxn>
                  <a:cxn ang="0">
                    <a:pos x="149" y="32"/>
                  </a:cxn>
                  <a:cxn ang="0">
                    <a:pos x="158" y="37"/>
                  </a:cxn>
                  <a:cxn ang="0">
                    <a:pos x="165" y="44"/>
                  </a:cxn>
                  <a:cxn ang="0">
                    <a:pos x="169" y="52"/>
                  </a:cxn>
                  <a:cxn ang="0">
                    <a:pos x="171" y="61"/>
                  </a:cxn>
                  <a:cxn ang="0">
                    <a:pos x="169" y="71"/>
                  </a:cxn>
                  <a:cxn ang="0">
                    <a:pos x="165" y="79"/>
                  </a:cxn>
                  <a:cxn ang="0">
                    <a:pos x="159" y="85"/>
                  </a:cxn>
                  <a:cxn ang="0">
                    <a:pos x="152" y="90"/>
                  </a:cxn>
                  <a:cxn ang="0">
                    <a:pos x="143" y="93"/>
                  </a:cxn>
                  <a:cxn ang="0">
                    <a:pos x="133" y="94"/>
                  </a:cxn>
                  <a:cxn ang="0">
                    <a:pos x="126" y="94"/>
                  </a:cxn>
                  <a:cxn ang="0">
                    <a:pos x="121" y="93"/>
                  </a:cxn>
                  <a:cxn ang="0">
                    <a:pos x="116" y="91"/>
                  </a:cxn>
                  <a:cxn ang="0">
                    <a:pos x="111" y="88"/>
                  </a:cxn>
                  <a:cxn ang="0">
                    <a:pos x="104" y="83"/>
                  </a:cxn>
                  <a:cxn ang="0">
                    <a:pos x="99" y="80"/>
                  </a:cxn>
                  <a:cxn ang="0">
                    <a:pos x="99" y="81"/>
                  </a:cxn>
                  <a:cxn ang="0">
                    <a:pos x="102" y="87"/>
                  </a:cxn>
                  <a:cxn ang="0">
                    <a:pos x="111" y="98"/>
                  </a:cxn>
                  <a:cxn ang="0">
                    <a:pos x="122" y="104"/>
                  </a:cxn>
                  <a:cxn ang="0">
                    <a:pos x="128" y="107"/>
                  </a:cxn>
                  <a:cxn ang="0">
                    <a:pos x="129" y="109"/>
                  </a:cxn>
                  <a:cxn ang="0">
                    <a:pos x="42" y="109"/>
                  </a:cxn>
                  <a:cxn ang="0">
                    <a:pos x="42" y="108"/>
                  </a:cxn>
                  <a:cxn ang="0">
                    <a:pos x="43" y="107"/>
                  </a:cxn>
                  <a:cxn ang="0">
                    <a:pos x="54" y="101"/>
                  </a:cxn>
                  <a:cxn ang="0">
                    <a:pos x="64" y="93"/>
                  </a:cxn>
                  <a:cxn ang="0">
                    <a:pos x="72" y="81"/>
                  </a:cxn>
                  <a:cxn ang="0">
                    <a:pos x="72" y="81"/>
                  </a:cxn>
                  <a:cxn ang="0">
                    <a:pos x="71" y="80"/>
                  </a:cxn>
                  <a:cxn ang="0">
                    <a:pos x="63" y="86"/>
                  </a:cxn>
                  <a:cxn ang="0">
                    <a:pos x="57" y="90"/>
                  </a:cxn>
                  <a:cxn ang="0">
                    <a:pos x="52" y="92"/>
                  </a:cxn>
                  <a:cxn ang="0">
                    <a:pos x="47" y="93"/>
                  </a:cxn>
                  <a:cxn ang="0">
                    <a:pos x="43" y="94"/>
                  </a:cxn>
                  <a:cxn ang="0">
                    <a:pos x="29" y="94"/>
                  </a:cxn>
                  <a:cxn ang="0">
                    <a:pos x="19" y="90"/>
                  </a:cxn>
                  <a:cxn ang="0">
                    <a:pos x="11" y="85"/>
                  </a:cxn>
                  <a:cxn ang="0">
                    <a:pos x="5" y="79"/>
                  </a:cxn>
                  <a:cxn ang="0">
                    <a:pos x="1" y="71"/>
                  </a:cxn>
                  <a:cxn ang="0">
                    <a:pos x="0" y="61"/>
                  </a:cxn>
                  <a:cxn ang="0">
                    <a:pos x="1" y="52"/>
                  </a:cxn>
                  <a:cxn ang="0">
                    <a:pos x="6" y="44"/>
                  </a:cxn>
                  <a:cxn ang="0">
                    <a:pos x="13" y="37"/>
                  </a:cxn>
                  <a:cxn ang="0">
                    <a:pos x="22" y="32"/>
                  </a:cxn>
                  <a:cxn ang="0">
                    <a:pos x="39" y="27"/>
                  </a:cxn>
                  <a:cxn ang="0">
                    <a:pos x="45" y="26"/>
                  </a:cxn>
                  <a:cxn ang="0">
                    <a:pos x="57" y="23"/>
                  </a:cxn>
                  <a:cxn ang="0">
                    <a:pos x="65" y="21"/>
                  </a:cxn>
                  <a:cxn ang="0">
                    <a:pos x="72" y="18"/>
                  </a:cxn>
                  <a:cxn ang="0">
                    <a:pos x="77" y="13"/>
                  </a:cxn>
                  <a:cxn ang="0">
                    <a:pos x="83" y="5"/>
                  </a:cxn>
                </a:cxnLst>
                <a:rect l="0" t="0" r="r" b="b"/>
                <a:pathLst>
                  <a:path w="171" h="109">
                    <a:moveTo>
                      <a:pt x="85" y="0"/>
                    </a:moveTo>
                    <a:lnTo>
                      <a:pt x="88" y="5"/>
                    </a:lnTo>
                    <a:lnTo>
                      <a:pt x="91" y="9"/>
                    </a:lnTo>
                    <a:lnTo>
                      <a:pt x="94" y="13"/>
                    </a:lnTo>
                    <a:lnTo>
                      <a:pt x="96" y="15"/>
                    </a:lnTo>
                    <a:lnTo>
                      <a:pt x="99" y="18"/>
                    </a:lnTo>
                    <a:lnTo>
                      <a:pt x="102" y="19"/>
                    </a:lnTo>
                    <a:lnTo>
                      <a:pt x="106" y="21"/>
                    </a:lnTo>
                    <a:lnTo>
                      <a:pt x="110" y="22"/>
                    </a:lnTo>
                    <a:lnTo>
                      <a:pt x="114" y="23"/>
                    </a:lnTo>
                    <a:lnTo>
                      <a:pt x="119" y="25"/>
                    </a:lnTo>
                    <a:lnTo>
                      <a:pt x="125" y="26"/>
                    </a:lnTo>
                    <a:lnTo>
                      <a:pt x="132" y="27"/>
                    </a:lnTo>
                    <a:lnTo>
                      <a:pt x="139" y="29"/>
                    </a:lnTo>
                    <a:lnTo>
                      <a:pt x="144" y="31"/>
                    </a:lnTo>
                    <a:lnTo>
                      <a:pt x="149" y="32"/>
                    </a:lnTo>
                    <a:lnTo>
                      <a:pt x="153" y="34"/>
                    </a:lnTo>
                    <a:lnTo>
                      <a:pt x="158" y="37"/>
                    </a:lnTo>
                    <a:lnTo>
                      <a:pt x="162" y="40"/>
                    </a:lnTo>
                    <a:lnTo>
                      <a:pt x="165" y="44"/>
                    </a:lnTo>
                    <a:lnTo>
                      <a:pt x="168" y="47"/>
                    </a:lnTo>
                    <a:lnTo>
                      <a:pt x="169" y="52"/>
                    </a:lnTo>
                    <a:lnTo>
                      <a:pt x="171" y="56"/>
                    </a:lnTo>
                    <a:lnTo>
                      <a:pt x="171" y="61"/>
                    </a:lnTo>
                    <a:lnTo>
                      <a:pt x="171" y="66"/>
                    </a:lnTo>
                    <a:lnTo>
                      <a:pt x="169" y="71"/>
                    </a:lnTo>
                    <a:lnTo>
                      <a:pt x="168" y="75"/>
                    </a:lnTo>
                    <a:lnTo>
                      <a:pt x="165" y="79"/>
                    </a:lnTo>
                    <a:lnTo>
                      <a:pt x="163" y="82"/>
                    </a:lnTo>
                    <a:lnTo>
                      <a:pt x="159" y="85"/>
                    </a:lnTo>
                    <a:lnTo>
                      <a:pt x="156" y="88"/>
                    </a:lnTo>
                    <a:lnTo>
                      <a:pt x="152" y="90"/>
                    </a:lnTo>
                    <a:lnTo>
                      <a:pt x="148" y="92"/>
                    </a:lnTo>
                    <a:lnTo>
                      <a:pt x="143" y="93"/>
                    </a:lnTo>
                    <a:lnTo>
                      <a:pt x="138" y="94"/>
                    </a:lnTo>
                    <a:lnTo>
                      <a:pt x="133" y="94"/>
                    </a:lnTo>
                    <a:lnTo>
                      <a:pt x="128" y="94"/>
                    </a:lnTo>
                    <a:lnTo>
                      <a:pt x="126" y="94"/>
                    </a:lnTo>
                    <a:lnTo>
                      <a:pt x="123" y="93"/>
                    </a:lnTo>
                    <a:lnTo>
                      <a:pt x="121" y="93"/>
                    </a:lnTo>
                    <a:lnTo>
                      <a:pt x="119" y="92"/>
                    </a:lnTo>
                    <a:lnTo>
                      <a:pt x="116" y="91"/>
                    </a:lnTo>
                    <a:lnTo>
                      <a:pt x="114" y="90"/>
                    </a:lnTo>
                    <a:lnTo>
                      <a:pt x="111" y="88"/>
                    </a:lnTo>
                    <a:lnTo>
                      <a:pt x="107" y="86"/>
                    </a:lnTo>
                    <a:lnTo>
                      <a:pt x="104" y="83"/>
                    </a:lnTo>
                    <a:lnTo>
                      <a:pt x="99" y="80"/>
                    </a:lnTo>
                    <a:lnTo>
                      <a:pt x="99" y="80"/>
                    </a:lnTo>
                    <a:lnTo>
                      <a:pt x="99" y="81"/>
                    </a:lnTo>
                    <a:lnTo>
                      <a:pt x="99" y="81"/>
                    </a:lnTo>
                    <a:lnTo>
                      <a:pt x="99" y="81"/>
                    </a:lnTo>
                    <a:lnTo>
                      <a:pt x="102" y="87"/>
                    </a:lnTo>
                    <a:lnTo>
                      <a:pt x="107" y="93"/>
                    </a:lnTo>
                    <a:lnTo>
                      <a:pt x="111" y="98"/>
                    </a:lnTo>
                    <a:lnTo>
                      <a:pt x="117" y="101"/>
                    </a:lnTo>
                    <a:lnTo>
                      <a:pt x="122" y="104"/>
                    </a:lnTo>
                    <a:lnTo>
                      <a:pt x="128" y="107"/>
                    </a:lnTo>
                    <a:lnTo>
                      <a:pt x="128" y="107"/>
                    </a:lnTo>
                    <a:lnTo>
                      <a:pt x="129" y="108"/>
                    </a:lnTo>
                    <a:lnTo>
                      <a:pt x="129" y="109"/>
                    </a:lnTo>
                    <a:lnTo>
                      <a:pt x="128" y="109"/>
                    </a:lnTo>
                    <a:lnTo>
                      <a:pt x="42" y="109"/>
                    </a:lnTo>
                    <a:lnTo>
                      <a:pt x="42" y="109"/>
                    </a:lnTo>
                    <a:lnTo>
                      <a:pt x="42" y="108"/>
                    </a:lnTo>
                    <a:lnTo>
                      <a:pt x="43" y="107"/>
                    </a:lnTo>
                    <a:lnTo>
                      <a:pt x="43" y="107"/>
                    </a:lnTo>
                    <a:lnTo>
                      <a:pt x="49" y="104"/>
                    </a:lnTo>
                    <a:lnTo>
                      <a:pt x="54" y="101"/>
                    </a:lnTo>
                    <a:lnTo>
                      <a:pt x="59" y="98"/>
                    </a:lnTo>
                    <a:lnTo>
                      <a:pt x="64" y="93"/>
                    </a:lnTo>
                    <a:lnTo>
                      <a:pt x="68" y="87"/>
                    </a:lnTo>
                    <a:lnTo>
                      <a:pt x="72" y="81"/>
                    </a:lnTo>
                    <a:lnTo>
                      <a:pt x="72" y="81"/>
                    </a:lnTo>
                    <a:lnTo>
                      <a:pt x="72" y="81"/>
                    </a:lnTo>
                    <a:lnTo>
                      <a:pt x="72" y="80"/>
                    </a:lnTo>
                    <a:lnTo>
                      <a:pt x="71" y="80"/>
                    </a:lnTo>
                    <a:lnTo>
                      <a:pt x="67" y="83"/>
                    </a:lnTo>
                    <a:lnTo>
                      <a:pt x="63" y="86"/>
                    </a:lnTo>
                    <a:lnTo>
                      <a:pt x="60" y="88"/>
                    </a:lnTo>
                    <a:lnTo>
                      <a:pt x="57" y="90"/>
                    </a:lnTo>
                    <a:lnTo>
                      <a:pt x="54" y="91"/>
                    </a:lnTo>
                    <a:lnTo>
                      <a:pt x="52" y="92"/>
                    </a:lnTo>
                    <a:lnTo>
                      <a:pt x="50" y="93"/>
                    </a:lnTo>
                    <a:lnTo>
                      <a:pt x="47" y="93"/>
                    </a:lnTo>
                    <a:lnTo>
                      <a:pt x="45" y="94"/>
                    </a:lnTo>
                    <a:lnTo>
                      <a:pt x="43" y="94"/>
                    </a:lnTo>
                    <a:lnTo>
                      <a:pt x="36" y="94"/>
                    </a:lnTo>
                    <a:lnTo>
                      <a:pt x="29" y="94"/>
                    </a:lnTo>
                    <a:lnTo>
                      <a:pt x="23" y="92"/>
                    </a:lnTo>
                    <a:lnTo>
                      <a:pt x="19" y="90"/>
                    </a:lnTo>
                    <a:lnTo>
                      <a:pt x="15" y="88"/>
                    </a:lnTo>
                    <a:lnTo>
                      <a:pt x="11" y="85"/>
                    </a:lnTo>
                    <a:lnTo>
                      <a:pt x="8" y="82"/>
                    </a:lnTo>
                    <a:lnTo>
                      <a:pt x="5" y="79"/>
                    </a:lnTo>
                    <a:lnTo>
                      <a:pt x="3" y="75"/>
                    </a:lnTo>
                    <a:lnTo>
                      <a:pt x="1" y="71"/>
                    </a:lnTo>
                    <a:lnTo>
                      <a:pt x="0" y="66"/>
                    </a:lnTo>
                    <a:lnTo>
                      <a:pt x="0" y="61"/>
                    </a:lnTo>
                    <a:lnTo>
                      <a:pt x="0" y="56"/>
                    </a:lnTo>
                    <a:lnTo>
                      <a:pt x="1" y="52"/>
                    </a:lnTo>
                    <a:lnTo>
                      <a:pt x="3" y="47"/>
                    </a:lnTo>
                    <a:lnTo>
                      <a:pt x="6" y="44"/>
                    </a:lnTo>
                    <a:lnTo>
                      <a:pt x="9" y="40"/>
                    </a:lnTo>
                    <a:lnTo>
                      <a:pt x="13" y="37"/>
                    </a:lnTo>
                    <a:lnTo>
                      <a:pt x="17" y="34"/>
                    </a:lnTo>
                    <a:lnTo>
                      <a:pt x="22" y="32"/>
                    </a:lnTo>
                    <a:lnTo>
                      <a:pt x="32" y="29"/>
                    </a:lnTo>
                    <a:lnTo>
                      <a:pt x="39" y="27"/>
                    </a:lnTo>
                    <a:lnTo>
                      <a:pt x="46" y="26"/>
                    </a:lnTo>
                    <a:lnTo>
                      <a:pt x="45" y="26"/>
                    </a:lnTo>
                    <a:lnTo>
                      <a:pt x="51" y="25"/>
                    </a:lnTo>
                    <a:lnTo>
                      <a:pt x="57" y="23"/>
                    </a:lnTo>
                    <a:lnTo>
                      <a:pt x="61" y="22"/>
                    </a:lnTo>
                    <a:lnTo>
                      <a:pt x="65" y="21"/>
                    </a:lnTo>
                    <a:lnTo>
                      <a:pt x="69" y="19"/>
                    </a:lnTo>
                    <a:lnTo>
                      <a:pt x="72" y="18"/>
                    </a:lnTo>
                    <a:lnTo>
                      <a:pt x="74" y="15"/>
                    </a:lnTo>
                    <a:lnTo>
                      <a:pt x="77" y="13"/>
                    </a:lnTo>
                    <a:lnTo>
                      <a:pt x="80" y="9"/>
                    </a:lnTo>
                    <a:lnTo>
                      <a:pt x="83" y="5"/>
                    </a:lnTo>
                    <a:lnTo>
                      <a:pt x="85" y="0"/>
                    </a:lnTo>
                    <a:close/>
                  </a:path>
                </a:pathLst>
              </a:custGeom>
              <a:solidFill>
                <a:srgbClr val="F35D2F"/>
              </a:solidFill>
              <a:ln w="0">
                <a:solidFill>
                  <a:srgbClr val="FF3617"/>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37" name="Freeform 10"/>
              <p:cNvSpPr>
                <a:spLocks/>
              </p:cNvSpPr>
              <p:nvPr userDrawn="1"/>
            </p:nvSpPr>
            <p:spPr bwMode="auto">
              <a:xfrm>
                <a:off x="561975" y="6505575"/>
                <a:ext cx="79375" cy="112713"/>
              </a:xfrm>
              <a:custGeom>
                <a:avLst/>
                <a:gdLst/>
                <a:ahLst/>
                <a:cxnLst>
                  <a:cxn ang="0">
                    <a:pos x="27" y="0"/>
                  </a:cxn>
                  <a:cxn ang="0">
                    <a:pos x="36" y="1"/>
                  </a:cxn>
                  <a:cxn ang="0">
                    <a:pos x="41" y="16"/>
                  </a:cxn>
                  <a:cxn ang="0">
                    <a:pos x="34" y="13"/>
                  </a:cxn>
                  <a:cxn ang="0">
                    <a:pos x="33" y="8"/>
                  </a:cxn>
                  <a:cxn ang="0">
                    <a:pos x="29" y="5"/>
                  </a:cxn>
                  <a:cxn ang="0">
                    <a:pos x="24" y="3"/>
                  </a:cxn>
                  <a:cxn ang="0">
                    <a:pos x="19" y="4"/>
                  </a:cxn>
                  <a:cxn ang="0">
                    <a:pos x="15" y="7"/>
                  </a:cxn>
                  <a:cxn ang="0">
                    <a:pos x="13" y="11"/>
                  </a:cxn>
                  <a:cxn ang="0">
                    <a:pos x="13" y="16"/>
                  </a:cxn>
                  <a:cxn ang="0">
                    <a:pos x="15" y="20"/>
                  </a:cxn>
                  <a:cxn ang="0">
                    <a:pos x="22" y="24"/>
                  </a:cxn>
                  <a:cxn ang="0">
                    <a:pos x="27" y="25"/>
                  </a:cxn>
                  <a:cxn ang="0">
                    <a:pos x="32" y="26"/>
                  </a:cxn>
                  <a:cxn ang="0">
                    <a:pos x="38" y="29"/>
                  </a:cxn>
                  <a:cxn ang="0">
                    <a:pos x="41" y="33"/>
                  </a:cxn>
                  <a:cxn ang="0">
                    <a:pos x="44" y="39"/>
                  </a:cxn>
                  <a:cxn ang="0">
                    <a:pos x="43" y="47"/>
                  </a:cxn>
                  <a:cxn ang="0">
                    <a:pos x="41" y="53"/>
                  </a:cxn>
                  <a:cxn ang="0">
                    <a:pos x="36" y="58"/>
                  </a:cxn>
                  <a:cxn ang="0">
                    <a:pos x="30" y="60"/>
                  </a:cxn>
                  <a:cxn ang="0">
                    <a:pos x="23" y="62"/>
                  </a:cxn>
                  <a:cxn ang="0">
                    <a:pos x="14" y="62"/>
                  </a:cxn>
                  <a:cxn ang="0">
                    <a:pos x="5" y="60"/>
                  </a:cxn>
                  <a:cxn ang="0">
                    <a:pos x="0" y="44"/>
                  </a:cxn>
                  <a:cxn ang="0">
                    <a:pos x="7" y="47"/>
                  </a:cxn>
                  <a:cxn ang="0">
                    <a:pos x="9" y="52"/>
                  </a:cxn>
                  <a:cxn ang="0">
                    <a:pos x="11" y="56"/>
                  </a:cxn>
                  <a:cxn ang="0">
                    <a:pos x="16" y="58"/>
                  </a:cxn>
                  <a:cxn ang="0">
                    <a:pos x="23" y="58"/>
                  </a:cxn>
                  <a:cxn ang="0">
                    <a:pos x="28" y="55"/>
                  </a:cxn>
                  <a:cxn ang="0">
                    <a:pos x="31" y="50"/>
                  </a:cxn>
                  <a:cxn ang="0">
                    <a:pos x="31" y="44"/>
                  </a:cxn>
                  <a:cxn ang="0">
                    <a:pos x="28" y="39"/>
                  </a:cxn>
                  <a:cxn ang="0">
                    <a:pos x="16" y="35"/>
                  </a:cxn>
                  <a:cxn ang="0">
                    <a:pos x="10" y="32"/>
                  </a:cxn>
                  <a:cxn ang="0">
                    <a:pos x="5" y="29"/>
                  </a:cxn>
                  <a:cxn ang="0">
                    <a:pos x="2" y="24"/>
                  </a:cxn>
                  <a:cxn ang="0">
                    <a:pos x="0" y="17"/>
                  </a:cxn>
                  <a:cxn ang="0">
                    <a:pos x="2" y="11"/>
                  </a:cxn>
                  <a:cxn ang="0">
                    <a:pos x="5" y="5"/>
                  </a:cxn>
                  <a:cxn ang="0">
                    <a:pos x="10" y="2"/>
                  </a:cxn>
                  <a:cxn ang="0">
                    <a:pos x="17" y="0"/>
                  </a:cxn>
                  <a:cxn ang="0">
                    <a:pos x="23" y="0"/>
                  </a:cxn>
                </a:cxnLst>
                <a:rect l="0" t="0" r="r" b="b"/>
                <a:pathLst>
                  <a:path w="44" h="62">
                    <a:moveTo>
                      <a:pt x="23" y="0"/>
                    </a:moveTo>
                    <a:lnTo>
                      <a:pt x="27" y="0"/>
                    </a:lnTo>
                    <a:lnTo>
                      <a:pt x="32" y="0"/>
                    </a:lnTo>
                    <a:lnTo>
                      <a:pt x="36" y="1"/>
                    </a:lnTo>
                    <a:lnTo>
                      <a:pt x="41" y="3"/>
                    </a:lnTo>
                    <a:lnTo>
                      <a:pt x="41" y="16"/>
                    </a:lnTo>
                    <a:lnTo>
                      <a:pt x="35" y="16"/>
                    </a:lnTo>
                    <a:lnTo>
                      <a:pt x="34" y="13"/>
                    </a:lnTo>
                    <a:lnTo>
                      <a:pt x="34" y="10"/>
                    </a:lnTo>
                    <a:lnTo>
                      <a:pt x="33" y="8"/>
                    </a:lnTo>
                    <a:lnTo>
                      <a:pt x="31" y="6"/>
                    </a:lnTo>
                    <a:lnTo>
                      <a:pt x="29" y="5"/>
                    </a:lnTo>
                    <a:lnTo>
                      <a:pt x="27" y="4"/>
                    </a:lnTo>
                    <a:lnTo>
                      <a:pt x="24" y="3"/>
                    </a:lnTo>
                    <a:lnTo>
                      <a:pt x="21" y="4"/>
                    </a:lnTo>
                    <a:lnTo>
                      <a:pt x="19" y="4"/>
                    </a:lnTo>
                    <a:lnTo>
                      <a:pt x="16" y="5"/>
                    </a:lnTo>
                    <a:lnTo>
                      <a:pt x="15" y="7"/>
                    </a:lnTo>
                    <a:lnTo>
                      <a:pt x="13" y="8"/>
                    </a:lnTo>
                    <a:lnTo>
                      <a:pt x="13" y="11"/>
                    </a:lnTo>
                    <a:lnTo>
                      <a:pt x="12" y="14"/>
                    </a:lnTo>
                    <a:lnTo>
                      <a:pt x="13" y="16"/>
                    </a:lnTo>
                    <a:lnTo>
                      <a:pt x="14" y="18"/>
                    </a:lnTo>
                    <a:lnTo>
                      <a:pt x="15" y="20"/>
                    </a:lnTo>
                    <a:lnTo>
                      <a:pt x="17" y="22"/>
                    </a:lnTo>
                    <a:lnTo>
                      <a:pt x="22" y="24"/>
                    </a:lnTo>
                    <a:lnTo>
                      <a:pt x="24" y="24"/>
                    </a:lnTo>
                    <a:lnTo>
                      <a:pt x="27" y="25"/>
                    </a:lnTo>
                    <a:lnTo>
                      <a:pt x="29" y="25"/>
                    </a:lnTo>
                    <a:lnTo>
                      <a:pt x="32" y="26"/>
                    </a:lnTo>
                    <a:lnTo>
                      <a:pt x="35" y="28"/>
                    </a:lnTo>
                    <a:lnTo>
                      <a:pt x="38" y="29"/>
                    </a:lnTo>
                    <a:lnTo>
                      <a:pt x="40" y="31"/>
                    </a:lnTo>
                    <a:lnTo>
                      <a:pt x="41" y="33"/>
                    </a:lnTo>
                    <a:lnTo>
                      <a:pt x="43" y="36"/>
                    </a:lnTo>
                    <a:lnTo>
                      <a:pt x="44" y="39"/>
                    </a:lnTo>
                    <a:lnTo>
                      <a:pt x="44" y="42"/>
                    </a:lnTo>
                    <a:lnTo>
                      <a:pt x="43" y="47"/>
                    </a:lnTo>
                    <a:lnTo>
                      <a:pt x="42" y="50"/>
                    </a:lnTo>
                    <a:lnTo>
                      <a:pt x="41" y="53"/>
                    </a:lnTo>
                    <a:lnTo>
                      <a:pt x="38" y="56"/>
                    </a:lnTo>
                    <a:lnTo>
                      <a:pt x="36" y="58"/>
                    </a:lnTo>
                    <a:lnTo>
                      <a:pt x="33" y="59"/>
                    </a:lnTo>
                    <a:lnTo>
                      <a:pt x="30" y="60"/>
                    </a:lnTo>
                    <a:lnTo>
                      <a:pt x="26" y="61"/>
                    </a:lnTo>
                    <a:lnTo>
                      <a:pt x="23" y="62"/>
                    </a:lnTo>
                    <a:lnTo>
                      <a:pt x="19" y="62"/>
                    </a:lnTo>
                    <a:lnTo>
                      <a:pt x="14" y="62"/>
                    </a:lnTo>
                    <a:lnTo>
                      <a:pt x="10" y="61"/>
                    </a:lnTo>
                    <a:lnTo>
                      <a:pt x="5" y="60"/>
                    </a:lnTo>
                    <a:lnTo>
                      <a:pt x="0" y="59"/>
                    </a:lnTo>
                    <a:lnTo>
                      <a:pt x="0" y="44"/>
                    </a:lnTo>
                    <a:lnTo>
                      <a:pt x="7" y="44"/>
                    </a:lnTo>
                    <a:lnTo>
                      <a:pt x="7" y="47"/>
                    </a:lnTo>
                    <a:lnTo>
                      <a:pt x="8" y="50"/>
                    </a:lnTo>
                    <a:lnTo>
                      <a:pt x="9" y="52"/>
                    </a:lnTo>
                    <a:lnTo>
                      <a:pt x="10" y="55"/>
                    </a:lnTo>
                    <a:lnTo>
                      <a:pt x="11" y="56"/>
                    </a:lnTo>
                    <a:lnTo>
                      <a:pt x="14" y="57"/>
                    </a:lnTo>
                    <a:lnTo>
                      <a:pt x="16" y="58"/>
                    </a:lnTo>
                    <a:lnTo>
                      <a:pt x="20" y="58"/>
                    </a:lnTo>
                    <a:lnTo>
                      <a:pt x="23" y="58"/>
                    </a:lnTo>
                    <a:lnTo>
                      <a:pt x="26" y="57"/>
                    </a:lnTo>
                    <a:lnTo>
                      <a:pt x="28" y="55"/>
                    </a:lnTo>
                    <a:lnTo>
                      <a:pt x="30" y="53"/>
                    </a:lnTo>
                    <a:lnTo>
                      <a:pt x="31" y="50"/>
                    </a:lnTo>
                    <a:lnTo>
                      <a:pt x="31" y="47"/>
                    </a:lnTo>
                    <a:lnTo>
                      <a:pt x="31" y="44"/>
                    </a:lnTo>
                    <a:lnTo>
                      <a:pt x="30" y="41"/>
                    </a:lnTo>
                    <a:lnTo>
                      <a:pt x="28" y="39"/>
                    </a:lnTo>
                    <a:lnTo>
                      <a:pt x="25" y="37"/>
                    </a:lnTo>
                    <a:lnTo>
                      <a:pt x="16" y="35"/>
                    </a:lnTo>
                    <a:lnTo>
                      <a:pt x="13" y="34"/>
                    </a:lnTo>
                    <a:lnTo>
                      <a:pt x="10" y="32"/>
                    </a:lnTo>
                    <a:lnTo>
                      <a:pt x="8" y="31"/>
                    </a:lnTo>
                    <a:lnTo>
                      <a:pt x="5" y="29"/>
                    </a:lnTo>
                    <a:lnTo>
                      <a:pt x="3" y="27"/>
                    </a:lnTo>
                    <a:lnTo>
                      <a:pt x="2" y="24"/>
                    </a:lnTo>
                    <a:lnTo>
                      <a:pt x="1" y="21"/>
                    </a:lnTo>
                    <a:lnTo>
                      <a:pt x="0" y="17"/>
                    </a:lnTo>
                    <a:lnTo>
                      <a:pt x="1" y="14"/>
                    </a:lnTo>
                    <a:lnTo>
                      <a:pt x="2" y="11"/>
                    </a:lnTo>
                    <a:lnTo>
                      <a:pt x="3" y="8"/>
                    </a:lnTo>
                    <a:lnTo>
                      <a:pt x="5" y="5"/>
                    </a:lnTo>
                    <a:lnTo>
                      <a:pt x="8" y="4"/>
                    </a:lnTo>
                    <a:lnTo>
                      <a:pt x="10" y="2"/>
                    </a:lnTo>
                    <a:lnTo>
                      <a:pt x="14" y="1"/>
                    </a:lnTo>
                    <a:lnTo>
                      <a:pt x="17" y="0"/>
                    </a:lnTo>
                    <a:lnTo>
                      <a:pt x="20" y="0"/>
                    </a:lnTo>
                    <a:lnTo>
                      <a:pt x="23"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38" name="Freeform 11"/>
              <p:cNvSpPr>
                <a:spLocks/>
              </p:cNvSpPr>
              <p:nvPr userDrawn="1"/>
            </p:nvSpPr>
            <p:spPr bwMode="auto">
              <a:xfrm>
                <a:off x="762000" y="6523038"/>
                <a:ext cx="90488" cy="95250"/>
              </a:xfrm>
              <a:custGeom>
                <a:avLst/>
                <a:gdLst/>
                <a:ahLst/>
                <a:cxnLst>
                  <a:cxn ang="0">
                    <a:pos x="31" y="1"/>
                  </a:cxn>
                  <a:cxn ang="0">
                    <a:pos x="39" y="2"/>
                  </a:cxn>
                  <a:cxn ang="0">
                    <a:pos x="44" y="15"/>
                  </a:cxn>
                  <a:cxn ang="0">
                    <a:pos x="38" y="12"/>
                  </a:cxn>
                  <a:cxn ang="0">
                    <a:pos x="37" y="7"/>
                  </a:cxn>
                  <a:cxn ang="0">
                    <a:pos x="33" y="4"/>
                  </a:cxn>
                  <a:cxn ang="0">
                    <a:pos x="26" y="4"/>
                  </a:cxn>
                  <a:cxn ang="0">
                    <a:pos x="20" y="5"/>
                  </a:cxn>
                  <a:cxn ang="0">
                    <a:pos x="16" y="8"/>
                  </a:cxn>
                  <a:cxn ang="0">
                    <a:pos x="13" y="13"/>
                  </a:cxn>
                  <a:cxn ang="0">
                    <a:pos x="12" y="18"/>
                  </a:cxn>
                  <a:cxn ang="0">
                    <a:pos x="12" y="25"/>
                  </a:cxn>
                  <a:cxn ang="0">
                    <a:pos x="12" y="34"/>
                  </a:cxn>
                  <a:cxn ang="0">
                    <a:pos x="13" y="40"/>
                  </a:cxn>
                  <a:cxn ang="0">
                    <a:pos x="16" y="45"/>
                  </a:cxn>
                  <a:cxn ang="0">
                    <a:pos x="20" y="48"/>
                  </a:cxn>
                  <a:cxn ang="0">
                    <a:pos x="26" y="50"/>
                  </a:cxn>
                  <a:cxn ang="0">
                    <a:pos x="30" y="49"/>
                  </a:cxn>
                  <a:cxn ang="0">
                    <a:pos x="34" y="46"/>
                  </a:cxn>
                  <a:cxn ang="0">
                    <a:pos x="35" y="46"/>
                  </a:cxn>
                  <a:cxn ang="0">
                    <a:pos x="35" y="35"/>
                  </a:cxn>
                  <a:cxn ang="0">
                    <a:pos x="34" y="33"/>
                  </a:cxn>
                  <a:cxn ang="0">
                    <a:pos x="32" y="32"/>
                  </a:cxn>
                  <a:cxn ang="0">
                    <a:pos x="26" y="29"/>
                  </a:cxn>
                  <a:cxn ang="0">
                    <a:pos x="47" y="29"/>
                  </a:cxn>
                  <a:cxn ang="0">
                    <a:pos x="50" y="32"/>
                  </a:cxn>
                  <a:cxn ang="0">
                    <a:pos x="46" y="33"/>
                  </a:cxn>
                  <a:cxn ang="0">
                    <a:pos x="45" y="34"/>
                  </a:cxn>
                  <a:cxn ang="0">
                    <a:pos x="41" y="50"/>
                  </a:cxn>
                  <a:cxn ang="0">
                    <a:pos x="34" y="51"/>
                  </a:cxn>
                  <a:cxn ang="0">
                    <a:pos x="27" y="53"/>
                  </a:cxn>
                  <a:cxn ang="0">
                    <a:pos x="19" y="52"/>
                  </a:cxn>
                  <a:cxn ang="0">
                    <a:pos x="11" y="50"/>
                  </a:cxn>
                  <a:cxn ang="0">
                    <a:pos x="5" y="45"/>
                  </a:cxn>
                  <a:cxn ang="0">
                    <a:pos x="1" y="37"/>
                  </a:cxn>
                  <a:cxn ang="0">
                    <a:pos x="0" y="28"/>
                  </a:cxn>
                  <a:cxn ang="0">
                    <a:pos x="1" y="16"/>
                  </a:cxn>
                  <a:cxn ang="0">
                    <a:pos x="5" y="8"/>
                  </a:cxn>
                  <a:cxn ang="0">
                    <a:pos x="11" y="3"/>
                  </a:cxn>
                  <a:cxn ang="0">
                    <a:pos x="21" y="1"/>
                  </a:cxn>
                </a:cxnLst>
                <a:rect l="0" t="0" r="r" b="b"/>
                <a:pathLst>
                  <a:path w="50" h="53">
                    <a:moveTo>
                      <a:pt x="26" y="0"/>
                    </a:moveTo>
                    <a:lnTo>
                      <a:pt x="31" y="1"/>
                    </a:lnTo>
                    <a:lnTo>
                      <a:pt x="35" y="1"/>
                    </a:lnTo>
                    <a:lnTo>
                      <a:pt x="39" y="2"/>
                    </a:lnTo>
                    <a:lnTo>
                      <a:pt x="44" y="3"/>
                    </a:lnTo>
                    <a:lnTo>
                      <a:pt x="44" y="15"/>
                    </a:lnTo>
                    <a:lnTo>
                      <a:pt x="39" y="15"/>
                    </a:lnTo>
                    <a:lnTo>
                      <a:pt x="38" y="12"/>
                    </a:lnTo>
                    <a:lnTo>
                      <a:pt x="37" y="9"/>
                    </a:lnTo>
                    <a:lnTo>
                      <a:pt x="37" y="7"/>
                    </a:lnTo>
                    <a:lnTo>
                      <a:pt x="35" y="5"/>
                    </a:lnTo>
                    <a:lnTo>
                      <a:pt x="33" y="4"/>
                    </a:lnTo>
                    <a:lnTo>
                      <a:pt x="30" y="4"/>
                    </a:lnTo>
                    <a:lnTo>
                      <a:pt x="26" y="4"/>
                    </a:lnTo>
                    <a:lnTo>
                      <a:pt x="23" y="4"/>
                    </a:lnTo>
                    <a:lnTo>
                      <a:pt x="20" y="5"/>
                    </a:lnTo>
                    <a:lnTo>
                      <a:pt x="18" y="6"/>
                    </a:lnTo>
                    <a:lnTo>
                      <a:pt x="16" y="8"/>
                    </a:lnTo>
                    <a:lnTo>
                      <a:pt x="15" y="10"/>
                    </a:lnTo>
                    <a:lnTo>
                      <a:pt x="13" y="13"/>
                    </a:lnTo>
                    <a:lnTo>
                      <a:pt x="13" y="15"/>
                    </a:lnTo>
                    <a:lnTo>
                      <a:pt x="12" y="18"/>
                    </a:lnTo>
                    <a:lnTo>
                      <a:pt x="12" y="21"/>
                    </a:lnTo>
                    <a:lnTo>
                      <a:pt x="12" y="25"/>
                    </a:lnTo>
                    <a:lnTo>
                      <a:pt x="12" y="31"/>
                    </a:lnTo>
                    <a:lnTo>
                      <a:pt x="12" y="34"/>
                    </a:lnTo>
                    <a:lnTo>
                      <a:pt x="12" y="37"/>
                    </a:lnTo>
                    <a:lnTo>
                      <a:pt x="13" y="40"/>
                    </a:lnTo>
                    <a:lnTo>
                      <a:pt x="14" y="42"/>
                    </a:lnTo>
                    <a:lnTo>
                      <a:pt x="16" y="45"/>
                    </a:lnTo>
                    <a:lnTo>
                      <a:pt x="17" y="47"/>
                    </a:lnTo>
                    <a:lnTo>
                      <a:pt x="20" y="48"/>
                    </a:lnTo>
                    <a:lnTo>
                      <a:pt x="22" y="49"/>
                    </a:lnTo>
                    <a:lnTo>
                      <a:pt x="26" y="50"/>
                    </a:lnTo>
                    <a:lnTo>
                      <a:pt x="28" y="49"/>
                    </a:lnTo>
                    <a:lnTo>
                      <a:pt x="30" y="49"/>
                    </a:lnTo>
                    <a:lnTo>
                      <a:pt x="32" y="48"/>
                    </a:lnTo>
                    <a:lnTo>
                      <a:pt x="34" y="46"/>
                    </a:lnTo>
                    <a:lnTo>
                      <a:pt x="34" y="46"/>
                    </a:lnTo>
                    <a:lnTo>
                      <a:pt x="35" y="46"/>
                    </a:lnTo>
                    <a:lnTo>
                      <a:pt x="35" y="45"/>
                    </a:lnTo>
                    <a:lnTo>
                      <a:pt x="35" y="35"/>
                    </a:lnTo>
                    <a:lnTo>
                      <a:pt x="35" y="34"/>
                    </a:lnTo>
                    <a:lnTo>
                      <a:pt x="34" y="33"/>
                    </a:lnTo>
                    <a:lnTo>
                      <a:pt x="33" y="32"/>
                    </a:lnTo>
                    <a:lnTo>
                      <a:pt x="32" y="32"/>
                    </a:lnTo>
                    <a:lnTo>
                      <a:pt x="26" y="32"/>
                    </a:lnTo>
                    <a:lnTo>
                      <a:pt x="26" y="29"/>
                    </a:lnTo>
                    <a:lnTo>
                      <a:pt x="31" y="29"/>
                    </a:lnTo>
                    <a:lnTo>
                      <a:pt x="47" y="29"/>
                    </a:lnTo>
                    <a:lnTo>
                      <a:pt x="50" y="29"/>
                    </a:lnTo>
                    <a:lnTo>
                      <a:pt x="50" y="32"/>
                    </a:lnTo>
                    <a:lnTo>
                      <a:pt x="48" y="32"/>
                    </a:lnTo>
                    <a:lnTo>
                      <a:pt x="46" y="33"/>
                    </a:lnTo>
                    <a:lnTo>
                      <a:pt x="46" y="33"/>
                    </a:lnTo>
                    <a:lnTo>
                      <a:pt x="45" y="34"/>
                    </a:lnTo>
                    <a:lnTo>
                      <a:pt x="45" y="49"/>
                    </a:lnTo>
                    <a:lnTo>
                      <a:pt x="41" y="50"/>
                    </a:lnTo>
                    <a:lnTo>
                      <a:pt x="38" y="51"/>
                    </a:lnTo>
                    <a:lnTo>
                      <a:pt x="34" y="51"/>
                    </a:lnTo>
                    <a:lnTo>
                      <a:pt x="31" y="52"/>
                    </a:lnTo>
                    <a:lnTo>
                      <a:pt x="27" y="53"/>
                    </a:lnTo>
                    <a:lnTo>
                      <a:pt x="24" y="53"/>
                    </a:lnTo>
                    <a:lnTo>
                      <a:pt x="19" y="52"/>
                    </a:lnTo>
                    <a:lnTo>
                      <a:pt x="15" y="51"/>
                    </a:lnTo>
                    <a:lnTo>
                      <a:pt x="11" y="50"/>
                    </a:lnTo>
                    <a:lnTo>
                      <a:pt x="8" y="48"/>
                    </a:lnTo>
                    <a:lnTo>
                      <a:pt x="5" y="45"/>
                    </a:lnTo>
                    <a:lnTo>
                      <a:pt x="3" y="41"/>
                    </a:lnTo>
                    <a:lnTo>
                      <a:pt x="1" y="37"/>
                    </a:lnTo>
                    <a:lnTo>
                      <a:pt x="1" y="33"/>
                    </a:lnTo>
                    <a:lnTo>
                      <a:pt x="0" y="28"/>
                    </a:lnTo>
                    <a:lnTo>
                      <a:pt x="1" y="22"/>
                    </a:lnTo>
                    <a:lnTo>
                      <a:pt x="1" y="16"/>
                    </a:lnTo>
                    <a:lnTo>
                      <a:pt x="3" y="12"/>
                    </a:lnTo>
                    <a:lnTo>
                      <a:pt x="5" y="8"/>
                    </a:lnTo>
                    <a:lnTo>
                      <a:pt x="8" y="5"/>
                    </a:lnTo>
                    <a:lnTo>
                      <a:pt x="11" y="3"/>
                    </a:lnTo>
                    <a:lnTo>
                      <a:pt x="16" y="2"/>
                    </a:lnTo>
                    <a:lnTo>
                      <a:pt x="21" y="1"/>
                    </a:lnTo>
                    <a:lnTo>
                      <a:pt x="26"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39" name="Freeform 12"/>
              <p:cNvSpPr>
                <a:spLocks/>
              </p:cNvSpPr>
              <p:nvPr userDrawn="1"/>
            </p:nvSpPr>
            <p:spPr bwMode="auto">
              <a:xfrm>
                <a:off x="863600" y="6524625"/>
                <a:ext cx="68263" cy="92075"/>
              </a:xfrm>
              <a:custGeom>
                <a:avLst/>
                <a:gdLst/>
                <a:ahLst/>
                <a:cxnLst>
                  <a:cxn ang="0">
                    <a:pos x="0" y="0"/>
                  </a:cxn>
                  <a:cxn ang="0">
                    <a:pos x="38" y="0"/>
                  </a:cxn>
                  <a:cxn ang="0">
                    <a:pos x="38" y="12"/>
                  </a:cxn>
                  <a:cxn ang="0">
                    <a:pos x="33" y="12"/>
                  </a:cxn>
                  <a:cxn ang="0">
                    <a:pos x="33" y="9"/>
                  </a:cxn>
                  <a:cxn ang="0">
                    <a:pos x="32" y="7"/>
                  </a:cxn>
                  <a:cxn ang="0">
                    <a:pos x="32" y="6"/>
                  </a:cxn>
                  <a:cxn ang="0">
                    <a:pos x="31" y="5"/>
                  </a:cxn>
                  <a:cxn ang="0">
                    <a:pos x="29" y="4"/>
                  </a:cxn>
                  <a:cxn ang="0">
                    <a:pos x="26" y="4"/>
                  </a:cxn>
                  <a:cxn ang="0">
                    <a:pos x="16" y="4"/>
                  </a:cxn>
                  <a:cxn ang="0">
                    <a:pos x="16" y="22"/>
                  </a:cxn>
                  <a:cxn ang="0">
                    <a:pos x="20" y="22"/>
                  </a:cxn>
                  <a:cxn ang="0">
                    <a:pos x="22" y="22"/>
                  </a:cxn>
                  <a:cxn ang="0">
                    <a:pos x="23" y="21"/>
                  </a:cxn>
                  <a:cxn ang="0">
                    <a:pos x="24" y="20"/>
                  </a:cxn>
                  <a:cxn ang="0">
                    <a:pos x="25" y="19"/>
                  </a:cxn>
                  <a:cxn ang="0">
                    <a:pos x="25" y="17"/>
                  </a:cxn>
                  <a:cxn ang="0">
                    <a:pos x="25" y="15"/>
                  </a:cxn>
                  <a:cxn ang="0">
                    <a:pos x="29" y="15"/>
                  </a:cxn>
                  <a:cxn ang="0">
                    <a:pos x="29" y="33"/>
                  </a:cxn>
                  <a:cxn ang="0">
                    <a:pos x="25" y="33"/>
                  </a:cxn>
                  <a:cxn ang="0">
                    <a:pos x="25" y="31"/>
                  </a:cxn>
                  <a:cxn ang="0">
                    <a:pos x="25" y="29"/>
                  </a:cxn>
                  <a:cxn ang="0">
                    <a:pos x="24" y="28"/>
                  </a:cxn>
                  <a:cxn ang="0">
                    <a:pos x="23" y="27"/>
                  </a:cxn>
                  <a:cxn ang="0">
                    <a:pos x="22" y="26"/>
                  </a:cxn>
                  <a:cxn ang="0">
                    <a:pos x="20" y="26"/>
                  </a:cxn>
                  <a:cxn ang="0">
                    <a:pos x="16" y="26"/>
                  </a:cxn>
                  <a:cxn ang="0">
                    <a:pos x="16" y="48"/>
                  </a:cxn>
                  <a:cxn ang="0">
                    <a:pos x="24" y="48"/>
                  </a:cxn>
                  <a:cxn ang="0">
                    <a:pos x="27" y="48"/>
                  </a:cxn>
                  <a:cxn ang="0">
                    <a:pos x="29" y="47"/>
                  </a:cxn>
                  <a:cxn ang="0">
                    <a:pos x="31" y="46"/>
                  </a:cxn>
                  <a:cxn ang="0">
                    <a:pos x="32" y="45"/>
                  </a:cxn>
                  <a:cxn ang="0">
                    <a:pos x="32" y="43"/>
                  </a:cxn>
                  <a:cxn ang="0">
                    <a:pos x="33" y="40"/>
                  </a:cxn>
                  <a:cxn ang="0">
                    <a:pos x="33" y="37"/>
                  </a:cxn>
                  <a:cxn ang="0">
                    <a:pos x="38" y="37"/>
                  </a:cxn>
                  <a:cxn ang="0">
                    <a:pos x="38" y="51"/>
                  </a:cxn>
                  <a:cxn ang="0">
                    <a:pos x="0" y="51"/>
                  </a:cxn>
                  <a:cxn ang="0">
                    <a:pos x="0" y="48"/>
                  </a:cxn>
                  <a:cxn ang="0">
                    <a:pos x="2" y="48"/>
                  </a:cxn>
                  <a:cxn ang="0">
                    <a:pos x="4" y="48"/>
                  </a:cxn>
                  <a:cxn ang="0">
                    <a:pos x="5" y="47"/>
                  </a:cxn>
                  <a:cxn ang="0">
                    <a:pos x="5" y="46"/>
                  </a:cxn>
                  <a:cxn ang="0">
                    <a:pos x="6" y="45"/>
                  </a:cxn>
                  <a:cxn ang="0">
                    <a:pos x="6" y="6"/>
                  </a:cxn>
                  <a:cxn ang="0">
                    <a:pos x="5" y="5"/>
                  </a:cxn>
                  <a:cxn ang="0">
                    <a:pos x="5" y="4"/>
                  </a:cxn>
                  <a:cxn ang="0">
                    <a:pos x="4" y="4"/>
                  </a:cxn>
                  <a:cxn ang="0">
                    <a:pos x="2" y="3"/>
                  </a:cxn>
                  <a:cxn ang="0">
                    <a:pos x="0" y="3"/>
                  </a:cxn>
                  <a:cxn ang="0">
                    <a:pos x="0" y="0"/>
                  </a:cxn>
                </a:cxnLst>
                <a:rect l="0" t="0" r="r" b="b"/>
                <a:pathLst>
                  <a:path w="38" h="51">
                    <a:moveTo>
                      <a:pt x="0" y="0"/>
                    </a:moveTo>
                    <a:lnTo>
                      <a:pt x="38" y="0"/>
                    </a:lnTo>
                    <a:lnTo>
                      <a:pt x="38" y="12"/>
                    </a:lnTo>
                    <a:lnTo>
                      <a:pt x="33" y="12"/>
                    </a:lnTo>
                    <a:lnTo>
                      <a:pt x="33" y="9"/>
                    </a:lnTo>
                    <a:lnTo>
                      <a:pt x="32" y="7"/>
                    </a:lnTo>
                    <a:lnTo>
                      <a:pt x="32" y="6"/>
                    </a:lnTo>
                    <a:lnTo>
                      <a:pt x="31" y="5"/>
                    </a:lnTo>
                    <a:lnTo>
                      <a:pt x="29" y="4"/>
                    </a:lnTo>
                    <a:lnTo>
                      <a:pt x="26" y="4"/>
                    </a:lnTo>
                    <a:lnTo>
                      <a:pt x="16" y="4"/>
                    </a:lnTo>
                    <a:lnTo>
                      <a:pt x="16" y="22"/>
                    </a:lnTo>
                    <a:lnTo>
                      <a:pt x="20" y="22"/>
                    </a:lnTo>
                    <a:lnTo>
                      <a:pt x="22" y="22"/>
                    </a:lnTo>
                    <a:lnTo>
                      <a:pt x="23" y="21"/>
                    </a:lnTo>
                    <a:lnTo>
                      <a:pt x="24" y="20"/>
                    </a:lnTo>
                    <a:lnTo>
                      <a:pt x="25" y="19"/>
                    </a:lnTo>
                    <a:lnTo>
                      <a:pt x="25" y="17"/>
                    </a:lnTo>
                    <a:lnTo>
                      <a:pt x="25" y="15"/>
                    </a:lnTo>
                    <a:lnTo>
                      <a:pt x="29" y="15"/>
                    </a:lnTo>
                    <a:lnTo>
                      <a:pt x="29" y="33"/>
                    </a:lnTo>
                    <a:lnTo>
                      <a:pt x="25" y="33"/>
                    </a:lnTo>
                    <a:lnTo>
                      <a:pt x="25" y="31"/>
                    </a:lnTo>
                    <a:lnTo>
                      <a:pt x="25" y="29"/>
                    </a:lnTo>
                    <a:lnTo>
                      <a:pt x="24" y="28"/>
                    </a:lnTo>
                    <a:lnTo>
                      <a:pt x="23" y="27"/>
                    </a:lnTo>
                    <a:lnTo>
                      <a:pt x="22" y="26"/>
                    </a:lnTo>
                    <a:lnTo>
                      <a:pt x="20" y="26"/>
                    </a:lnTo>
                    <a:lnTo>
                      <a:pt x="16" y="26"/>
                    </a:lnTo>
                    <a:lnTo>
                      <a:pt x="16" y="48"/>
                    </a:lnTo>
                    <a:lnTo>
                      <a:pt x="24" y="48"/>
                    </a:lnTo>
                    <a:lnTo>
                      <a:pt x="27" y="48"/>
                    </a:lnTo>
                    <a:lnTo>
                      <a:pt x="29" y="47"/>
                    </a:lnTo>
                    <a:lnTo>
                      <a:pt x="31" y="46"/>
                    </a:lnTo>
                    <a:lnTo>
                      <a:pt x="32" y="45"/>
                    </a:lnTo>
                    <a:lnTo>
                      <a:pt x="32" y="43"/>
                    </a:lnTo>
                    <a:lnTo>
                      <a:pt x="33" y="40"/>
                    </a:lnTo>
                    <a:lnTo>
                      <a:pt x="33" y="37"/>
                    </a:lnTo>
                    <a:lnTo>
                      <a:pt x="38" y="37"/>
                    </a:lnTo>
                    <a:lnTo>
                      <a:pt x="38" y="51"/>
                    </a:lnTo>
                    <a:lnTo>
                      <a:pt x="0" y="51"/>
                    </a:lnTo>
                    <a:lnTo>
                      <a:pt x="0" y="48"/>
                    </a:lnTo>
                    <a:lnTo>
                      <a:pt x="2" y="48"/>
                    </a:lnTo>
                    <a:lnTo>
                      <a:pt x="4" y="48"/>
                    </a:lnTo>
                    <a:lnTo>
                      <a:pt x="5" y="47"/>
                    </a:lnTo>
                    <a:lnTo>
                      <a:pt x="5" y="46"/>
                    </a:lnTo>
                    <a:lnTo>
                      <a:pt x="6" y="45"/>
                    </a:lnTo>
                    <a:lnTo>
                      <a:pt x="6" y="6"/>
                    </a:lnTo>
                    <a:lnTo>
                      <a:pt x="5" y="5"/>
                    </a:lnTo>
                    <a:lnTo>
                      <a:pt x="5" y="4"/>
                    </a:lnTo>
                    <a:lnTo>
                      <a:pt x="4" y="4"/>
                    </a:lnTo>
                    <a:lnTo>
                      <a:pt x="2" y="3"/>
                    </a:lnTo>
                    <a:lnTo>
                      <a:pt x="0" y="3"/>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40" name="Freeform 13"/>
              <p:cNvSpPr>
                <a:spLocks/>
              </p:cNvSpPr>
              <p:nvPr userDrawn="1"/>
            </p:nvSpPr>
            <p:spPr bwMode="auto">
              <a:xfrm>
                <a:off x="942975" y="6524625"/>
                <a:ext cx="80963" cy="92075"/>
              </a:xfrm>
              <a:custGeom>
                <a:avLst/>
                <a:gdLst/>
                <a:ahLst/>
                <a:cxnLst>
                  <a:cxn ang="0">
                    <a:pos x="0" y="0"/>
                  </a:cxn>
                  <a:cxn ang="0">
                    <a:pos x="45" y="0"/>
                  </a:cxn>
                  <a:cxn ang="0">
                    <a:pos x="45" y="14"/>
                  </a:cxn>
                  <a:cxn ang="0">
                    <a:pos x="40" y="14"/>
                  </a:cxn>
                  <a:cxn ang="0">
                    <a:pos x="39" y="11"/>
                  </a:cxn>
                  <a:cxn ang="0">
                    <a:pos x="39" y="8"/>
                  </a:cxn>
                  <a:cxn ang="0">
                    <a:pos x="38" y="6"/>
                  </a:cxn>
                  <a:cxn ang="0">
                    <a:pos x="37" y="5"/>
                  </a:cxn>
                  <a:cxn ang="0">
                    <a:pos x="36" y="4"/>
                  </a:cxn>
                  <a:cxn ang="0">
                    <a:pos x="34" y="4"/>
                  </a:cxn>
                  <a:cxn ang="0">
                    <a:pos x="31" y="4"/>
                  </a:cxn>
                  <a:cxn ang="0">
                    <a:pos x="28" y="4"/>
                  </a:cxn>
                  <a:cxn ang="0">
                    <a:pos x="28" y="46"/>
                  </a:cxn>
                  <a:cxn ang="0">
                    <a:pos x="28" y="47"/>
                  </a:cxn>
                  <a:cxn ang="0">
                    <a:pos x="29" y="47"/>
                  </a:cxn>
                  <a:cxn ang="0">
                    <a:pos x="30" y="48"/>
                  </a:cxn>
                  <a:cxn ang="0">
                    <a:pos x="32" y="48"/>
                  </a:cxn>
                  <a:cxn ang="0">
                    <a:pos x="35" y="48"/>
                  </a:cxn>
                  <a:cxn ang="0">
                    <a:pos x="35" y="51"/>
                  </a:cxn>
                  <a:cxn ang="0">
                    <a:pos x="10" y="51"/>
                  </a:cxn>
                  <a:cxn ang="0">
                    <a:pos x="10" y="48"/>
                  </a:cxn>
                  <a:cxn ang="0">
                    <a:pos x="13" y="48"/>
                  </a:cxn>
                  <a:cxn ang="0">
                    <a:pos x="15" y="48"/>
                  </a:cxn>
                  <a:cxn ang="0">
                    <a:pos x="16" y="47"/>
                  </a:cxn>
                  <a:cxn ang="0">
                    <a:pos x="17" y="47"/>
                  </a:cxn>
                  <a:cxn ang="0">
                    <a:pos x="18" y="46"/>
                  </a:cxn>
                  <a:cxn ang="0">
                    <a:pos x="18" y="4"/>
                  </a:cxn>
                  <a:cxn ang="0">
                    <a:pos x="14" y="4"/>
                  </a:cxn>
                  <a:cxn ang="0">
                    <a:pos x="12" y="4"/>
                  </a:cxn>
                  <a:cxn ang="0">
                    <a:pos x="9" y="4"/>
                  </a:cxn>
                  <a:cxn ang="0">
                    <a:pos x="8" y="5"/>
                  </a:cxn>
                  <a:cxn ang="0">
                    <a:pos x="7" y="6"/>
                  </a:cxn>
                  <a:cxn ang="0">
                    <a:pos x="6" y="8"/>
                  </a:cxn>
                  <a:cxn ang="0">
                    <a:pos x="6" y="11"/>
                  </a:cxn>
                  <a:cxn ang="0">
                    <a:pos x="5" y="14"/>
                  </a:cxn>
                  <a:cxn ang="0">
                    <a:pos x="0" y="14"/>
                  </a:cxn>
                  <a:cxn ang="0">
                    <a:pos x="0" y="0"/>
                  </a:cxn>
                </a:cxnLst>
                <a:rect l="0" t="0" r="r" b="b"/>
                <a:pathLst>
                  <a:path w="45" h="51">
                    <a:moveTo>
                      <a:pt x="0" y="0"/>
                    </a:moveTo>
                    <a:lnTo>
                      <a:pt x="45" y="0"/>
                    </a:lnTo>
                    <a:lnTo>
                      <a:pt x="45" y="14"/>
                    </a:lnTo>
                    <a:lnTo>
                      <a:pt x="40" y="14"/>
                    </a:lnTo>
                    <a:lnTo>
                      <a:pt x="39" y="11"/>
                    </a:lnTo>
                    <a:lnTo>
                      <a:pt x="39" y="8"/>
                    </a:lnTo>
                    <a:lnTo>
                      <a:pt x="38" y="6"/>
                    </a:lnTo>
                    <a:lnTo>
                      <a:pt x="37" y="5"/>
                    </a:lnTo>
                    <a:lnTo>
                      <a:pt x="36" y="4"/>
                    </a:lnTo>
                    <a:lnTo>
                      <a:pt x="34" y="4"/>
                    </a:lnTo>
                    <a:lnTo>
                      <a:pt x="31" y="4"/>
                    </a:lnTo>
                    <a:lnTo>
                      <a:pt x="28" y="4"/>
                    </a:lnTo>
                    <a:lnTo>
                      <a:pt x="28" y="46"/>
                    </a:lnTo>
                    <a:lnTo>
                      <a:pt x="28" y="47"/>
                    </a:lnTo>
                    <a:lnTo>
                      <a:pt x="29" y="47"/>
                    </a:lnTo>
                    <a:lnTo>
                      <a:pt x="30" y="48"/>
                    </a:lnTo>
                    <a:lnTo>
                      <a:pt x="32" y="48"/>
                    </a:lnTo>
                    <a:lnTo>
                      <a:pt x="35" y="48"/>
                    </a:lnTo>
                    <a:lnTo>
                      <a:pt x="35" y="51"/>
                    </a:lnTo>
                    <a:lnTo>
                      <a:pt x="10" y="51"/>
                    </a:lnTo>
                    <a:lnTo>
                      <a:pt x="10" y="48"/>
                    </a:lnTo>
                    <a:lnTo>
                      <a:pt x="13" y="48"/>
                    </a:lnTo>
                    <a:lnTo>
                      <a:pt x="15" y="48"/>
                    </a:lnTo>
                    <a:lnTo>
                      <a:pt x="16" y="47"/>
                    </a:lnTo>
                    <a:lnTo>
                      <a:pt x="17" y="47"/>
                    </a:lnTo>
                    <a:lnTo>
                      <a:pt x="18" y="46"/>
                    </a:lnTo>
                    <a:lnTo>
                      <a:pt x="18" y="4"/>
                    </a:lnTo>
                    <a:lnTo>
                      <a:pt x="14" y="4"/>
                    </a:lnTo>
                    <a:lnTo>
                      <a:pt x="12" y="4"/>
                    </a:lnTo>
                    <a:lnTo>
                      <a:pt x="9" y="4"/>
                    </a:lnTo>
                    <a:lnTo>
                      <a:pt x="8" y="5"/>
                    </a:lnTo>
                    <a:lnTo>
                      <a:pt x="7" y="6"/>
                    </a:lnTo>
                    <a:lnTo>
                      <a:pt x="6" y="8"/>
                    </a:lnTo>
                    <a:lnTo>
                      <a:pt x="6" y="11"/>
                    </a:lnTo>
                    <a:lnTo>
                      <a:pt x="5" y="14"/>
                    </a:lnTo>
                    <a:lnTo>
                      <a:pt x="0" y="14"/>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46" name="Freeform 14"/>
              <p:cNvSpPr>
                <a:spLocks/>
              </p:cNvSpPr>
              <p:nvPr userDrawn="1"/>
            </p:nvSpPr>
            <p:spPr bwMode="auto">
              <a:xfrm>
                <a:off x="1033463" y="6524625"/>
                <a:ext cx="42862" cy="92075"/>
              </a:xfrm>
              <a:custGeom>
                <a:avLst/>
                <a:gdLst/>
                <a:ahLst/>
                <a:cxnLst>
                  <a:cxn ang="0">
                    <a:pos x="0" y="0"/>
                  </a:cxn>
                  <a:cxn ang="0">
                    <a:pos x="24" y="0"/>
                  </a:cxn>
                  <a:cxn ang="0">
                    <a:pos x="24" y="3"/>
                  </a:cxn>
                  <a:cxn ang="0">
                    <a:pos x="21" y="3"/>
                  </a:cxn>
                  <a:cxn ang="0">
                    <a:pos x="19" y="4"/>
                  </a:cxn>
                  <a:cxn ang="0">
                    <a:pos x="18" y="4"/>
                  </a:cxn>
                  <a:cxn ang="0">
                    <a:pos x="17" y="5"/>
                  </a:cxn>
                  <a:cxn ang="0">
                    <a:pos x="17" y="6"/>
                  </a:cxn>
                  <a:cxn ang="0">
                    <a:pos x="17" y="45"/>
                  </a:cxn>
                  <a:cxn ang="0">
                    <a:pos x="17" y="47"/>
                  </a:cxn>
                  <a:cxn ang="0">
                    <a:pos x="18" y="47"/>
                  </a:cxn>
                  <a:cxn ang="0">
                    <a:pos x="19" y="48"/>
                  </a:cxn>
                  <a:cxn ang="0">
                    <a:pos x="21" y="48"/>
                  </a:cxn>
                  <a:cxn ang="0">
                    <a:pos x="24" y="48"/>
                  </a:cxn>
                  <a:cxn ang="0">
                    <a:pos x="24" y="51"/>
                  </a:cxn>
                  <a:cxn ang="0">
                    <a:pos x="0" y="51"/>
                  </a:cxn>
                  <a:cxn ang="0">
                    <a:pos x="0" y="48"/>
                  </a:cxn>
                  <a:cxn ang="0">
                    <a:pos x="3" y="48"/>
                  </a:cxn>
                  <a:cxn ang="0">
                    <a:pos x="5" y="48"/>
                  </a:cxn>
                  <a:cxn ang="0">
                    <a:pos x="6" y="47"/>
                  </a:cxn>
                  <a:cxn ang="0">
                    <a:pos x="6" y="47"/>
                  </a:cxn>
                  <a:cxn ang="0">
                    <a:pos x="7" y="45"/>
                  </a:cxn>
                  <a:cxn ang="0">
                    <a:pos x="7" y="6"/>
                  </a:cxn>
                  <a:cxn ang="0">
                    <a:pos x="6" y="5"/>
                  </a:cxn>
                  <a:cxn ang="0">
                    <a:pos x="6" y="4"/>
                  </a:cxn>
                  <a:cxn ang="0">
                    <a:pos x="5" y="4"/>
                  </a:cxn>
                  <a:cxn ang="0">
                    <a:pos x="3" y="3"/>
                  </a:cxn>
                  <a:cxn ang="0">
                    <a:pos x="0" y="3"/>
                  </a:cxn>
                  <a:cxn ang="0">
                    <a:pos x="0" y="0"/>
                  </a:cxn>
                </a:cxnLst>
                <a:rect l="0" t="0" r="r" b="b"/>
                <a:pathLst>
                  <a:path w="24" h="51">
                    <a:moveTo>
                      <a:pt x="0" y="0"/>
                    </a:moveTo>
                    <a:lnTo>
                      <a:pt x="24" y="0"/>
                    </a:lnTo>
                    <a:lnTo>
                      <a:pt x="24" y="3"/>
                    </a:lnTo>
                    <a:lnTo>
                      <a:pt x="21" y="3"/>
                    </a:lnTo>
                    <a:lnTo>
                      <a:pt x="19" y="4"/>
                    </a:lnTo>
                    <a:lnTo>
                      <a:pt x="18" y="4"/>
                    </a:lnTo>
                    <a:lnTo>
                      <a:pt x="17" y="5"/>
                    </a:lnTo>
                    <a:lnTo>
                      <a:pt x="17" y="6"/>
                    </a:lnTo>
                    <a:lnTo>
                      <a:pt x="17" y="45"/>
                    </a:lnTo>
                    <a:lnTo>
                      <a:pt x="17" y="47"/>
                    </a:lnTo>
                    <a:lnTo>
                      <a:pt x="18" y="47"/>
                    </a:lnTo>
                    <a:lnTo>
                      <a:pt x="19" y="48"/>
                    </a:lnTo>
                    <a:lnTo>
                      <a:pt x="21" y="48"/>
                    </a:lnTo>
                    <a:lnTo>
                      <a:pt x="24" y="48"/>
                    </a:lnTo>
                    <a:lnTo>
                      <a:pt x="24" y="51"/>
                    </a:lnTo>
                    <a:lnTo>
                      <a:pt x="0" y="51"/>
                    </a:lnTo>
                    <a:lnTo>
                      <a:pt x="0" y="48"/>
                    </a:lnTo>
                    <a:lnTo>
                      <a:pt x="3" y="48"/>
                    </a:lnTo>
                    <a:lnTo>
                      <a:pt x="5" y="48"/>
                    </a:lnTo>
                    <a:lnTo>
                      <a:pt x="6" y="47"/>
                    </a:lnTo>
                    <a:lnTo>
                      <a:pt x="6" y="47"/>
                    </a:lnTo>
                    <a:lnTo>
                      <a:pt x="7" y="45"/>
                    </a:lnTo>
                    <a:lnTo>
                      <a:pt x="7" y="6"/>
                    </a:lnTo>
                    <a:lnTo>
                      <a:pt x="6" y="5"/>
                    </a:lnTo>
                    <a:lnTo>
                      <a:pt x="6" y="4"/>
                    </a:lnTo>
                    <a:lnTo>
                      <a:pt x="5" y="4"/>
                    </a:lnTo>
                    <a:lnTo>
                      <a:pt x="3" y="3"/>
                    </a:lnTo>
                    <a:lnTo>
                      <a:pt x="0" y="3"/>
                    </a:lnTo>
                    <a:lnTo>
                      <a:pt x="0"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sp>
            <p:nvSpPr>
              <p:cNvPr id="47" name="Freeform 15"/>
              <p:cNvSpPr>
                <a:spLocks noEditPoints="1"/>
              </p:cNvSpPr>
              <p:nvPr userDrawn="1"/>
            </p:nvSpPr>
            <p:spPr bwMode="auto">
              <a:xfrm>
                <a:off x="655638" y="6523038"/>
                <a:ext cx="88900" cy="95250"/>
              </a:xfrm>
              <a:custGeom>
                <a:avLst/>
                <a:gdLst/>
                <a:ahLst/>
                <a:cxnLst>
                  <a:cxn ang="0">
                    <a:pos x="21" y="4"/>
                  </a:cxn>
                  <a:cxn ang="0">
                    <a:pos x="16" y="7"/>
                  </a:cxn>
                  <a:cxn ang="0">
                    <a:pos x="13" y="11"/>
                  </a:cxn>
                  <a:cxn ang="0">
                    <a:pos x="12" y="18"/>
                  </a:cxn>
                  <a:cxn ang="0">
                    <a:pos x="12" y="31"/>
                  </a:cxn>
                  <a:cxn ang="0">
                    <a:pos x="13" y="38"/>
                  </a:cxn>
                  <a:cxn ang="0">
                    <a:pos x="15" y="44"/>
                  </a:cxn>
                  <a:cxn ang="0">
                    <a:pos x="19" y="48"/>
                  </a:cxn>
                  <a:cxn ang="0">
                    <a:pos x="25" y="50"/>
                  </a:cxn>
                  <a:cxn ang="0">
                    <a:pos x="31" y="48"/>
                  </a:cxn>
                  <a:cxn ang="0">
                    <a:pos x="35" y="44"/>
                  </a:cxn>
                  <a:cxn ang="0">
                    <a:pos x="37" y="38"/>
                  </a:cxn>
                  <a:cxn ang="0">
                    <a:pos x="38" y="31"/>
                  </a:cxn>
                  <a:cxn ang="0">
                    <a:pos x="38" y="18"/>
                  </a:cxn>
                  <a:cxn ang="0">
                    <a:pos x="36" y="11"/>
                  </a:cxn>
                  <a:cxn ang="0">
                    <a:pos x="33" y="7"/>
                  </a:cxn>
                  <a:cxn ang="0">
                    <a:pos x="28" y="4"/>
                  </a:cxn>
                  <a:cxn ang="0">
                    <a:pos x="25" y="0"/>
                  </a:cxn>
                  <a:cxn ang="0">
                    <a:pos x="35" y="2"/>
                  </a:cxn>
                  <a:cxn ang="0">
                    <a:pos x="42" y="5"/>
                  </a:cxn>
                  <a:cxn ang="0">
                    <a:pos x="47" y="12"/>
                  </a:cxn>
                  <a:cxn ang="0">
                    <a:pos x="49" y="21"/>
                  </a:cxn>
                  <a:cxn ang="0">
                    <a:pos x="49" y="32"/>
                  </a:cxn>
                  <a:cxn ang="0">
                    <a:pos x="47" y="41"/>
                  </a:cxn>
                  <a:cxn ang="0">
                    <a:pos x="42" y="48"/>
                  </a:cxn>
                  <a:cxn ang="0">
                    <a:pos x="35" y="51"/>
                  </a:cxn>
                  <a:cxn ang="0">
                    <a:pos x="25" y="53"/>
                  </a:cxn>
                  <a:cxn ang="0">
                    <a:pos x="15" y="51"/>
                  </a:cxn>
                  <a:cxn ang="0">
                    <a:pos x="7" y="48"/>
                  </a:cxn>
                  <a:cxn ang="0">
                    <a:pos x="3" y="41"/>
                  </a:cxn>
                  <a:cxn ang="0">
                    <a:pos x="0" y="32"/>
                  </a:cxn>
                  <a:cxn ang="0">
                    <a:pos x="0" y="21"/>
                  </a:cxn>
                  <a:cxn ang="0">
                    <a:pos x="3" y="12"/>
                  </a:cxn>
                  <a:cxn ang="0">
                    <a:pos x="7" y="5"/>
                  </a:cxn>
                  <a:cxn ang="0">
                    <a:pos x="15" y="2"/>
                  </a:cxn>
                  <a:cxn ang="0">
                    <a:pos x="25" y="0"/>
                  </a:cxn>
                </a:cxnLst>
                <a:rect l="0" t="0" r="r" b="b"/>
                <a:pathLst>
                  <a:path w="49" h="53">
                    <a:moveTo>
                      <a:pt x="25" y="4"/>
                    </a:moveTo>
                    <a:lnTo>
                      <a:pt x="21" y="4"/>
                    </a:lnTo>
                    <a:lnTo>
                      <a:pt x="19" y="5"/>
                    </a:lnTo>
                    <a:lnTo>
                      <a:pt x="16" y="7"/>
                    </a:lnTo>
                    <a:lnTo>
                      <a:pt x="15" y="9"/>
                    </a:lnTo>
                    <a:lnTo>
                      <a:pt x="13" y="11"/>
                    </a:lnTo>
                    <a:lnTo>
                      <a:pt x="13" y="15"/>
                    </a:lnTo>
                    <a:lnTo>
                      <a:pt x="12" y="18"/>
                    </a:lnTo>
                    <a:lnTo>
                      <a:pt x="12" y="22"/>
                    </a:lnTo>
                    <a:lnTo>
                      <a:pt x="12" y="31"/>
                    </a:lnTo>
                    <a:lnTo>
                      <a:pt x="12" y="35"/>
                    </a:lnTo>
                    <a:lnTo>
                      <a:pt x="13" y="38"/>
                    </a:lnTo>
                    <a:lnTo>
                      <a:pt x="13" y="42"/>
                    </a:lnTo>
                    <a:lnTo>
                      <a:pt x="15" y="44"/>
                    </a:lnTo>
                    <a:lnTo>
                      <a:pt x="16" y="46"/>
                    </a:lnTo>
                    <a:lnTo>
                      <a:pt x="19" y="48"/>
                    </a:lnTo>
                    <a:lnTo>
                      <a:pt x="21" y="49"/>
                    </a:lnTo>
                    <a:lnTo>
                      <a:pt x="25" y="50"/>
                    </a:lnTo>
                    <a:lnTo>
                      <a:pt x="28" y="49"/>
                    </a:lnTo>
                    <a:lnTo>
                      <a:pt x="31" y="48"/>
                    </a:lnTo>
                    <a:lnTo>
                      <a:pt x="33" y="46"/>
                    </a:lnTo>
                    <a:lnTo>
                      <a:pt x="35" y="44"/>
                    </a:lnTo>
                    <a:lnTo>
                      <a:pt x="36" y="42"/>
                    </a:lnTo>
                    <a:lnTo>
                      <a:pt x="37" y="38"/>
                    </a:lnTo>
                    <a:lnTo>
                      <a:pt x="38" y="35"/>
                    </a:lnTo>
                    <a:lnTo>
                      <a:pt x="38" y="31"/>
                    </a:lnTo>
                    <a:lnTo>
                      <a:pt x="38" y="22"/>
                    </a:lnTo>
                    <a:lnTo>
                      <a:pt x="38" y="18"/>
                    </a:lnTo>
                    <a:lnTo>
                      <a:pt x="37" y="15"/>
                    </a:lnTo>
                    <a:lnTo>
                      <a:pt x="36" y="11"/>
                    </a:lnTo>
                    <a:lnTo>
                      <a:pt x="35" y="9"/>
                    </a:lnTo>
                    <a:lnTo>
                      <a:pt x="33" y="7"/>
                    </a:lnTo>
                    <a:lnTo>
                      <a:pt x="31" y="5"/>
                    </a:lnTo>
                    <a:lnTo>
                      <a:pt x="28" y="4"/>
                    </a:lnTo>
                    <a:lnTo>
                      <a:pt x="25" y="4"/>
                    </a:lnTo>
                    <a:close/>
                    <a:moveTo>
                      <a:pt x="25" y="0"/>
                    </a:moveTo>
                    <a:lnTo>
                      <a:pt x="30" y="1"/>
                    </a:lnTo>
                    <a:lnTo>
                      <a:pt x="35" y="2"/>
                    </a:lnTo>
                    <a:lnTo>
                      <a:pt x="39" y="3"/>
                    </a:lnTo>
                    <a:lnTo>
                      <a:pt x="42" y="5"/>
                    </a:lnTo>
                    <a:lnTo>
                      <a:pt x="45" y="8"/>
                    </a:lnTo>
                    <a:lnTo>
                      <a:pt x="47" y="12"/>
                    </a:lnTo>
                    <a:lnTo>
                      <a:pt x="48" y="16"/>
                    </a:lnTo>
                    <a:lnTo>
                      <a:pt x="49" y="21"/>
                    </a:lnTo>
                    <a:lnTo>
                      <a:pt x="49" y="27"/>
                    </a:lnTo>
                    <a:lnTo>
                      <a:pt x="49" y="32"/>
                    </a:lnTo>
                    <a:lnTo>
                      <a:pt x="48" y="37"/>
                    </a:lnTo>
                    <a:lnTo>
                      <a:pt x="47" y="41"/>
                    </a:lnTo>
                    <a:lnTo>
                      <a:pt x="45" y="45"/>
                    </a:lnTo>
                    <a:lnTo>
                      <a:pt x="42" y="48"/>
                    </a:lnTo>
                    <a:lnTo>
                      <a:pt x="39" y="50"/>
                    </a:lnTo>
                    <a:lnTo>
                      <a:pt x="35" y="51"/>
                    </a:lnTo>
                    <a:lnTo>
                      <a:pt x="30" y="52"/>
                    </a:lnTo>
                    <a:lnTo>
                      <a:pt x="25" y="53"/>
                    </a:lnTo>
                    <a:lnTo>
                      <a:pt x="19" y="52"/>
                    </a:lnTo>
                    <a:lnTo>
                      <a:pt x="15" y="51"/>
                    </a:lnTo>
                    <a:lnTo>
                      <a:pt x="11" y="50"/>
                    </a:lnTo>
                    <a:lnTo>
                      <a:pt x="7" y="48"/>
                    </a:lnTo>
                    <a:lnTo>
                      <a:pt x="5" y="45"/>
                    </a:lnTo>
                    <a:lnTo>
                      <a:pt x="3" y="41"/>
                    </a:lnTo>
                    <a:lnTo>
                      <a:pt x="1" y="37"/>
                    </a:lnTo>
                    <a:lnTo>
                      <a:pt x="0" y="32"/>
                    </a:lnTo>
                    <a:lnTo>
                      <a:pt x="0" y="27"/>
                    </a:lnTo>
                    <a:lnTo>
                      <a:pt x="0" y="21"/>
                    </a:lnTo>
                    <a:lnTo>
                      <a:pt x="1" y="16"/>
                    </a:lnTo>
                    <a:lnTo>
                      <a:pt x="3" y="12"/>
                    </a:lnTo>
                    <a:lnTo>
                      <a:pt x="5" y="8"/>
                    </a:lnTo>
                    <a:lnTo>
                      <a:pt x="7" y="5"/>
                    </a:lnTo>
                    <a:lnTo>
                      <a:pt x="11" y="3"/>
                    </a:lnTo>
                    <a:lnTo>
                      <a:pt x="15" y="2"/>
                    </a:lnTo>
                    <a:lnTo>
                      <a:pt x="19" y="1"/>
                    </a:lnTo>
                    <a:lnTo>
                      <a:pt x="25" y="0"/>
                    </a:lnTo>
                    <a:close/>
                  </a:path>
                </a:pathLst>
              </a:custGeom>
              <a:solidFill>
                <a:srgbClr val="FFFFFF"/>
              </a:solidFill>
              <a:ln w="0">
                <a:solidFill>
                  <a:srgbClr val="FFFFFF"/>
                </a:solidFill>
                <a:prstDash val="solid"/>
                <a:round/>
                <a:headEnd/>
                <a:tailEnd/>
              </a:ln>
            </p:spPr>
            <p:txBody>
              <a:bodyPr/>
              <a:lstStyle/>
              <a:p>
                <a:pPr fontAlgn="auto">
                  <a:spcBef>
                    <a:spcPts val="0"/>
                  </a:spcBef>
                  <a:spcAft>
                    <a:spcPts val="0"/>
                  </a:spcAft>
                  <a:defRPr/>
                </a:pPr>
                <a:endParaRPr lang="en-US" dirty="0">
                  <a:latin typeface="+mn-lt"/>
                </a:endParaRPr>
              </a:p>
            </p:txBody>
          </p:sp>
        </p:grpSp>
        <p:sp>
          <p:nvSpPr>
            <p:cNvPr id="32" name="Rectangle 31"/>
            <p:cNvSpPr/>
            <p:nvPr userDrawn="1"/>
          </p:nvSpPr>
          <p:spPr>
            <a:xfrm>
              <a:off x="35718" y="6664325"/>
              <a:ext cx="1238250" cy="193675"/>
            </a:xfrm>
            <a:prstGeom prst="rect">
              <a:avLst/>
            </a:prstGeom>
          </p:spPr>
          <p:txBody>
            <a:bodyPr wrap="none">
              <a:spAutoFit/>
            </a:bodyPr>
            <a:lstStyle/>
            <a:p>
              <a:pPr fontAlgn="auto">
                <a:spcBef>
                  <a:spcPts val="0"/>
                </a:spcBef>
                <a:spcAft>
                  <a:spcPts val="0"/>
                </a:spcAft>
                <a:defRPr/>
              </a:pPr>
              <a:r>
                <a:rPr lang="en-US" sz="640" i="0" dirty="0">
                  <a:latin typeface="+mn-lt"/>
                </a:rPr>
                <a:t>Local Touch – Global Reach</a:t>
              </a:r>
            </a:p>
          </p:txBody>
        </p:sp>
      </p:grpSp>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p:transition spd="med" advClick="0">
    <p:fade thruBlk="1"/>
  </p:transition>
  <p:txStyles>
    <p:titleStyle>
      <a:lvl1pPr algn="l" rtl="0" eaLnBrk="1" fontAlgn="base" hangingPunct="1">
        <a:spcBef>
          <a:spcPct val="0"/>
        </a:spcBef>
        <a:spcAft>
          <a:spcPct val="0"/>
        </a:spcAft>
        <a:defRPr sz="2200" b="1">
          <a:solidFill>
            <a:srgbClr val="FF4019"/>
          </a:solidFill>
          <a:latin typeface="Trebuchet MS" pitchFamily="34" charset="0"/>
          <a:ea typeface="+mj-ea"/>
          <a:cs typeface="+mj-cs"/>
        </a:defRPr>
      </a:lvl1pPr>
      <a:lvl2pPr algn="l" rtl="0" eaLnBrk="1" fontAlgn="base" hangingPunct="1">
        <a:spcBef>
          <a:spcPct val="0"/>
        </a:spcBef>
        <a:spcAft>
          <a:spcPct val="0"/>
        </a:spcAft>
        <a:defRPr sz="2200" b="1">
          <a:solidFill>
            <a:schemeClr val="bg1"/>
          </a:solidFill>
          <a:latin typeface="Arial" charset="0"/>
        </a:defRPr>
      </a:lvl2pPr>
      <a:lvl3pPr algn="l" rtl="0" eaLnBrk="1" fontAlgn="base" hangingPunct="1">
        <a:spcBef>
          <a:spcPct val="0"/>
        </a:spcBef>
        <a:spcAft>
          <a:spcPct val="0"/>
        </a:spcAft>
        <a:defRPr sz="2200" b="1">
          <a:solidFill>
            <a:schemeClr val="bg1"/>
          </a:solidFill>
          <a:latin typeface="Arial" charset="0"/>
        </a:defRPr>
      </a:lvl3pPr>
      <a:lvl4pPr algn="l" rtl="0" eaLnBrk="1" fontAlgn="base" hangingPunct="1">
        <a:spcBef>
          <a:spcPct val="0"/>
        </a:spcBef>
        <a:spcAft>
          <a:spcPct val="0"/>
        </a:spcAft>
        <a:defRPr sz="2200" b="1">
          <a:solidFill>
            <a:schemeClr val="bg1"/>
          </a:solidFill>
          <a:latin typeface="Arial" charset="0"/>
        </a:defRPr>
      </a:lvl4pPr>
      <a:lvl5pPr algn="l" rtl="0" eaLnBrk="1" fontAlgn="base" hangingPunct="1">
        <a:spcBef>
          <a:spcPct val="0"/>
        </a:spcBef>
        <a:spcAft>
          <a:spcPct val="0"/>
        </a:spcAft>
        <a:defRPr sz="2200" b="1">
          <a:solidFill>
            <a:schemeClr val="bg1"/>
          </a:solidFill>
          <a:latin typeface="Arial" charset="0"/>
        </a:defRPr>
      </a:lvl5pPr>
      <a:lvl6pPr marL="457200" algn="l" rtl="0" eaLnBrk="1" fontAlgn="base" hangingPunct="1">
        <a:spcBef>
          <a:spcPct val="0"/>
        </a:spcBef>
        <a:spcAft>
          <a:spcPct val="0"/>
        </a:spcAft>
        <a:defRPr sz="2200" b="1">
          <a:solidFill>
            <a:schemeClr val="tx2"/>
          </a:solidFill>
          <a:latin typeface="Arial" charset="0"/>
        </a:defRPr>
      </a:lvl6pPr>
      <a:lvl7pPr marL="914400" algn="l" rtl="0" eaLnBrk="1" fontAlgn="base" hangingPunct="1">
        <a:spcBef>
          <a:spcPct val="0"/>
        </a:spcBef>
        <a:spcAft>
          <a:spcPct val="0"/>
        </a:spcAft>
        <a:defRPr sz="2200" b="1">
          <a:solidFill>
            <a:schemeClr val="tx2"/>
          </a:solidFill>
          <a:latin typeface="Arial" charset="0"/>
        </a:defRPr>
      </a:lvl7pPr>
      <a:lvl8pPr marL="1371600" algn="l" rtl="0" eaLnBrk="1" fontAlgn="base" hangingPunct="1">
        <a:spcBef>
          <a:spcPct val="0"/>
        </a:spcBef>
        <a:spcAft>
          <a:spcPct val="0"/>
        </a:spcAft>
        <a:defRPr sz="2200" b="1">
          <a:solidFill>
            <a:schemeClr val="tx2"/>
          </a:solidFill>
          <a:latin typeface="Arial" charset="0"/>
        </a:defRPr>
      </a:lvl8pPr>
      <a:lvl9pPr marL="1828800" algn="l" rtl="0" eaLnBrk="1" fontAlgn="base" hangingPunct="1">
        <a:spcBef>
          <a:spcPct val="0"/>
        </a:spcBef>
        <a:spcAft>
          <a:spcPct val="0"/>
        </a:spcAft>
        <a:defRPr sz="2200" b="1">
          <a:solidFill>
            <a:schemeClr val="tx2"/>
          </a:solidFill>
          <a:latin typeface="Arial" charset="0"/>
        </a:defRPr>
      </a:lvl9pPr>
    </p:titleStyle>
    <p:bodyStyle>
      <a:lvl1pPr marL="342900" indent="-342900" algn="l" rtl="0" eaLnBrk="1" fontAlgn="base" hangingPunct="1">
        <a:spcBef>
          <a:spcPct val="0"/>
        </a:spcBef>
        <a:spcAft>
          <a:spcPct val="50000"/>
        </a:spcAft>
        <a:buClr>
          <a:schemeClr val="accent2"/>
        </a:buClr>
        <a:buFont typeface="Wingdings" pitchFamily="2" charset="2"/>
        <a:defRPr sz="1600" b="1">
          <a:solidFill>
            <a:schemeClr val="tx1"/>
          </a:solidFill>
          <a:latin typeface="+mn-lt"/>
          <a:ea typeface="+mn-ea"/>
          <a:cs typeface="+mn-cs"/>
        </a:defRPr>
      </a:lvl1pPr>
      <a:lvl2pPr marL="234950" indent="-233363" algn="l" rtl="0" eaLnBrk="1" fontAlgn="base" hangingPunct="1">
        <a:spcBef>
          <a:spcPct val="0"/>
        </a:spcBef>
        <a:spcAft>
          <a:spcPct val="50000"/>
        </a:spcAft>
        <a:buClrTx/>
        <a:buFont typeface="Arial" pitchFamily="34" charset="0"/>
        <a:buChar char="•"/>
        <a:defRPr sz="1600">
          <a:solidFill>
            <a:schemeClr val="tx1"/>
          </a:solidFill>
          <a:latin typeface="+mn-lt"/>
        </a:defRPr>
      </a:lvl2pPr>
      <a:lvl3pPr marL="457200" indent="-220663" algn="l" rtl="0" eaLnBrk="1" fontAlgn="base" hangingPunct="1">
        <a:spcBef>
          <a:spcPct val="0"/>
        </a:spcBef>
        <a:spcAft>
          <a:spcPct val="50000"/>
        </a:spcAft>
        <a:buClrTx/>
        <a:buFont typeface="Arial" charset="0"/>
        <a:buChar char="–"/>
        <a:defRPr sz="1400">
          <a:solidFill>
            <a:schemeClr val="tx1"/>
          </a:solidFill>
          <a:latin typeface="+mn-lt"/>
        </a:defRPr>
      </a:lvl3pPr>
      <a:lvl4pPr marL="687388" indent="-228600" algn="l" rtl="0" eaLnBrk="1" fontAlgn="base" hangingPunct="1">
        <a:spcBef>
          <a:spcPct val="0"/>
        </a:spcBef>
        <a:spcAft>
          <a:spcPct val="50000"/>
        </a:spcAft>
        <a:buClrTx/>
        <a:buChar char="•"/>
        <a:defRPr sz="1200">
          <a:solidFill>
            <a:schemeClr val="tx1"/>
          </a:solidFill>
          <a:latin typeface="+mn-lt"/>
        </a:defRPr>
      </a:lvl4pPr>
      <a:lvl5pPr marL="917575" indent="-228600" algn="l" rtl="0" eaLnBrk="1" fontAlgn="base" hangingPunct="1">
        <a:spcBef>
          <a:spcPct val="0"/>
        </a:spcBef>
        <a:spcAft>
          <a:spcPct val="50000"/>
        </a:spcAft>
        <a:buClrTx/>
        <a:buFont typeface="Arial" charset="0"/>
        <a:buChar char="–"/>
        <a:defRPr sz="1200">
          <a:solidFill>
            <a:schemeClr val="tx1"/>
          </a:solidFill>
          <a:latin typeface="+mn-lt"/>
        </a:defRPr>
      </a:lvl5pPr>
      <a:lvl6pPr marL="1374775" indent="-228600" algn="l" rtl="0" eaLnBrk="1" fontAlgn="base" hangingPunct="1">
        <a:spcBef>
          <a:spcPct val="0"/>
        </a:spcBef>
        <a:spcAft>
          <a:spcPct val="50000"/>
        </a:spcAft>
        <a:buClr>
          <a:schemeClr val="accent2"/>
        </a:buClr>
        <a:buFont typeface="Arial" charset="0"/>
        <a:buChar char="–"/>
        <a:defRPr sz="1200">
          <a:solidFill>
            <a:schemeClr val="tx1"/>
          </a:solidFill>
          <a:latin typeface="+mn-lt"/>
        </a:defRPr>
      </a:lvl6pPr>
      <a:lvl7pPr marL="1831975" indent="-228600" algn="l" rtl="0" eaLnBrk="1" fontAlgn="base" hangingPunct="1">
        <a:spcBef>
          <a:spcPct val="0"/>
        </a:spcBef>
        <a:spcAft>
          <a:spcPct val="50000"/>
        </a:spcAft>
        <a:buClr>
          <a:schemeClr val="accent2"/>
        </a:buClr>
        <a:buFont typeface="Arial" charset="0"/>
        <a:buChar char="–"/>
        <a:defRPr sz="1200">
          <a:solidFill>
            <a:schemeClr val="tx1"/>
          </a:solidFill>
          <a:latin typeface="+mn-lt"/>
        </a:defRPr>
      </a:lvl7pPr>
      <a:lvl8pPr marL="2289175" indent="-228600" algn="l" rtl="0" eaLnBrk="1" fontAlgn="base" hangingPunct="1">
        <a:spcBef>
          <a:spcPct val="0"/>
        </a:spcBef>
        <a:spcAft>
          <a:spcPct val="50000"/>
        </a:spcAft>
        <a:buClr>
          <a:schemeClr val="accent2"/>
        </a:buClr>
        <a:buFont typeface="Arial" charset="0"/>
        <a:buChar char="–"/>
        <a:defRPr sz="1200">
          <a:solidFill>
            <a:schemeClr val="tx1"/>
          </a:solidFill>
          <a:latin typeface="+mn-lt"/>
        </a:defRPr>
      </a:lvl8pPr>
      <a:lvl9pPr marL="2746375" indent="-228600" algn="l" rtl="0" eaLnBrk="1" fontAlgn="base" hangingPunct="1">
        <a:spcBef>
          <a:spcPct val="0"/>
        </a:spcBef>
        <a:spcAft>
          <a:spcPct val="50000"/>
        </a:spcAft>
        <a:buClr>
          <a:schemeClr val="accent2"/>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vmlDrawing" Target="../drawings/vmlDrawing1.vml"/><Relationship Id="rId5" Type="http://schemas.openxmlformats.org/officeDocument/2006/relationships/image" Target="../media/image13.pn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hyperlink" Target="../Sogeti%20Agile%20Training%20Certification/Agile%20Principles.docx" TargetMode="Externa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jpeg"/><Relationship Id="rId7" Type="http://schemas.openxmlformats.org/officeDocument/2006/relationships/image" Target="../media/image20.png"/><Relationship Id="rId12" Type="http://schemas.openxmlformats.org/officeDocument/2006/relationships/image" Target="../media/image25.wmf"/><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slide" Target="slide2.xml"/><Relationship Id="rId11" Type="http://schemas.openxmlformats.org/officeDocument/2006/relationships/image" Target="../media/image24.wmf"/><Relationship Id="rId5" Type="http://schemas.openxmlformats.org/officeDocument/2006/relationships/image" Target="../media/image19.png"/><Relationship Id="rId10" Type="http://schemas.openxmlformats.org/officeDocument/2006/relationships/image" Target="../media/image23.wmf"/><Relationship Id="rId4" Type="http://schemas.openxmlformats.org/officeDocument/2006/relationships/image" Target="../media/image18.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jpeg"/><Relationship Id="rId1" Type="http://schemas.openxmlformats.org/officeDocument/2006/relationships/slideLayout" Target="../slideLayouts/slideLayout21.xml"/><Relationship Id="rId4" Type="http://schemas.openxmlformats.org/officeDocument/2006/relationships/image" Target="../media/image38.wmf"/></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hyperlink" Target="http://www.versionone.com/pdf/7th-Annual-State-of-Agile-Development-Survey.pdf" TargetMode="External"/><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hyperlink" Target="../../../Pioneer/ATI/ATI_Product_Backlog%20v2.0.xlsx" TargetMode="External"/><Relationship Id="rId2" Type="http://schemas.openxmlformats.org/officeDocument/2006/relationships/image" Target="../media/image42.png"/><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hyperlink" Target="../../../Pioneer/CTS/Overview%20-%20Readiness%20Assessment/CTS_Product_Vision_DRAFT_2.docx" TargetMode="External"/><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45.jpg"/></Relationships>
</file>

<file path=ppt/slides/_rels/slide3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52.png"/><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image" Target="../media/image35.png"/><Relationship Id="rId4" Type="http://schemas.openxmlformats.org/officeDocument/2006/relationships/image" Target="../media/image50.png"/><Relationship Id="rId9"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0.png"/><Relationship Id="rId7"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8.png"/><Relationship Id="rId4" Type="http://schemas.openxmlformats.org/officeDocument/2006/relationships/image" Target="../media/image51.png"/><Relationship Id="rId9"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52.png"/><Relationship Id="rId11" Type="http://schemas.openxmlformats.org/officeDocument/2006/relationships/image" Target="../media/image61.wmf"/><Relationship Id="rId5" Type="http://schemas.openxmlformats.org/officeDocument/2006/relationships/image" Target="../media/image51.png"/><Relationship Id="rId10" Type="http://schemas.openxmlformats.org/officeDocument/2006/relationships/image" Target="../media/image35.png"/><Relationship Id="rId4" Type="http://schemas.openxmlformats.org/officeDocument/2006/relationships/image" Target="../media/image50.png"/><Relationship Id="rId9"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6.xml"/><Relationship Id="rId1" Type="http://schemas.openxmlformats.org/officeDocument/2006/relationships/slideLayout" Target="../slideLayouts/slideLayout21.xml"/><Relationship Id="rId5" Type="http://schemas.openxmlformats.org/officeDocument/2006/relationships/image" Target="../media/image68.wmf"/><Relationship Id="rId4" Type="http://schemas.openxmlformats.org/officeDocument/2006/relationships/image" Target="../media/image67.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0.png"/><Relationship Id="rId7"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35.png"/></Relationships>
</file>

<file path=ppt/slides/_rels/slide67.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jpeg"/><Relationship Id="rId7" Type="http://schemas.openxmlformats.org/officeDocument/2006/relationships/image" Target="../media/image20.png"/><Relationship Id="rId12" Type="http://schemas.openxmlformats.org/officeDocument/2006/relationships/image" Target="../media/image25.wmf"/><Relationship Id="rId2" Type="http://schemas.openxmlformats.org/officeDocument/2006/relationships/notesSlide" Target="../notesSlides/notesSlide37.xml"/><Relationship Id="rId1" Type="http://schemas.openxmlformats.org/officeDocument/2006/relationships/slideLayout" Target="../slideLayouts/slideLayout21.xml"/><Relationship Id="rId6" Type="http://schemas.openxmlformats.org/officeDocument/2006/relationships/slide" Target="slide2.xml"/><Relationship Id="rId11" Type="http://schemas.openxmlformats.org/officeDocument/2006/relationships/image" Target="../media/image24.wmf"/><Relationship Id="rId5" Type="http://schemas.openxmlformats.org/officeDocument/2006/relationships/image" Target="../media/image19.png"/><Relationship Id="rId10" Type="http://schemas.openxmlformats.org/officeDocument/2006/relationships/image" Target="../media/image23.wmf"/><Relationship Id="rId4" Type="http://schemas.openxmlformats.org/officeDocument/2006/relationships/image" Target="../media/image18.png"/><Relationship Id="rId9"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8" Type="http://schemas.openxmlformats.org/officeDocument/2006/relationships/hyperlink" Target="http://www.nexidecimal.com/blog/category/methodology/" TargetMode="External"/><Relationship Id="rId3" Type="http://schemas.openxmlformats.org/officeDocument/2006/relationships/hyperlink" Target="http://www.mountaingoatsoftware.com/" TargetMode="External"/><Relationship Id="rId7" Type="http://schemas.openxmlformats.org/officeDocument/2006/relationships/hyperlink" Target="http://www.nexidecimal.com/blog/category/general/" TargetMode="External"/><Relationship Id="rId2" Type="http://schemas.openxmlformats.org/officeDocument/2006/relationships/hyperlink" Target="http://www.agilemanifesto.org/" TargetMode="External"/><Relationship Id="rId1" Type="http://schemas.openxmlformats.org/officeDocument/2006/relationships/slideLayout" Target="../slideLayouts/slideLayout21.xml"/><Relationship Id="rId6" Type="http://schemas.openxmlformats.org/officeDocument/2006/relationships/hyperlink" Target="http://www.nexidecimal.com/blog/category/methodology/agile/" TargetMode="External"/><Relationship Id="rId5" Type="http://schemas.openxmlformats.org/officeDocument/2006/relationships/hyperlink" Target="http://www.agile-software-development.com/" TargetMode="External"/><Relationship Id="rId4" Type="http://schemas.openxmlformats.org/officeDocument/2006/relationships/hyperlink" Target="http://www.scrumalliance.org/"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2"/>
          <p:cNvSpPr>
            <a:spLocks noChangeArrowheads="1"/>
          </p:cNvSpPr>
          <p:nvPr/>
        </p:nvSpPr>
        <p:spPr bwMode="auto">
          <a:xfrm>
            <a:off x="2049103" y="2311018"/>
            <a:ext cx="5175711" cy="1294843"/>
          </a:xfrm>
          <a:prstGeom prst="rect">
            <a:avLst/>
          </a:prstGeom>
          <a:noFill/>
          <a:ln w="9525">
            <a:noFill/>
            <a:miter lim="800000"/>
            <a:headEnd/>
            <a:tailEnd/>
          </a:ln>
        </p:spPr>
        <p:txBody>
          <a:bodyPr wrap="square" lIns="93600" tIns="46800" rIns="93600" bIns="46800">
            <a:spAutoFit/>
          </a:bodyPr>
          <a:lstStyle/>
          <a:p>
            <a:pPr eaLnBrk="1" hangingPunct="1">
              <a:lnSpc>
                <a:spcPct val="130000"/>
              </a:lnSpc>
              <a:defRPr/>
            </a:pPr>
            <a:r>
              <a:rPr lang="en-GB" sz="6000" b="1" dirty="0">
                <a:solidFill>
                  <a:srgbClr val="FF4019"/>
                </a:solidFill>
                <a:latin typeface="Calibri" pitchFamily="34" charset="0"/>
                <a:ea typeface="+mj-ea"/>
                <a:cs typeface="+mj-cs"/>
              </a:rPr>
              <a:t>Agile Essentials</a:t>
            </a:r>
          </a:p>
        </p:txBody>
      </p:sp>
      <p:sp>
        <p:nvSpPr>
          <p:cNvPr id="3" name="TextBox 2"/>
          <p:cNvSpPr txBox="1"/>
          <p:nvPr/>
        </p:nvSpPr>
        <p:spPr>
          <a:xfrm>
            <a:off x="404038" y="4678326"/>
            <a:ext cx="4558940" cy="1323439"/>
          </a:xfrm>
          <a:prstGeom prst="rect">
            <a:avLst/>
          </a:prstGeom>
          <a:noFill/>
        </p:spPr>
        <p:txBody>
          <a:bodyPr wrap="none" rtlCol="0">
            <a:spAutoFit/>
          </a:bodyPr>
          <a:lstStyle/>
          <a:p>
            <a:r>
              <a:rPr lang="en-US" sz="2000" b="1" dirty="0">
                <a:latin typeface="Calibri" pitchFamily="34" charset="0"/>
              </a:rPr>
              <a:t>Matthew Harsh, MBA, CSM</a:t>
            </a:r>
            <a:br>
              <a:rPr lang="en-US" sz="2000" b="1" dirty="0">
                <a:latin typeface="Calibri" pitchFamily="34" charset="0"/>
              </a:rPr>
            </a:br>
            <a:r>
              <a:rPr lang="en-US" sz="2000" b="1" dirty="0">
                <a:latin typeface="Calibri" pitchFamily="34" charset="0"/>
              </a:rPr>
              <a:t>Manager / SWO Sr. Automation Architect</a:t>
            </a:r>
          </a:p>
          <a:p>
            <a:r>
              <a:rPr lang="en-US" sz="2000" b="1" dirty="0">
                <a:latin typeface="Calibri" pitchFamily="34" charset="0"/>
              </a:rPr>
              <a:t>Matthew.Harsh@us.sogeti.com</a:t>
            </a:r>
          </a:p>
          <a:p>
            <a:r>
              <a:rPr lang="en-US" sz="2000" b="1">
                <a:latin typeface="Calibri" pitchFamily="34" charset="0"/>
              </a:rPr>
              <a:t>937-974-7939</a:t>
            </a:r>
            <a:endParaRPr lang="en-US" sz="2000" b="1" dirty="0">
              <a:latin typeface="Calibri" pitchFamily="34" charset="0"/>
            </a:endParaRPr>
          </a:p>
        </p:txBody>
      </p:sp>
    </p:spTree>
    <p:extLst>
      <p:ext uri="{BB962C8B-B14F-4D97-AF65-F5344CB8AC3E}">
        <p14:creationId xmlns:p14="http://schemas.microsoft.com/office/powerpoint/2010/main" val="988081229"/>
      </p:ext>
    </p:extLst>
  </p:cSld>
  <p:clrMapOvr>
    <a:masterClrMapping/>
  </p:clrMapOvr>
  <p:transition spd="med" advClick="0">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050" y="166255"/>
            <a:ext cx="8675688" cy="511219"/>
          </a:xfrm>
        </p:spPr>
        <p:txBody>
          <a:bodyPr/>
          <a:lstStyle/>
          <a:p>
            <a:pPr eaLnBrk="0" hangingPunct="0"/>
            <a:r>
              <a:rPr lang="en-US" sz="2800" dirty="0"/>
              <a:t>Exercise</a:t>
            </a:r>
          </a:p>
        </p:txBody>
      </p:sp>
      <p:pic>
        <p:nvPicPr>
          <p:cNvPr id="1150979" name="Picture 3" descr="C:\Users\mluett\AppData\Local\Microsoft\Windows\Temporary Internet Files\Content.IE5\N9UMJVE7\MP90031425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687" y="2193966"/>
            <a:ext cx="1578864"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927388"/>
      </p:ext>
    </p:extLst>
  </p:cSld>
  <p:clrMapOvr>
    <a:masterClrMapping/>
  </p:clrMapOvr>
  <p:transition spd="med" advClick="0">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Agile Manifesto – Agile Values</a:t>
            </a:r>
            <a:endParaRPr lang="en-US" sz="2000" dirty="0">
              <a:latin typeface="Calibri" pitchFamily="34" charset="0"/>
            </a:endParaRPr>
          </a:p>
        </p:txBody>
      </p:sp>
      <p:sp>
        <p:nvSpPr>
          <p:cNvPr id="2" name="Content Placeholder 1"/>
          <p:cNvSpPr>
            <a:spLocks noGrp="1"/>
          </p:cNvSpPr>
          <p:nvPr>
            <p:ph idx="1"/>
          </p:nvPr>
        </p:nvSpPr>
        <p:spPr>
          <a:xfrm>
            <a:off x="273050" y="1185149"/>
            <a:ext cx="8675688" cy="5155257"/>
          </a:xfrm>
        </p:spPr>
        <p:txBody>
          <a:bodyPr/>
          <a:lstStyle/>
          <a:p>
            <a:pPr marL="119063" indent="-119063"/>
            <a:r>
              <a:rPr lang="en-US" b="0" dirty="0">
                <a:latin typeface="Calibri" pitchFamily="34" charset="0"/>
              </a:rPr>
              <a:t>We are uncovering better ways of developing software by doing it and helping others do it.  Through this work we have come to value:</a:t>
            </a:r>
            <a:br>
              <a:rPr lang="en-US" sz="2000" dirty="0"/>
            </a:br>
            <a:endParaRPr lang="en-US" sz="2000" dirty="0"/>
          </a:p>
          <a:p>
            <a:endParaRPr lang="en-US" sz="2000" dirty="0"/>
          </a:p>
          <a:p>
            <a:pPr lvl="1">
              <a:buNone/>
            </a:pPr>
            <a:endParaRPr lang="en-US" sz="2000" dirty="0"/>
          </a:p>
          <a:p>
            <a:pPr lvl="1">
              <a:buNone/>
            </a:pPr>
            <a:endParaRPr lang="en-US" sz="2000" dirty="0"/>
          </a:p>
          <a:p>
            <a:pPr lvl="1">
              <a:buNone/>
            </a:pPr>
            <a:endParaRPr lang="en-US" sz="2000" dirty="0"/>
          </a:p>
          <a:p>
            <a:pPr lvl="1">
              <a:buNone/>
            </a:pPr>
            <a:endParaRPr lang="en-US" sz="2000" dirty="0"/>
          </a:p>
          <a:p>
            <a:pPr lvl="1">
              <a:buNone/>
            </a:pPr>
            <a:endParaRPr lang="en-US" sz="2000" dirty="0"/>
          </a:p>
          <a:p>
            <a:pPr lvl="1">
              <a:buNone/>
            </a:pPr>
            <a:br>
              <a:rPr lang="en-US" sz="2000" dirty="0"/>
            </a:br>
            <a:endParaRPr lang="en-US" sz="2000" dirty="0"/>
          </a:p>
          <a:p>
            <a:r>
              <a:rPr lang="en-US" sz="1800" b="0" dirty="0">
                <a:latin typeface="Calibri" pitchFamily="34" charset="0"/>
              </a:rPr>
              <a:t>That is, while there is value in the items on the right, we value the items on the left more.</a:t>
            </a:r>
          </a:p>
          <a:p>
            <a:endParaRPr lang="en-US" dirty="0"/>
          </a:p>
        </p:txBody>
      </p:sp>
      <p:sp>
        <p:nvSpPr>
          <p:cNvPr id="5" name="Rounded Rectangle 4"/>
          <p:cNvSpPr/>
          <p:nvPr/>
        </p:nvSpPr>
        <p:spPr bwMode="auto">
          <a:xfrm>
            <a:off x="1229699" y="1960076"/>
            <a:ext cx="2928958" cy="714380"/>
          </a:xfrm>
          <a:prstGeom prst="roundRect">
            <a:avLst/>
          </a:prstGeom>
          <a:gradFill flip="none" rotWithShape="1">
            <a:gsLst>
              <a:gs pos="0">
                <a:srgbClr val="F6692A">
                  <a:tint val="66000"/>
                  <a:satMod val="160000"/>
                </a:srgbClr>
              </a:gs>
              <a:gs pos="50000">
                <a:srgbClr val="F6692A">
                  <a:tint val="44500"/>
                  <a:satMod val="160000"/>
                </a:srgbClr>
              </a:gs>
              <a:gs pos="100000">
                <a:srgbClr val="F6692A">
                  <a:tint val="23500"/>
                  <a:satMod val="160000"/>
                </a:srgbClr>
              </a:gs>
            </a:gsLst>
            <a:lin ang="10800000" scaled="1"/>
            <a:tileRect/>
          </a:gradFill>
          <a:ln w="9525" cap="flat" cmpd="sng" algn="ctr">
            <a:noFill/>
            <a:prstDash val="solid"/>
            <a:round/>
            <a:headEnd type="none" w="med" len="med"/>
            <a:tailEnd type="none" w="med" len="med"/>
          </a:ln>
          <a:effectLst>
            <a:reflection blurRad="6350" stA="52000" endA="300" endPos="35000" dir="5400000" sy="-100000" algn="bl" rotWithShape="0"/>
          </a:effectLst>
        </p:spPr>
        <p:txBody>
          <a:bodyPr/>
          <a:lstStyle/>
          <a:p>
            <a:pPr algn="r" eaLnBrk="0" hangingPunct="0">
              <a:defRPr/>
            </a:pPr>
            <a:endParaRPr lang="en-US" sz="1600" dirty="0"/>
          </a:p>
        </p:txBody>
      </p:sp>
      <p:sp>
        <p:nvSpPr>
          <p:cNvPr id="6" name="TextBox 8"/>
          <p:cNvSpPr txBox="1">
            <a:spLocks noChangeArrowheads="1"/>
          </p:cNvSpPr>
          <p:nvPr/>
        </p:nvSpPr>
        <p:spPr bwMode="auto">
          <a:xfrm>
            <a:off x="1428750" y="2031522"/>
            <a:ext cx="2786063" cy="584200"/>
          </a:xfrm>
          <a:prstGeom prst="rect">
            <a:avLst/>
          </a:prstGeom>
          <a:noFill/>
          <a:ln w="9525">
            <a:noFill/>
            <a:miter lim="800000"/>
            <a:headEnd/>
            <a:tailEnd/>
          </a:ln>
        </p:spPr>
        <p:txBody>
          <a:bodyPr>
            <a:spAutoFit/>
          </a:bodyPr>
          <a:lstStyle/>
          <a:p>
            <a:pPr algn="ctr" eaLnBrk="0" hangingPunct="0"/>
            <a:r>
              <a:rPr lang="en-US" sz="1600" dirty="0"/>
              <a:t>Individuals and Interactions</a:t>
            </a:r>
          </a:p>
        </p:txBody>
      </p:sp>
      <p:sp>
        <p:nvSpPr>
          <p:cNvPr id="7" name="Rounded Rectangle 6"/>
          <p:cNvSpPr/>
          <p:nvPr/>
        </p:nvSpPr>
        <p:spPr bwMode="auto">
          <a:xfrm>
            <a:off x="1229699" y="2745894"/>
            <a:ext cx="2928958" cy="714380"/>
          </a:xfrm>
          <a:prstGeom prst="roundRect">
            <a:avLst/>
          </a:prstGeom>
          <a:gradFill flip="none" rotWithShape="1">
            <a:gsLst>
              <a:gs pos="0">
                <a:srgbClr val="F6692A">
                  <a:tint val="66000"/>
                  <a:satMod val="160000"/>
                </a:srgbClr>
              </a:gs>
              <a:gs pos="50000">
                <a:srgbClr val="F6692A">
                  <a:tint val="44500"/>
                  <a:satMod val="160000"/>
                </a:srgbClr>
              </a:gs>
              <a:gs pos="100000">
                <a:srgbClr val="F6692A">
                  <a:tint val="23500"/>
                  <a:satMod val="160000"/>
                </a:srgbClr>
              </a:gs>
            </a:gsLst>
            <a:lin ang="10800000" scaled="1"/>
            <a:tileRect/>
          </a:gradFill>
          <a:ln w="9525" cap="flat" cmpd="sng" algn="ctr">
            <a:noFill/>
            <a:prstDash val="solid"/>
            <a:round/>
            <a:headEnd type="none" w="med" len="med"/>
            <a:tailEnd type="none" w="med" len="med"/>
          </a:ln>
          <a:effectLst>
            <a:reflection blurRad="6350" stA="52000" endA="300" endPos="35000" dir="5400000" sy="-100000" algn="bl" rotWithShape="0"/>
          </a:effectLst>
        </p:spPr>
        <p:txBody>
          <a:bodyPr/>
          <a:lstStyle/>
          <a:p>
            <a:pPr algn="r" eaLnBrk="0" hangingPunct="0">
              <a:defRPr/>
            </a:pPr>
            <a:endParaRPr lang="en-US" sz="1600" dirty="0"/>
          </a:p>
        </p:txBody>
      </p:sp>
      <p:sp>
        <p:nvSpPr>
          <p:cNvPr id="8" name="TextBox 12"/>
          <p:cNvSpPr txBox="1">
            <a:spLocks noChangeArrowheads="1"/>
          </p:cNvSpPr>
          <p:nvPr/>
        </p:nvSpPr>
        <p:spPr bwMode="auto">
          <a:xfrm>
            <a:off x="1428750" y="2817335"/>
            <a:ext cx="2786063" cy="338137"/>
          </a:xfrm>
          <a:prstGeom prst="rect">
            <a:avLst/>
          </a:prstGeom>
          <a:noFill/>
          <a:ln w="9525">
            <a:noFill/>
            <a:miter lim="800000"/>
            <a:headEnd/>
            <a:tailEnd/>
          </a:ln>
        </p:spPr>
        <p:txBody>
          <a:bodyPr>
            <a:spAutoFit/>
          </a:bodyPr>
          <a:lstStyle/>
          <a:p>
            <a:pPr algn="ctr" eaLnBrk="0" hangingPunct="0"/>
            <a:r>
              <a:rPr lang="en-US" sz="1600" dirty="0"/>
              <a:t>Working Software</a:t>
            </a:r>
          </a:p>
        </p:txBody>
      </p:sp>
      <p:sp>
        <p:nvSpPr>
          <p:cNvPr id="9" name="Rounded Rectangle 8"/>
          <p:cNvSpPr/>
          <p:nvPr/>
        </p:nvSpPr>
        <p:spPr bwMode="auto">
          <a:xfrm>
            <a:off x="1229699" y="3531712"/>
            <a:ext cx="2928958" cy="714380"/>
          </a:xfrm>
          <a:prstGeom prst="roundRect">
            <a:avLst/>
          </a:prstGeom>
          <a:gradFill flip="none" rotWithShape="1">
            <a:gsLst>
              <a:gs pos="0">
                <a:srgbClr val="F6692A">
                  <a:tint val="66000"/>
                  <a:satMod val="160000"/>
                </a:srgbClr>
              </a:gs>
              <a:gs pos="50000">
                <a:srgbClr val="F6692A">
                  <a:tint val="44500"/>
                  <a:satMod val="160000"/>
                </a:srgbClr>
              </a:gs>
              <a:gs pos="100000">
                <a:srgbClr val="F6692A">
                  <a:tint val="23500"/>
                  <a:satMod val="160000"/>
                </a:srgbClr>
              </a:gs>
            </a:gsLst>
            <a:lin ang="10800000" scaled="1"/>
            <a:tileRect/>
          </a:gradFill>
          <a:ln w="9525" cap="flat" cmpd="sng" algn="ctr">
            <a:noFill/>
            <a:prstDash val="solid"/>
            <a:round/>
            <a:headEnd type="none" w="med" len="med"/>
            <a:tailEnd type="none" w="med" len="med"/>
          </a:ln>
          <a:effectLst>
            <a:reflection blurRad="6350" stA="52000" endA="300" endPos="35000" dir="5400000" sy="-100000" algn="bl" rotWithShape="0"/>
          </a:effectLst>
        </p:spPr>
        <p:txBody>
          <a:bodyPr/>
          <a:lstStyle/>
          <a:p>
            <a:pPr algn="r" eaLnBrk="0" hangingPunct="0">
              <a:defRPr/>
            </a:pPr>
            <a:endParaRPr lang="en-US" sz="1600" dirty="0"/>
          </a:p>
        </p:txBody>
      </p:sp>
      <p:sp>
        <p:nvSpPr>
          <p:cNvPr id="10" name="TextBox 14"/>
          <p:cNvSpPr txBox="1">
            <a:spLocks noChangeArrowheads="1"/>
          </p:cNvSpPr>
          <p:nvPr/>
        </p:nvSpPr>
        <p:spPr bwMode="auto">
          <a:xfrm>
            <a:off x="1428750" y="3603147"/>
            <a:ext cx="2786063" cy="338138"/>
          </a:xfrm>
          <a:prstGeom prst="rect">
            <a:avLst/>
          </a:prstGeom>
          <a:noFill/>
          <a:ln w="9525">
            <a:noFill/>
            <a:miter lim="800000"/>
            <a:headEnd/>
            <a:tailEnd/>
          </a:ln>
        </p:spPr>
        <p:txBody>
          <a:bodyPr>
            <a:spAutoFit/>
          </a:bodyPr>
          <a:lstStyle/>
          <a:p>
            <a:pPr algn="ctr" eaLnBrk="0" hangingPunct="0"/>
            <a:r>
              <a:rPr lang="en-US" sz="1600" dirty="0"/>
              <a:t>Customer Collaboration</a:t>
            </a:r>
          </a:p>
        </p:txBody>
      </p:sp>
      <p:sp>
        <p:nvSpPr>
          <p:cNvPr id="11" name="Rounded Rectangle 10"/>
          <p:cNvSpPr/>
          <p:nvPr/>
        </p:nvSpPr>
        <p:spPr bwMode="auto">
          <a:xfrm>
            <a:off x="1229699" y="4317530"/>
            <a:ext cx="2928958" cy="714380"/>
          </a:xfrm>
          <a:prstGeom prst="roundRect">
            <a:avLst/>
          </a:prstGeom>
          <a:gradFill flip="none" rotWithShape="1">
            <a:gsLst>
              <a:gs pos="0">
                <a:srgbClr val="F6692A">
                  <a:tint val="66000"/>
                  <a:satMod val="160000"/>
                </a:srgbClr>
              </a:gs>
              <a:gs pos="50000">
                <a:srgbClr val="F6692A">
                  <a:tint val="44500"/>
                  <a:satMod val="160000"/>
                </a:srgbClr>
              </a:gs>
              <a:gs pos="100000">
                <a:srgbClr val="F6692A">
                  <a:tint val="23500"/>
                  <a:satMod val="160000"/>
                </a:srgbClr>
              </a:gs>
            </a:gsLst>
            <a:lin ang="10800000" scaled="1"/>
            <a:tileRect/>
          </a:gradFill>
          <a:ln w="9525" cap="flat" cmpd="sng" algn="ctr">
            <a:noFill/>
            <a:prstDash val="solid"/>
            <a:round/>
            <a:headEnd type="none" w="med" len="med"/>
            <a:tailEnd type="none" w="med" len="med"/>
          </a:ln>
          <a:effectLst>
            <a:reflection blurRad="6350" stA="52000" endA="300" endPos="35000" dir="5400000" sy="-100000" algn="bl" rotWithShape="0"/>
          </a:effectLst>
        </p:spPr>
        <p:txBody>
          <a:bodyPr/>
          <a:lstStyle/>
          <a:p>
            <a:pPr algn="r" eaLnBrk="0" hangingPunct="0">
              <a:defRPr/>
            </a:pPr>
            <a:endParaRPr lang="en-US" sz="1600" dirty="0"/>
          </a:p>
        </p:txBody>
      </p:sp>
      <p:sp>
        <p:nvSpPr>
          <p:cNvPr id="12" name="TextBox 16"/>
          <p:cNvSpPr txBox="1">
            <a:spLocks noChangeArrowheads="1"/>
          </p:cNvSpPr>
          <p:nvPr/>
        </p:nvSpPr>
        <p:spPr bwMode="auto">
          <a:xfrm>
            <a:off x="1428750" y="4388960"/>
            <a:ext cx="2786063" cy="338137"/>
          </a:xfrm>
          <a:prstGeom prst="rect">
            <a:avLst/>
          </a:prstGeom>
          <a:noFill/>
          <a:ln w="9525">
            <a:noFill/>
            <a:miter lim="800000"/>
            <a:headEnd/>
            <a:tailEnd/>
          </a:ln>
        </p:spPr>
        <p:txBody>
          <a:bodyPr>
            <a:spAutoFit/>
          </a:bodyPr>
          <a:lstStyle/>
          <a:p>
            <a:pPr algn="ctr" eaLnBrk="0" hangingPunct="0"/>
            <a:r>
              <a:rPr lang="en-US" sz="1600" dirty="0"/>
              <a:t>Responding to Change</a:t>
            </a:r>
          </a:p>
        </p:txBody>
      </p:sp>
      <p:sp>
        <p:nvSpPr>
          <p:cNvPr id="13" name="Rounded Rectangle 12"/>
          <p:cNvSpPr/>
          <p:nvPr/>
        </p:nvSpPr>
        <p:spPr bwMode="auto">
          <a:xfrm>
            <a:off x="5000628" y="1960076"/>
            <a:ext cx="2928958" cy="714380"/>
          </a:xfrm>
          <a:prstGeom prst="roundRect">
            <a:avLst/>
          </a:prstGeom>
          <a:gradFill flip="none" rotWithShape="1">
            <a:gsLst>
              <a:gs pos="0">
                <a:srgbClr val="F6692A">
                  <a:tint val="66000"/>
                  <a:satMod val="160000"/>
                </a:srgbClr>
              </a:gs>
              <a:gs pos="50000">
                <a:srgbClr val="F6692A">
                  <a:tint val="44500"/>
                  <a:satMod val="160000"/>
                </a:srgbClr>
              </a:gs>
              <a:gs pos="100000">
                <a:srgbClr val="F6692A">
                  <a:tint val="23500"/>
                  <a:satMod val="160000"/>
                </a:srgbClr>
              </a:gs>
            </a:gsLst>
            <a:lin ang="10800000" scaled="1"/>
            <a:tileRect/>
          </a:gradFill>
          <a:ln w="9525" cap="flat" cmpd="sng" algn="ctr">
            <a:noFill/>
            <a:prstDash val="solid"/>
            <a:round/>
            <a:headEnd type="none" w="med" len="med"/>
            <a:tailEnd type="none" w="med" len="med"/>
          </a:ln>
          <a:effectLst>
            <a:reflection blurRad="6350" stA="52000" endA="300" endPos="35000" dir="5400000" sy="-100000" algn="bl" rotWithShape="0"/>
          </a:effectLst>
        </p:spPr>
        <p:txBody>
          <a:bodyPr/>
          <a:lstStyle/>
          <a:p>
            <a:pPr algn="r" eaLnBrk="0" hangingPunct="0">
              <a:defRPr/>
            </a:pPr>
            <a:endParaRPr lang="en-US" sz="1600" dirty="0"/>
          </a:p>
        </p:txBody>
      </p:sp>
      <p:sp>
        <p:nvSpPr>
          <p:cNvPr id="14" name="TextBox 24"/>
          <p:cNvSpPr txBox="1">
            <a:spLocks noChangeArrowheads="1"/>
          </p:cNvSpPr>
          <p:nvPr/>
        </p:nvSpPr>
        <p:spPr bwMode="auto">
          <a:xfrm>
            <a:off x="5072063" y="2031522"/>
            <a:ext cx="2786062" cy="338138"/>
          </a:xfrm>
          <a:prstGeom prst="rect">
            <a:avLst/>
          </a:prstGeom>
          <a:noFill/>
          <a:ln w="9525">
            <a:noFill/>
            <a:miter lim="800000"/>
            <a:headEnd/>
            <a:tailEnd/>
          </a:ln>
        </p:spPr>
        <p:txBody>
          <a:bodyPr>
            <a:spAutoFit/>
          </a:bodyPr>
          <a:lstStyle/>
          <a:p>
            <a:pPr algn="ctr" eaLnBrk="0" hangingPunct="0"/>
            <a:r>
              <a:rPr lang="en-US" sz="1600" dirty="0"/>
              <a:t>Processes and Tools</a:t>
            </a:r>
          </a:p>
        </p:txBody>
      </p:sp>
      <p:sp>
        <p:nvSpPr>
          <p:cNvPr id="15" name="Rounded Rectangle 14"/>
          <p:cNvSpPr/>
          <p:nvPr/>
        </p:nvSpPr>
        <p:spPr bwMode="auto">
          <a:xfrm>
            <a:off x="5000628" y="2745894"/>
            <a:ext cx="2928958" cy="714380"/>
          </a:xfrm>
          <a:prstGeom prst="roundRect">
            <a:avLst/>
          </a:prstGeom>
          <a:gradFill flip="none" rotWithShape="1">
            <a:gsLst>
              <a:gs pos="0">
                <a:srgbClr val="F6692A">
                  <a:tint val="66000"/>
                  <a:satMod val="160000"/>
                </a:srgbClr>
              </a:gs>
              <a:gs pos="50000">
                <a:srgbClr val="F6692A">
                  <a:tint val="44500"/>
                  <a:satMod val="160000"/>
                </a:srgbClr>
              </a:gs>
              <a:gs pos="100000">
                <a:srgbClr val="F6692A">
                  <a:tint val="23500"/>
                  <a:satMod val="160000"/>
                </a:srgbClr>
              </a:gs>
            </a:gsLst>
            <a:lin ang="10800000" scaled="1"/>
            <a:tileRect/>
          </a:gradFill>
          <a:ln w="9525" cap="flat" cmpd="sng" algn="ctr">
            <a:noFill/>
            <a:prstDash val="solid"/>
            <a:round/>
            <a:headEnd type="none" w="med" len="med"/>
            <a:tailEnd type="none" w="med" len="med"/>
          </a:ln>
          <a:effectLst>
            <a:reflection blurRad="6350" stA="52000" endA="300" endPos="35000" dir="5400000" sy="-100000" algn="bl" rotWithShape="0"/>
          </a:effectLst>
        </p:spPr>
        <p:txBody>
          <a:bodyPr/>
          <a:lstStyle/>
          <a:p>
            <a:pPr algn="r" eaLnBrk="0" hangingPunct="0">
              <a:defRPr/>
            </a:pPr>
            <a:endParaRPr lang="en-US" sz="1600" dirty="0"/>
          </a:p>
        </p:txBody>
      </p:sp>
      <p:sp>
        <p:nvSpPr>
          <p:cNvPr id="16" name="TextBox 26"/>
          <p:cNvSpPr txBox="1">
            <a:spLocks noChangeArrowheads="1"/>
          </p:cNvSpPr>
          <p:nvPr/>
        </p:nvSpPr>
        <p:spPr bwMode="auto">
          <a:xfrm>
            <a:off x="5072063" y="2817335"/>
            <a:ext cx="2786062" cy="584200"/>
          </a:xfrm>
          <a:prstGeom prst="rect">
            <a:avLst/>
          </a:prstGeom>
          <a:noFill/>
          <a:ln w="9525">
            <a:noFill/>
            <a:miter lim="800000"/>
            <a:headEnd/>
            <a:tailEnd/>
          </a:ln>
        </p:spPr>
        <p:txBody>
          <a:bodyPr>
            <a:spAutoFit/>
          </a:bodyPr>
          <a:lstStyle/>
          <a:p>
            <a:pPr algn="ctr" eaLnBrk="0" hangingPunct="0"/>
            <a:r>
              <a:rPr lang="en-US" sz="1600" dirty="0"/>
              <a:t>Comprehensive Documentation</a:t>
            </a:r>
          </a:p>
        </p:txBody>
      </p:sp>
      <p:sp>
        <p:nvSpPr>
          <p:cNvPr id="17" name="Rounded Rectangle 16"/>
          <p:cNvSpPr/>
          <p:nvPr/>
        </p:nvSpPr>
        <p:spPr bwMode="auto">
          <a:xfrm>
            <a:off x="5000628" y="3531712"/>
            <a:ext cx="2928958" cy="714380"/>
          </a:xfrm>
          <a:prstGeom prst="roundRect">
            <a:avLst/>
          </a:prstGeom>
          <a:gradFill flip="none" rotWithShape="1">
            <a:gsLst>
              <a:gs pos="0">
                <a:srgbClr val="F6692A">
                  <a:tint val="66000"/>
                  <a:satMod val="160000"/>
                </a:srgbClr>
              </a:gs>
              <a:gs pos="50000">
                <a:srgbClr val="F6692A">
                  <a:tint val="44500"/>
                  <a:satMod val="160000"/>
                </a:srgbClr>
              </a:gs>
              <a:gs pos="100000">
                <a:srgbClr val="F6692A">
                  <a:tint val="23500"/>
                  <a:satMod val="160000"/>
                </a:srgbClr>
              </a:gs>
            </a:gsLst>
            <a:lin ang="10800000" scaled="1"/>
            <a:tileRect/>
          </a:gradFill>
          <a:ln w="9525" cap="flat" cmpd="sng" algn="ctr">
            <a:noFill/>
            <a:prstDash val="solid"/>
            <a:round/>
            <a:headEnd type="none" w="med" len="med"/>
            <a:tailEnd type="none" w="med" len="med"/>
          </a:ln>
          <a:effectLst>
            <a:reflection blurRad="6350" stA="52000" endA="300" endPos="35000" dir="5400000" sy="-100000" algn="bl" rotWithShape="0"/>
          </a:effectLst>
        </p:spPr>
        <p:txBody>
          <a:bodyPr/>
          <a:lstStyle/>
          <a:p>
            <a:pPr algn="r" eaLnBrk="0" hangingPunct="0">
              <a:defRPr/>
            </a:pPr>
            <a:endParaRPr lang="en-US" sz="1600" dirty="0"/>
          </a:p>
        </p:txBody>
      </p:sp>
      <p:sp>
        <p:nvSpPr>
          <p:cNvPr id="18" name="TextBox 28"/>
          <p:cNvSpPr txBox="1">
            <a:spLocks noChangeArrowheads="1"/>
          </p:cNvSpPr>
          <p:nvPr/>
        </p:nvSpPr>
        <p:spPr bwMode="auto">
          <a:xfrm>
            <a:off x="5072063" y="3603147"/>
            <a:ext cx="2786062" cy="338138"/>
          </a:xfrm>
          <a:prstGeom prst="rect">
            <a:avLst/>
          </a:prstGeom>
          <a:noFill/>
          <a:ln w="9525">
            <a:noFill/>
            <a:miter lim="800000"/>
            <a:headEnd/>
            <a:tailEnd/>
          </a:ln>
        </p:spPr>
        <p:txBody>
          <a:bodyPr>
            <a:spAutoFit/>
          </a:bodyPr>
          <a:lstStyle/>
          <a:p>
            <a:pPr algn="ctr" eaLnBrk="0" hangingPunct="0"/>
            <a:r>
              <a:rPr lang="en-US" sz="1600" dirty="0"/>
              <a:t>Contract Negotiation</a:t>
            </a:r>
          </a:p>
        </p:txBody>
      </p:sp>
      <p:sp>
        <p:nvSpPr>
          <p:cNvPr id="19" name="Rounded Rectangle 18"/>
          <p:cNvSpPr/>
          <p:nvPr/>
        </p:nvSpPr>
        <p:spPr bwMode="auto">
          <a:xfrm>
            <a:off x="5000628" y="4317530"/>
            <a:ext cx="2928958" cy="714380"/>
          </a:xfrm>
          <a:prstGeom prst="roundRect">
            <a:avLst/>
          </a:prstGeom>
          <a:gradFill flip="none" rotWithShape="1">
            <a:gsLst>
              <a:gs pos="0">
                <a:srgbClr val="F6692A">
                  <a:tint val="66000"/>
                  <a:satMod val="160000"/>
                </a:srgbClr>
              </a:gs>
              <a:gs pos="50000">
                <a:srgbClr val="F6692A">
                  <a:tint val="44500"/>
                  <a:satMod val="160000"/>
                </a:srgbClr>
              </a:gs>
              <a:gs pos="100000">
                <a:srgbClr val="F6692A">
                  <a:tint val="23500"/>
                  <a:satMod val="160000"/>
                </a:srgbClr>
              </a:gs>
            </a:gsLst>
            <a:lin ang="10800000" scaled="1"/>
            <a:tileRect/>
          </a:gradFill>
          <a:ln w="9525" cap="flat" cmpd="sng" algn="ctr">
            <a:noFill/>
            <a:prstDash val="solid"/>
            <a:round/>
            <a:headEnd type="none" w="med" len="med"/>
            <a:tailEnd type="none" w="med" len="med"/>
          </a:ln>
          <a:effectLst>
            <a:reflection blurRad="6350" stA="52000" endA="300" endPos="35000" dir="5400000" sy="-100000" algn="bl" rotWithShape="0"/>
          </a:effectLst>
        </p:spPr>
        <p:txBody>
          <a:bodyPr/>
          <a:lstStyle/>
          <a:p>
            <a:pPr algn="r" eaLnBrk="0" hangingPunct="0">
              <a:defRPr/>
            </a:pPr>
            <a:endParaRPr lang="en-US" sz="1600" dirty="0"/>
          </a:p>
        </p:txBody>
      </p:sp>
      <p:sp>
        <p:nvSpPr>
          <p:cNvPr id="20" name="TextBox 30"/>
          <p:cNvSpPr txBox="1">
            <a:spLocks noChangeArrowheads="1"/>
          </p:cNvSpPr>
          <p:nvPr/>
        </p:nvSpPr>
        <p:spPr bwMode="auto">
          <a:xfrm>
            <a:off x="5072063" y="4388960"/>
            <a:ext cx="2786062" cy="338137"/>
          </a:xfrm>
          <a:prstGeom prst="rect">
            <a:avLst/>
          </a:prstGeom>
          <a:noFill/>
          <a:ln w="9525">
            <a:noFill/>
            <a:miter lim="800000"/>
            <a:headEnd/>
            <a:tailEnd/>
          </a:ln>
        </p:spPr>
        <p:txBody>
          <a:bodyPr>
            <a:spAutoFit/>
          </a:bodyPr>
          <a:lstStyle/>
          <a:p>
            <a:pPr algn="ctr" eaLnBrk="0" hangingPunct="0"/>
            <a:r>
              <a:rPr lang="en-US" sz="1600" dirty="0"/>
              <a:t>Following a Plan</a:t>
            </a:r>
          </a:p>
        </p:txBody>
      </p:sp>
      <p:grpSp>
        <p:nvGrpSpPr>
          <p:cNvPr id="21" name="Group 41"/>
          <p:cNvGrpSpPr>
            <a:grpSpLocks/>
          </p:cNvGrpSpPr>
          <p:nvPr/>
        </p:nvGrpSpPr>
        <p:grpSpPr bwMode="auto">
          <a:xfrm>
            <a:off x="4296857" y="4460397"/>
            <a:ext cx="595538" cy="500063"/>
            <a:chOff x="4333647" y="3143248"/>
            <a:chExt cx="595543" cy="500066"/>
          </a:xfrm>
        </p:grpSpPr>
        <p:sp>
          <p:nvSpPr>
            <p:cNvPr id="31" name="Right Arrow 42"/>
            <p:cNvSpPr>
              <a:spLocks noChangeArrowheads="1"/>
            </p:cNvSpPr>
            <p:nvPr/>
          </p:nvSpPr>
          <p:spPr bwMode="auto">
            <a:xfrm>
              <a:off x="4429124" y="3143248"/>
              <a:ext cx="500066" cy="500066"/>
            </a:xfrm>
            <a:prstGeom prst="rightArrow">
              <a:avLst>
                <a:gd name="adj1" fmla="val 50000"/>
                <a:gd name="adj2" fmla="val 50000"/>
              </a:avLst>
            </a:prstGeom>
            <a:solidFill>
              <a:srgbClr val="F6692A"/>
            </a:solidFill>
            <a:ln w="9525" algn="ctr">
              <a:noFill/>
              <a:round/>
              <a:headEnd/>
              <a:tailEnd/>
            </a:ln>
          </p:spPr>
          <p:txBody>
            <a:bodyPr/>
            <a:lstStyle/>
            <a:p>
              <a:pPr algn="r" eaLnBrk="0" hangingPunct="0"/>
              <a:endParaRPr lang="en-US" sz="1600" dirty="0"/>
            </a:p>
          </p:txBody>
        </p:sp>
        <p:sp>
          <p:nvSpPr>
            <p:cNvPr id="32" name="TextBox 43"/>
            <p:cNvSpPr txBox="1">
              <a:spLocks noChangeArrowheads="1"/>
            </p:cNvSpPr>
            <p:nvPr/>
          </p:nvSpPr>
          <p:spPr bwMode="auto">
            <a:xfrm>
              <a:off x="4333647" y="3226564"/>
              <a:ext cx="583818" cy="338556"/>
            </a:xfrm>
            <a:prstGeom prst="rect">
              <a:avLst/>
            </a:prstGeom>
            <a:noFill/>
            <a:ln w="9525">
              <a:noFill/>
              <a:miter lim="800000"/>
              <a:headEnd/>
              <a:tailEnd/>
            </a:ln>
          </p:spPr>
          <p:txBody>
            <a:bodyPr wrap="none">
              <a:spAutoFit/>
            </a:bodyPr>
            <a:lstStyle/>
            <a:p>
              <a:pPr algn="r" eaLnBrk="0" hangingPunct="0"/>
              <a:r>
                <a:rPr lang="en-US" sz="1600" dirty="0">
                  <a:solidFill>
                    <a:schemeClr val="bg1"/>
                  </a:solidFill>
                </a:rPr>
                <a:t>over</a:t>
              </a:r>
              <a:endParaRPr lang="en-US" dirty="0">
                <a:solidFill>
                  <a:schemeClr val="bg1"/>
                </a:solidFill>
              </a:endParaRPr>
            </a:p>
          </p:txBody>
        </p:sp>
      </p:grpSp>
      <p:grpSp>
        <p:nvGrpSpPr>
          <p:cNvPr id="22" name="Group 41"/>
          <p:cNvGrpSpPr>
            <a:grpSpLocks/>
          </p:cNvGrpSpPr>
          <p:nvPr/>
        </p:nvGrpSpPr>
        <p:grpSpPr bwMode="auto">
          <a:xfrm>
            <a:off x="4296857" y="2058783"/>
            <a:ext cx="595538" cy="500063"/>
            <a:chOff x="4333647" y="3143248"/>
            <a:chExt cx="595543" cy="500066"/>
          </a:xfrm>
        </p:grpSpPr>
        <p:sp>
          <p:nvSpPr>
            <p:cNvPr id="90" name="Right Arrow 42"/>
            <p:cNvSpPr>
              <a:spLocks noChangeArrowheads="1"/>
            </p:cNvSpPr>
            <p:nvPr/>
          </p:nvSpPr>
          <p:spPr bwMode="auto">
            <a:xfrm>
              <a:off x="4429124" y="3143248"/>
              <a:ext cx="500066" cy="500066"/>
            </a:xfrm>
            <a:prstGeom prst="rightArrow">
              <a:avLst>
                <a:gd name="adj1" fmla="val 50000"/>
                <a:gd name="adj2" fmla="val 50000"/>
              </a:avLst>
            </a:prstGeom>
            <a:solidFill>
              <a:srgbClr val="F6692A"/>
            </a:solidFill>
            <a:ln w="9525" algn="ctr">
              <a:noFill/>
              <a:round/>
              <a:headEnd/>
              <a:tailEnd/>
            </a:ln>
          </p:spPr>
          <p:txBody>
            <a:bodyPr/>
            <a:lstStyle/>
            <a:p>
              <a:pPr algn="r" eaLnBrk="0" hangingPunct="0"/>
              <a:endParaRPr lang="en-US" sz="1600" dirty="0"/>
            </a:p>
          </p:txBody>
        </p:sp>
        <p:sp>
          <p:nvSpPr>
            <p:cNvPr id="91" name="TextBox 43"/>
            <p:cNvSpPr txBox="1">
              <a:spLocks noChangeArrowheads="1"/>
            </p:cNvSpPr>
            <p:nvPr/>
          </p:nvSpPr>
          <p:spPr bwMode="auto">
            <a:xfrm>
              <a:off x="4333647" y="3226564"/>
              <a:ext cx="583818" cy="338556"/>
            </a:xfrm>
            <a:prstGeom prst="rect">
              <a:avLst/>
            </a:prstGeom>
            <a:noFill/>
            <a:ln w="9525">
              <a:noFill/>
              <a:miter lim="800000"/>
              <a:headEnd/>
              <a:tailEnd/>
            </a:ln>
          </p:spPr>
          <p:txBody>
            <a:bodyPr wrap="none">
              <a:spAutoFit/>
            </a:bodyPr>
            <a:lstStyle/>
            <a:p>
              <a:pPr algn="r" eaLnBrk="0" hangingPunct="0"/>
              <a:r>
                <a:rPr lang="en-US" sz="1600" dirty="0">
                  <a:solidFill>
                    <a:schemeClr val="bg1"/>
                  </a:solidFill>
                </a:rPr>
                <a:t>over</a:t>
              </a:r>
              <a:endParaRPr lang="en-US" dirty="0">
                <a:solidFill>
                  <a:schemeClr val="bg1"/>
                </a:solidFill>
              </a:endParaRPr>
            </a:p>
          </p:txBody>
        </p:sp>
      </p:grpSp>
      <p:grpSp>
        <p:nvGrpSpPr>
          <p:cNvPr id="23" name="Group 41"/>
          <p:cNvGrpSpPr>
            <a:grpSpLocks/>
          </p:cNvGrpSpPr>
          <p:nvPr/>
        </p:nvGrpSpPr>
        <p:grpSpPr bwMode="auto">
          <a:xfrm>
            <a:off x="4296857" y="2831294"/>
            <a:ext cx="595538" cy="500063"/>
            <a:chOff x="4333647" y="3143248"/>
            <a:chExt cx="595543" cy="500066"/>
          </a:xfrm>
        </p:grpSpPr>
        <p:sp>
          <p:nvSpPr>
            <p:cNvPr id="93" name="Right Arrow 42"/>
            <p:cNvSpPr>
              <a:spLocks noChangeArrowheads="1"/>
            </p:cNvSpPr>
            <p:nvPr/>
          </p:nvSpPr>
          <p:spPr bwMode="auto">
            <a:xfrm>
              <a:off x="4429124" y="3143248"/>
              <a:ext cx="500066" cy="500066"/>
            </a:xfrm>
            <a:prstGeom prst="rightArrow">
              <a:avLst>
                <a:gd name="adj1" fmla="val 50000"/>
                <a:gd name="adj2" fmla="val 50000"/>
              </a:avLst>
            </a:prstGeom>
            <a:solidFill>
              <a:srgbClr val="F6692A"/>
            </a:solidFill>
            <a:ln w="9525" algn="ctr">
              <a:noFill/>
              <a:round/>
              <a:headEnd/>
              <a:tailEnd/>
            </a:ln>
          </p:spPr>
          <p:txBody>
            <a:bodyPr/>
            <a:lstStyle/>
            <a:p>
              <a:pPr algn="r" eaLnBrk="0" hangingPunct="0"/>
              <a:endParaRPr lang="en-US" sz="1600" dirty="0"/>
            </a:p>
          </p:txBody>
        </p:sp>
        <p:sp>
          <p:nvSpPr>
            <p:cNvPr id="94" name="TextBox 43"/>
            <p:cNvSpPr txBox="1">
              <a:spLocks noChangeArrowheads="1"/>
            </p:cNvSpPr>
            <p:nvPr/>
          </p:nvSpPr>
          <p:spPr bwMode="auto">
            <a:xfrm>
              <a:off x="4333647" y="3226564"/>
              <a:ext cx="583818" cy="338556"/>
            </a:xfrm>
            <a:prstGeom prst="rect">
              <a:avLst/>
            </a:prstGeom>
            <a:noFill/>
            <a:ln w="9525">
              <a:noFill/>
              <a:miter lim="800000"/>
              <a:headEnd/>
              <a:tailEnd/>
            </a:ln>
          </p:spPr>
          <p:txBody>
            <a:bodyPr wrap="none">
              <a:spAutoFit/>
            </a:bodyPr>
            <a:lstStyle/>
            <a:p>
              <a:pPr algn="r" eaLnBrk="0" hangingPunct="0"/>
              <a:r>
                <a:rPr lang="en-US" sz="1600" dirty="0">
                  <a:solidFill>
                    <a:schemeClr val="bg1"/>
                  </a:solidFill>
                </a:rPr>
                <a:t>over</a:t>
              </a:r>
              <a:endParaRPr lang="en-US" dirty="0">
                <a:solidFill>
                  <a:schemeClr val="bg1"/>
                </a:solidFill>
              </a:endParaRPr>
            </a:p>
          </p:txBody>
        </p:sp>
      </p:grpSp>
      <p:grpSp>
        <p:nvGrpSpPr>
          <p:cNvPr id="24" name="Group 41"/>
          <p:cNvGrpSpPr>
            <a:grpSpLocks/>
          </p:cNvGrpSpPr>
          <p:nvPr/>
        </p:nvGrpSpPr>
        <p:grpSpPr bwMode="auto">
          <a:xfrm>
            <a:off x="4296857" y="3603804"/>
            <a:ext cx="595538" cy="500063"/>
            <a:chOff x="4333647" y="3143248"/>
            <a:chExt cx="595543" cy="500066"/>
          </a:xfrm>
        </p:grpSpPr>
        <p:sp>
          <p:nvSpPr>
            <p:cNvPr id="96" name="Right Arrow 42"/>
            <p:cNvSpPr>
              <a:spLocks noChangeArrowheads="1"/>
            </p:cNvSpPr>
            <p:nvPr/>
          </p:nvSpPr>
          <p:spPr bwMode="auto">
            <a:xfrm>
              <a:off x="4429124" y="3143248"/>
              <a:ext cx="500066" cy="500066"/>
            </a:xfrm>
            <a:prstGeom prst="rightArrow">
              <a:avLst>
                <a:gd name="adj1" fmla="val 50000"/>
                <a:gd name="adj2" fmla="val 50000"/>
              </a:avLst>
            </a:prstGeom>
            <a:solidFill>
              <a:srgbClr val="F6692A"/>
            </a:solidFill>
            <a:ln w="9525" algn="ctr">
              <a:noFill/>
              <a:round/>
              <a:headEnd/>
              <a:tailEnd/>
            </a:ln>
          </p:spPr>
          <p:txBody>
            <a:bodyPr/>
            <a:lstStyle/>
            <a:p>
              <a:pPr algn="r" eaLnBrk="0" hangingPunct="0"/>
              <a:endParaRPr lang="en-US" sz="1600" dirty="0"/>
            </a:p>
          </p:txBody>
        </p:sp>
        <p:sp>
          <p:nvSpPr>
            <p:cNvPr id="97" name="TextBox 43"/>
            <p:cNvSpPr txBox="1">
              <a:spLocks noChangeArrowheads="1"/>
            </p:cNvSpPr>
            <p:nvPr/>
          </p:nvSpPr>
          <p:spPr bwMode="auto">
            <a:xfrm>
              <a:off x="4333647" y="3226564"/>
              <a:ext cx="583818" cy="338556"/>
            </a:xfrm>
            <a:prstGeom prst="rect">
              <a:avLst/>
            </a:prstGeom>
            <a:noFill/>
            <a:ln w="9525">
              <a:noFill/>
              <a:miter lim="800000"/>
              <a:headEnd/>
              <a:tailEnd/>
            </a:ln>
          </p:spPr>
          <p:txBody>
            <a:bodyPr wrap="none">
              <a:spAutoFit/>
            </a:bodyPr>
            <a:lstStyle/>
            <a:p>
              <a:pPr algn="r" eaLnBrk="0" hangingPunct="0"/>
              <a:r>
                <a:rPr lang="en-US" sz="1600" dirty="0">
                  <a:solidFill>
                    <a:schemeClr val="bg1"/>
                  </a:solidFill>
                </a:rPr>
                <a:t>over</a:t>
              </a:r>
              <a:endParaRPr lang="en-US" dirty="0">
                <a:solidFill>
                  <a:schemeClr val="bg1"/>
                </a:solidFill>
              </a:endParaRPr>
            </a:p>
          </p:txBody>
        </p:sp>
      </p:grpSp>
    </p:spTree>
  </p:cSld>
  <p:clrMapOvr>
    <a:masterClrMapping/>
  </p:clrMapOvr>
  <p:transition spd="med" advClick="0">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Agile Manifesto – Agile Principles</a:t>
            </a:r>
          </a:p>
        </p:txBody>
      </p:sp>
      <p:sp>
        <p:nvSpPr>
          <p:cNvPr id="2" name="Content Placeholder 1"/>
          <p:cNvSpPr>
            <a:spLocks noGrp="1"/>
          </p:cNvSpPr>
          <p:nvPr>
            <p:ph idx="1"/>
          </p:nvPr>
        </p:nvSpPr>
        <p:spPr>
          <a:xfrm>
            <a:off x="659218" y="1220775"/>
            <a:ext cx="7487255" cy="1354217"/>
          </a:xfrm>
        </p:spPr>
        <p:txBody>
          <a:bodyPr/>
          <a:lstStyle/>
          <a:p>
            <a:pPr marL="463550" indent="-463550" eaLnBrk="0" hangingPunct="0">
              <a:spcAft>
                <a:spcPct val="0"/>
              </a:spcAft>
            </a:pPr>
            <a:r>
              <a:rPr lang="en-US" sz="2400" kern="1200" dirty="0">
                <a:latin typeface="Comic Sans MS" pitchFamily="66" charset="0"/>
              </a:rPr>
              <a:t>1. Our highest priority is to satisfy the customer through early and continuous delivery of valuable software.</a:t>
            </a:r>
          </a:p>
          <a:p>
            <a:endParaRPr lang="en-US" dirty="0"/>
          </a:p>
        </p:txBody>
      </p:sp>
      <p:sp>
        <p:nvSpPr>
          <p:cNvPr id="6" name="TextBox 5"/>
          <p:cNvSpPr txBox="1"/>
          <p:nvPr/>
        </p:nvSpPr>
        <p:spPr>
          <a:xfrm>
            <a:off x="659218" y="3657599"/>
            <a:ext cx="7606008" cy="1692771"/>
          </a:xfrm>
          <a:prstGeom prst="rect">
            <a:avLst/>
          </a:prstGeom>
          <a:noFill/>
        </p:spPr>
        <p:txBody>
          <a:bodyPr wrap="square" rtlCol="0">
            <a:spAutoFit/>
          </a:bodyPr>
          <a:lstStyle/>
          <a:p>
            <a:pPr marL="463550" indent="-463550"/>
            <a:r>
              <a:rPr lang="en-US" b="1" dirty="0">
                <a:latin typeface="Comic Sans MS" pitchFamily="66" charset="0"/>
              </a:rPr>
              <a:t>2</a:t>
            </a:r>
            <a:r>
              <a:rPr lang="en-US" sz="2400" b="1" dirty="0">
                <a:latin typeface="Comic Sans MS" pitchFamily="66" charset="0"/>
              </a:rPr>
              <a:t>. Welcome changing requirements, even late in development.  Agile Processes harness change for the customer’s competitive advantage.</a:t>
            </a:r>
          </a:p>
          <a:p>
            <a:endParaRPr lang="en-US" dirty="0"/>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Agile Principles</a:t>
            </a:r>
          </a:p>
        </p:txBody>
      </p:sp>
      <p:sp>
        <p:nvSpPr>
          <p:cNvPr id="2" name="Content Placeholder 1"/>
          <p:cNvSpPr>
            <a:spLocks noGrp="1"/>
          </p:cNvSpPr>
          <p:nvPr>
            <p:ph idx="1"/>
          </p:nvPr>
        </p:nvSpPr>
        <p:spPr>
          <a:xfrm>
            <a:off x="658368" y="1225296"/>
            <a:ext cx="7416853" cy="1354217"/>
          </a:xfrm>
        </p:spPr>
        <p:txBody>
          <a:bodyPr/>
          <a:lstStyle/>
          <a:p>
            <a:pPr marL="463550" indent="-463550" eaLnBrk="0" hangingPunct="0">
              <a:spcAft>
                <a:spcPct val="0"/>
              </a:spcAft>
            </a:pPr>
            <a:r>
              <a:rPr lang="en-US" sz="2400" kern="1200" dirty="0">
                <a:latin typeface="Comic Sans MS" pitchFamily="66" charset="0"/>
              </a:rPr>
              <a:t>3. Deliver working software frequently, from a couple of weeks to a couple of months, with a preference for the shorter timescale.</a:t>
            </a:r>
          </a:p>
          <a:p>
            <a:endParaRPr lang="en-US" dirty="0"/>
          </a:p>
        </p:txBody>
      </p:sp>
      <p:sp>
        <p:nvSpPr>
          <p:cNvPr id="6" name="TextBox 5"/>
          <p:cNvSpPr txBox="1"/>
          <p:nvPr/>
        </p:nvSpPr>
        <p:spPr>
          <a:xfrm>
            <a:off x="658368" y="3136634"/>
            <a:ext cx="6985591" cy="1261884"/>
          </a:xfrm>
          <a:prstGeom prst="rect">
            <a:avLst/>
          </a:prstGeom>
          <a:noFill/>
        </p:spPr>
        <p:txBody>
          <a:bodyPr wrap="square" rtlCol="0">
            <a:spAutoFit/>
          </a:bodyPr>
          <a:lstStyle/>
          <a:p>
            <a:pPr marL="463550" indent="-463550">
              <a:buClr>
                <a:schemeClr val="accent2"/>
              </a:buClr>
              <a:buFont typeface="Wingdings" pitchFamily="2" charset="2"/>
            </a:pPr>
            <a:r>
              <a:rPr lang="en-US" sz="2400" b="1" dirty="0">
                <a:latin typeface="Comic Sans MS" pitchFamily="66" charset="0"/>
              </a:rPr>
              <a:t>4. Business people and developers work together daily throughout the project.</a:t>
            </a:r>
          </a:p>
          <a:p>
            <a:endParaRPr lang="en-US" dirty="0"/>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Agile Principles</a:t>
            </a:r>
          </a:p>
        </p:txBody>
      </p:sp>
      <p:sp>
        <p:nvSpPr>
          <p:cNvPr id="2" name="Content Placeholder 1"/>
          <p:cNvSpPr>
            <a:spLocks noGrp="1"/>
          </p:cNvSpPr>
          <p:nvPr>
            <p:ph idx="1"/>
          </p:nvPr>
        </p:nvSpPr>
        <p:spPr>
          <a:xfrm>
            <a:off x="658368" y="1225296"/>
            <a:ext cx="7345601" cy="1354217"/>
          </a:xfrm>
        </p:spPr>
        <p:txBody>
          <a:bodyPr/>
          <a:lstStyle/>
          <a:p>
            <a:pPr marL="463550" indent="-463550" eaLnBrk="0" hangingPunct="0">
              <a:spcAft>
                <a:spcPct val="0"/>
              </a:spcAft>
            </a:pPr>
            <a:r>
              <a:rPr lang="en-US" sz="2400" kern="1200" dirty="0">
                <a:latin typeface="Comic Sans MS" pitchFamily="66" charset="0"/>
              </a:rPr>
              <a:t>5. Build projects around motivated individuals, give them the environment and support they need and trust them to get the job done.</a:t>
            </a:r>
          </a:p>
          <a:p>
            <a:endParaRPr lang="en-US" dirty="0"/>
          </a:p>
        </p:txBody>
      </p:sp>
      <p:sp>
        <p:nvSpPr>
          <p:cNvPr id="6" name="TextBox 5"/>
          <p:cNvSpPr txBox="1"/>
          <p:nvPr/>
        </p:nvSpPr>
        <p:spPr>
          <a:xfrm>
            <a:off x="587968" y="3099474"/>
            <a:ext cx="6985591" cy="2000548"/>
          </a:xfrm>
          <a:prstGeom prst="rect">
            <a:avLst/>
          </a:prstGeom>
          <a:noFill/>
        </p:spPr>
        <p:txBody>
          <a:bodyPr wrap="square" rtlCol="0">
            <a:spAutoFit/>
          </a:bodyPr>
          <a:lstStyle/>
          <a:p>
            <a:pPr marL="463550" indent="-463550">
              <a:buClr>
                <a:schemeClr val="accent2"/>
              </a:buClr>
              <a:buFont typeface="Wingdings" pitchFamily="2" charset="2"/>
            </a:pPr>
            <a:r>
              <a:rPr lang="en-US" sz="2400" b="1" dirty="0">
                <a:latin typeface="Comic Sans MS" pitchFamily="66" charset="0"/>
              </a:rPr>
              <a:t>6. The most efficient and effective method of conveying information with and within a development team is face-to-face conversation.</a:t>
            </a:r>
          </a:p>
          <a:p>
            <a:endParaRPr lang="en-US" dirty="0"/>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r>
              <a:rPr lang="en-US" sz="3200" dirty="0">
                <a:latin typeface="Calibri" pitchFamily="34" charset="0"/>
              </a:rPr>
              <a:t>Agile Principles</a:t>
            </a:r>
            <a:endParaRPr lang="en-US" sz="3200" dirty="0">
              <a:solidFill>
                <a:schemeClr val="bg1"/>
              </a:solidFill>
              <a:latin typeface="Calibri" pitchFamily="34" charset="0"/>
            </a:endParaRPr>
          </a:p>
        </p:txBody>
      </p:sp>
      <p:sp>
        <p:nvSpPr>
          <p:cNvPr id="2" name="Content Placeholder 1"/>
          <p:cNvSpPr>
            <a:spLocks noGrp="1"/>
          </p:cNvSpPr>
          <p:nvPr>
            <p:ph idx="1"/>
          </p:nvPr>
        </p:nvSpPr>
        <p:spPr>
          <a:xfrm>
            <a:off x="658368" y="1225296"/>
            <a:ext cx="6775585" cy="615553"/>
          </a:xfrm>
        </p:spPr>
        <p:txBody>
          <a:bodyPr/>
          <a:lstStyle/>
          <a:p>
            <a:pPr marL="463550" indent="-463550" eaLnBrk="0" hangingPunct="0">
              <a:spcAft>
                <a:spcPct val="0"/>
              </a:spcAft>
            </a:pPr>
            <a:r>
              <a:rPr lang="en-US" sz="2400" kern="1200" dirty="0">
                <a:latin typeface="Comic Sans MS" pitchFamily="66" charset="0"/>
              </a:rPr>
              <a:t>7. Working software is the primary measure of progress.</a:t>
            </a:r>
          </a:p>
          <a:p>
            <a:endParaRPr lang="en-US" dirty="0"/>
          </a:p>
        </p:txBody>
      </p:sp>
      <p:sp>
        <p:nvSpPr>
          <p:cNvPr id="6" name="TextBox 5"/>
          <p:cNvSpPr txBox="1"/>
          <p:nvPr/>
        </p:nvSpPr>
        <p:spPr>
          <a:xfrm>
            <a:off x="540467" y="2743199"/>
            <a:ext cx="7190369" cy="2000548"/>
          </a:xfrm>
          <a:prstGeom prst="rect">
            <a:avLst/>
          </a:prstGeom>
          <a:noFill/>
        </p:spPr>
        <p:txBody>
          <a:bodyPr wrap="square" rtlCol="0">
            <a:spAutoFit/>
          </a:bodyPr>
          <a:lstStyle/>
          <a:p>
            <a:pPr marL="463550" indent="-463550">
              <a:buClr>
                <a:schemeClr val="accent2"/>
              </a:buClr>
              <a:buFont typeface="Wingdings" pitchFamily="2" charset="2"/>
            </a:pPr>
            <a:r>
              <a:rPr lang="en-US" sz="2400" b="1" dirty="0">
                <a:latin typeface="Comic Sans MS" pitchFamily="66" charset="0"/>
              </a:rPr>
              <a:t>8. Agile processes promote sustainable development. The sponsors, developers and users should be able to maintain a constant pace indefinitely.</a:t>
            </a:r>
          </a:p>
          <a:p>
            <a:endParaRPr lang="en-US" dirty="0"/>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r>
              <a:rPr lang="en-US" sz="3200" dirty="0">
                <a:latin typeface="Calibri" pitchFamily="34" charset="0"/>
              </a:rPr>
              <a:t>Agile Principles</a:t>
            </a:r>
            <a:endParaRPr lang="en-US" sz="3200" dirty="0">
              <a:solidFill>
                <a:schemeClr val="bg1"/>
              </a:solidFill>
              <a:latin typeface="Calibri" pitchFamily="34" charset="0"/>
            </a:endParaRPr>
          </a:p>
        </p:txBody>
      </p:sp>
      <p:sp>
        <p:nvSpPr>
          <p:cNvPr id="2" name="Content Placeholder 1"/>
          <p:cNvSpPr>
            <a:spLocks noGrp="1"/>
          </p:cNvSpPr>
          <p:nvPr>
            <p:ph idx="1"/>
          </p:nvPr>
        </p:nvSpPr>
        <p:spPr>
          <a:xfrm>
            <a:off x="658368" y="1225296"/>
            <a:ext cx="6882463" cy="1107996"/>
          </a:xfrm>
        </p:spPr>
        <p:txBody>
          <a:bodyPr/>
          <a:lstStyle/>
          <a:p>
            <a:pPr marL="463550" indent="-463550" eaLnBrk="0" hangingPunct="0">
              <a:spcAft>
                <a:spcPct val="0"/>
              </a:spcAft>
            </a:pPr>
            <a:r>
              <a:rPr lang="en-US" sz="2400" kern="1200" dirty="0">
                <a:latin typeface="Comic Sans MS" pitchFamily="66" charset="0"/>
              </a:rPr>
              <a:t>9. Continuous attention to technical excellence and good design enhances agility.</a:t>
            </a:r>
          </a:p>
          <a:p>
            <a:pPr marL="463550" indent="-463550" eaLnBrk="0" hangingPunct="0">
              <a:spcAft>
                <a:spcPct val="0"/>
              </a:spcAft>
            </a:pPr>
            <a:endParaRPr lang="en-US" sz="2400" kern="1200" dirty="0">
              <a:latin typeface="Comic Sans MS" pitchFamily="66" charset="0"/>
            </a:endParaRPr>
          </a:p>
        </p:txBody>
      </p:sp>
      <p:sp>
        <p:nvSpPr>
          <p:cNvPr id="6" name="TextBox 5"/>
          <p:cNvSpPr txBox="1"/>
          <p:nvPr/>
        </p:nvSpPr>
        <p:spPr>
          <a:xfrm>
            <a:off x="617068" y="2541319"/>
            <a:ext cx="6985591" cy="1261884"/>
          </a:xfrm>
          <a:prstGeom prst="rect">
            <a:avLst/>
          </a:prstGeom>
          <a:noFill/>
        </p:spPr>
        <p:txBody>
          <a:bodyPr wrap="square" rtlCol="0">
            <a:spAutoFit/>
          </a:bodyPr>
          <a:lstStyle/>
          <a:p>
            <a:pPr marL="463550" indent="-463550">
              <a:buClr>
                <a:schemeClr val="accent2"/>
              </a:buClr>
              <a:buFont typeface="Wingdings" pitchFamily="2" charset="2"/>
            </a:pPr>
            <a:r>
              <a:rPr lang="en-US" sz="2400" b="1" dirty="0">
                <a:latin typeface="Comic Sans MS" pitchFamily="66" charset="0"/>
              </a:rPr>
              <a:t>10. Simplicity – the art of maximizing the amount of work not done – is essential.</a:t>
            </a:r>
          </a:p>
          <a:p>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6429431"/>
              </p:ext>
            </p:extLst>
          </p:nvPr>
        </p:nvGraphicFramePr>
        <p:xfrm>
          <a:off x="1650670" y="3420094"/>
          <a:ext cx="5101695" cy="2523015"/>
        </p:xfrm>
        <a:graphic>
          <a:graphicData uri="http://schemas.openxmlformats.org/presentationml/2006/ole">
            <mc:AlternateContent xmlns:mc="http://schemas.openxmlformats.org/markup-compatibility/2006">
              <mc:Choice xmlns:v="urn:schemas-microsoft-com:vml" Requires="v">
                <p:oleObj spid="_x0000_s1052" name="Chart" r:id="rId4" imgW="8151058" imgH="4773582" progId="Excel.Sheet.8">
                  <p:embed/>
                </p:oleObj>
              </mc:Choice>
              <mc:Fallback>
                <p:oleObj name="Chart" r:id="rId4" imgW="8151058" imgH="4773582" progId="Excel.Sheet.8">
                  <p:embed/>
                  <p:pic>
                    <p:nvPicPr>
                      <p:cNvPr id="0" name=""/>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0670" y="3420094"/>
                        <a:ext cx="5101695" cy="2523015"/>
                      </a:xfrm>
                      <a:prstGeom prst="rect">
                        <a:avLst/>
                      </a:prstGeom>
                      <a:noFill/>
                    </p:spPr>
                  </p:pic>
                </p:oleObj>
              </mc:Fallback>
            </mc:AlternateContent>
          </a:graphicData>
        </a:graphic>
      </p:graphicFrame>
      <p:sp>
        <p:nvSpPr>
          <p:cNvPr id="7" name="TextBox 1"/>
          <p:cNvSpPr txBox="1">
            <a:spLocks noChangeArrowheads="1"/>
          </p:cNvSpPr>
          <p:nvPr/>
        </p:nvSpPr>
        <p:spPr bwMode="auto">
          <a:xfrm>
            <a:off x="617066" y="5901269"/>
            <a:ext cx="3717427" cy="618268"/>
          </a:xfrm>
          <a:prstGeom prst="rect">
            <a:avLst/>
          </a:prstGeom>
          <a:noFill/>
          <a:ln w="9525">
            <a:noFill/>
            <a:miter lim="800000"/>
            <a:headEnd/>
            <a:tailEnd/>
          </a:ln>
        </p:spPr>
        <p:txBody>
          <a:bodyPr/>
          <a:lstStyle/>
          <a:p>
            <a:r>
              <a:rPr lang="en-US" sz="2000" dirty="0">
                <a:solidFill>
                  <a:srgbClr val="000000"/>
                </a:solidFill>
                <a:latin typeface="Verdana" pitchFamily="34" charset="0"/>
              </a:rPr>
              <a:t>Always or Often Used 20%</a:t>
            </a:r>
          </a:p>
        </p:txBody>
      </p:sp>
      <p:sp>
        <p:nvSpPr>
          <p:cNvPr id="8" name="TextBox 1"/>
          <p:cNvSpPr txBox="1">
            <a:spLocks noChangeArrowheads="1"/>
          </p:cNvSpPr>
          <p:nvPr/>
        </p:nvSpPr>
        <p:spPr bwMode="auto">
          <a:xfrm>
            <a:off x="4334493" y="5901269"/>
            <a:ext cx="3682328" cy="618268"/>
          </a:xfrm>
          <a:prstGeom prst="rect">
            <a:avLst/>
          </a:prstGeom>
          <a:noFill/>
          <a:ln w="9525">
            <a:noFill/>
            <a:miter lim="800000"/>
            <a:headEnd/>
            <a:tailEnd/>
          </a:ln>
        </p:spPr>
        <p:txBody>
          <a:bodyPr/>
          <a:lstStyle/>
          <a:p>
            <a:r>
              <a:rPr lang="en-US" sz="2000" dirty="0">
                <a:solidFill>
                  <a:srgbClr val="000000"/>
                </a:solidFill>
                <a:latin typeface="Verdana" pitchFamily="34" charset="0"/>
              </a:rPr>
              <a:t>Sometimes, Never, or Rarely Used 80%</a:t>
            </a:r>
          </a:p>
        </p:txBody>
      </p:sp>
      <p:cxnSp>
        <p:nvCxnSpPr>
          <p:cNvPr id="9" name="Straight Connector 8"/>
          <p:cNvCxnSpPr/>
          <p:nvPr/>
        </p:nvCxnSpPr>
        <p:spPr bwMode="auto">
          <a:xfrm flipH="1">
            <a:off x="4334493" y="5943109"/>
            <a:ext cx="5968" cy="398759"/>
          </a:xfrm>
          <a:prstGeom prst="line">
            <a:avLst/>
          </a:prstGeom>
          <a:solidFill>
            <a:srgbClr val="FE370F"/>
          </a:solidFill>
          <a:ln w="9525" cap="flat" cmpd="sng" algn="ctr">
            <a:solidFill>
              <a:srgbClr val="000000"/>
            </a:solidFill>
            <a:prstDash val="solid"/>
            <a:round/>
            <a:headEnd type="none" w="med" len="med"/>
            <a:tailEnd type="none" w="med" len="med"/>
          </a:ln>
          <a:effectLst/>
        </p:spPr>
      </p:cxn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r>
              <a:rPr lang="en-US" sz="3200" dirty="0">
                <a:latin typeface="Calibri" pitchFamily="34" charset="0"/>
              </a:rPr>
              <a:t>Agile Principles</a:t>
            </a:r>
            <a:endParaRPr lang="en-US" sz="3200" dirty="0">
              <a:solidFill>
                <a:schemeClr val="bg1"/>
              </a:solidFill>
              <a:latin typeface="Calibri" pitchFamily="34" charset="0"/>
            </a:endParaRPr>
          </a:p>
        </p:txBody>
      </p:sp>
      <p:sp>
        <p:nvSpPr>
          <p:cNvPr id="2" name="Content Placeholder 1"/>
          <p:cNvSpPr>
            <a:spLocks noGrp="1"/>
          </p:cNvSpPr>
          <p:nvPr>
            <p:ph idx="1"/>
          </p:nvPr>
        </p:nvSpPr>
        <p:spPr>
          <a:xfrm>
            <a:off x="659218" y="1220775"/>
            <a:ext cx="7600290" cy="984885"/>
          </a:xfrm>
        </p:spPr>
        <p:txBody>
          <a:bodyPr/>
          <a:lstStyle/>
          <a:p>
            <a:pPr marL="463550" indent="-463550" eaLnBrk="0" hangingPunct="0">
              <a:spcAft>
                <a:spcPct val="0"/>
              </a:spcAft>
            </a:pPr>
            <a:r>
              <a:rPr lang="en-US" sz="2400" kern="1200" dirty="0">
                <a:latin typeface="Comic Sans MS" pitchFamily="66" charset="0"/>
              </a:rPr>
              <a:t>11. The best architectures, requirements and designs emerge from self-organizing teams.</a:t>
            </a:r>
          </a:p>
          <a:p>
            <a:endParaRPr lang="en-US" dirty="0"/>
          </a:p>
        </p:txBody>
      </p:sp>
      <p:sp>
        <p:nvSpPr>
          <p:cNvPr id="6" name="TextBox 5"/>
          <p:cNvSpPr txBox="1"/>
          <p:nvPr/>
        </p:nvSpPr>
        <p:spPr>
          <a:xfrm>
            <a:off x="659217" y="2826326"/>
            <a:ext cx="6985591" cy="2000548"/>
          </a:xfrm>
          <a:prstGeom prst="rect">
            <a:avLst/>
          </a:prstGeom>
          <a:noFill/>
        </p:spPr>
        <p:txBody>
          <a:bodyPr wrap="square" rtlCol="0">
            <a:spAutoFit/>
          </a:bodyPr>
          <a:lstStyle/>
          <a:p>
            <a:pPr marL="463550" indent="-463550">
              <a:buClr>
                <a:schemeClr val="accent2"/>
              </a:buClr>
              <a:buFont typeface="Wingdings" pitchFamily="2" charset="2"/>
            </a:pPr>
            <a:r>
              <a:rPr lang="en-US" sz="2400" b="1" dirty="0">
                <a:latin typeface="Comic Sans MS" pitchFamily="66" charset="0"/>
              </a:rPr>
              <a:t>12. At regular intervals, the team reflects on how to become more effective, then tunes and adjusts it’s behavior accordingly.</a:t>
            </a:r>
          </a:p>
          <a:p>
            <a:endParaRPr lang="en-US" dirty="0"/>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r>
              <a:rPr lang="en-US" sz="3200" dirty="0">
                <a:latin typeface="Calibri" pitchFamily="34" charset="0"/>
              </a:rPr>
              <a:t>Agile Principles</a:t>
            </a:r>
          </a:p>
        </p:txBody>
      </p:sp>
      <p:sp>
        <p:nvSpPr>
          <p:cNvPr id="4" name="TextBox 3"/>
          <p:cNvSpPr txBox="1"/>
          <p:nvPr/>
        </p:nvSpPr>
        <p:spPr>
          <a:xfrm>
            <a:off x="1084520" y="1765005"/>
            <a:ext cx="6018028" cy="769441"/>
          </a:xfrm>
          <a:prstGeom prst="rect">
            <a:avLst/>
          </a:prstGeom>
          <a:noFill/>
        </p:spPr>
        <p:txBody>
          <a:bodyPr wrap="square" rtlCol="0">
            <a:spAutoFit/>
          </a:bodyPr>
          <a:lstStyle/>
          <a:p>
            <a:pPr algn="ctr"/>
            <a:r>
              <a:rPr lang="en-US" sz="4400" b="1" dirty="0">
                <a:latin typeface="Comic Sans MS" pitchFamily="66" charset="0"/>
                <a:hlinkClick r:id="rId2" action="ppaction://hlinkfile"/>
              </a:rPr>
              <a:t>Pocket Principles</a:t>
            </a:r>
            <a:endParaRPr lang="en-US" sz="4400" b="1" dirty="0">
              <a:latin typeface="Comic Sans MS" pitchFamily="66" charset="0"/>
            </a:endParaRPr>
          </a:p>
        </p:txBody>
      </p:sp>
      <p:sp>
        <p:nvSpPr>
          <p:cNvPr id="5" name="TextBox 4"/>
          <p:cNvSpPr txBox="1"/>
          <p:nvPr/>
        </p:nvSpPr>
        <p:spPr>
          <a:xfrm>
            <a:off x="1435410" y="3253561"/>
            <a:ext cx="829340" cy="1815882"/>
          </a:xfrm>
          <a:prstGeom prst="rect">
            <a:avLst/>
          </a:prstGeom>
          <a:noFill/>
        </p:spPr>
        <p:txBody>
          <a:bodyPr wrap="square" rtlCol="0">
            <a:spAutoFit/>
          </a:bodyPr>
          <a:lstStyle/>
          <a:p>
            <a:pPr marL="342900" indent="-342900"/>
            <a:r>
              <a:rPr lang="en-US" sz="1600" dirty="0">
                <a:latin typeface="Comic Sans MS" pitchFamily="66" charset="0"/>
              </a:rPr>
              <a:t>1.</a:t>
            </a:r>
          </a:p>
          <a:p>
            <a:pPr marL="342900" indent="-342900"/>
            <a:r>
              <a:rPr lang="en-US" sz="1600" dirty="0">
                <a:latin typeface="Comic Sans MS" pitchFamily="66" charset="0"/>
              </a:rPr>
              <a:t>2.</a:t>
            </a:r>
          </a:p>
          <a:p>
            <a:pPr marL="342900" indent="-342900"/>
            <a:r>
              <a:rPr lang="en-US" sz="1600" dirty="0">
                <a:latin typeface="Comic Sans MS" pitchFamily="66" charset="0"/>
              </a:rPr>
              <a:t>3.</a:t>
            </a:r>
          </a:p>
          <a:p>
            <a:pPr marL="342900" indent="-342900"/>
            <a:r>
              <a:rPr lang="en-US" sz="1600" dirty="0">
                <a:latin typeface="Comic Sans MS" pitchFamily="66" charset="0"/>
              </a:rPr>
              <a:t>4.</a:t>
            </a:r>
          </a:p>
          <a:p>
            <a:pPr marL="342900" indent="-342900"/>
            <a:r>
              <a:rPr lang="en-US" sz="1600" dirty="0">
                <a:latin typeface="Comic Sans MS" pitchFamily="66" charset="0"/>
              </a:rPr>
              <a:t>5.</a:t>
            </a:r>
          </a:p>
          <a:p>
            <a:pPr marL="342900" indent="-342900"/>
            <a:r>
              <a:rPr lang="en-US" sz="1600" dirty="0">
                <a:latin typeface="Comic Sans MS" pitchFamily="66" charset="0"/>
              </a:rPr>
              <a:t>6.</a:t>
            </a:r>
          </a:p>
          <a:p>
            <a:pPr marL="342900" indent="-342900">
              <a:buAutoNum type="arabicPeriod"/>
            </a:pPr>
            <a:endParaRPr lang="en-US" sz="1600" dirty="0"/>
          </a:p>
        </p:txBody>
      </p:sp>
      <p:sp>
        <p:nvSpPr>
          <p:cNvPr id="6" name="TextBox 5"/>
          <p:cNvSpPr txBox="1"/>
          <p:nvPr/>
        </p:nvSpPr>
        <p:spPr>
          <a:xfrm>
            <a:off x="4805949" y="3232292"/>
            <a:ext cx="3019646" cy="1569660"/>
          </a:xfrm>
          <a:prstGeom prst="rect">
            <a:avLst/>
          </a:prstGeom>
          <a:noFill/>
        </p:spPr>
        <p:txBody>
          <a:bodyPr wrap="square" rtlCol="0">
            <a:spAutoFit/>
          </a:bodyPr>
          <a:lstStyle/>
          <a:p>
            <a:r>
              <a:rPr lang="en-US" sz="1600" dirty="0">
                <a:latin typeface="Comic Sans MS" pitchFamily="66" charset="0"/>
              </a:rPr>
              <a:t>7.</a:t>
            </a:r>
          </a:p>
          <a:p>
            <a:r>
              <a:rPr lang="en-US" sz="1600" dirty="0">
                <a:latin typeface="Comic Sans MS" pitchFamily="66" charset="0"/>
              </a:rPr>
              <a:t>8.</a:t>
            </a:r>
          </a:p>
          <a:p>
            <a:r>
              <a:rPr lang="en-US" sz="1600" dirty="0">
                <a:latin typeface="Comic Sans MS" pitchFamily="66" charset="0"/>
              </a:rPr>
              <a:t>9.</a:t>
            </a:r>
          </a:p>
          <a:p>
            <a:r>
              <a:rPr lang="en-US" sz="1600" dirty="0">
                <a:latin typeface="Comic Sans MS" pitchFamily="66" charset="0"/>
              </a:rPr>
              <a:t>10.</a:t>
            </a:r>
          </a:p>
          <a:p>
            <a:r>
              <a:rPr lang="en-US" sz="1600" dirty="0">
                <a:latin typeface="Comic Sans MS" pitchFamily="66" charset="0"/>
              </a:rPr>
              <a:t>11.</a:t>
            </a:r>
          </a:p>
          <a:p>
            <a:r>
              <a:rPr lang="en-US" sz="1600" dirty="0">
                <a:latin typeface="Comic Sans MS" pitchFamily="66" charset="0"/>
              </a:rPr>
              <a:t>12</a:t>
            </a:r>
            <a:r>
              <a:rPr lang="en-US" sz="1600" dirty="0">
                <a:latin typeface="Constantia" pitchFamily="18" charset="0"/>
              </a:rPr>
              <a:t>.</a:t>
            </a:r>
          </a:p>
        </p:txBody>
      </p:sp>
    </p:spTree>
  </p:cSld>
  <p:clrMapOvr>
    <a:masterClrMapping/>
  </p:clrMapOvr>
  <p:transition spd="med" advClick="0">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r>
              <a:rPr lang="en-US" sz="3200" dirty="0">
                <a:solidFill>
                  <a:schemeClr val="bg1"/>
                </a:solidFill>
                <a:latin typeface="Calibri" pitchFamily="34" charset="0"/>
              </a:rPr>
              <a:t> </a:t>
            </a:r>
            <a:r>
              <a:rPr lang="en-US" sz="3200" dirty="0">
                <a:latin typeface="Calibri" pitchFamily="34" charset="0"/>
              </a:rPr>
              <a:t>Agile &amp; Scrum</a:t>
            </a:r>
          </a:p>
        </p:txBody>
      </p:sp>
      <p:pic>
        <p:nvPicPr>
          <p:cNvPr id="1012745" name="Picture 9" descr="C:\Users\cpruitt\AppData\Local\Microsoft\Windows\Temporary Internet Files\Content.IE5\ED3VBKIE\MC900251225[1].wmf"/>
          <p:cNvPicPr>
            <a:picLocks noChangeAspect="1" noChangeArrowheads="1"/>
          </p:cNvPicPr>
          <p:nvPr/>
        </p:nvPicPr>
        <p:blipFill>
          <a:blip r:embed="rId3" cstate="print"/>
          <a:srcRect/>
          <a:stretch>
            <a:fillRect/>
          </a:stretch>
        </p:blipFill>
        <p:spPr bwMode="auto">
          <a:xfrm>
            <a:off x="1531088" y="972667"/>
            <a:ext cx="5722387" cy="3690565"/>
          </a:xfrm>
          <a:prstGeom prst="rect">
            <a:avLst/>
          </a:prstGeom>
          <a:noFill/>
        </p:spPr>
      </p:pic>
      <p:sp>
        <p:nvSpPr>
          <p:cNvPr id="14" name="TextBox 13"/>
          <p:cNvSpPr txBox="1"/>
          <p:nvPr/>
        </p:nvSpPr>
        <p:spPr>
          <a:xfrm>
            <a:off x="1887348" y="3337809"/>
            <a:ext cx="1690577" cy="523220"/>
          </a:xfrm>
          <a:prstGeom prst="rect">
            <a:avLst/>
          </a:prstGeom>
          <a:noFill/>
        </p:spPr>
        <p:txBody>
          <a:bodyPr wrap="square" rtlCol="0">
            <a:spAutoFit/>
          </a:bodyPr>
          <a:lstStyle/>
          <a:p>
            <a:r>
              <a:rPr lang="en-US" b="1" dirty="0"/>
              <a:t>Agile</a:t>
            </a:r>
          </a:p>
        </p:txBody>
      </p:sp>
      <p:sp>
        <p:nvSpPr>
          <p:cNvPr id="16" name="TextBox 15"/>
          <p:cNvSpPr txBox="1"/>
          <p:nvPr/>
        </p:nvSpPr>
        <p:spPr>
          <a:xfrm>
            <a:off x="6582382" y="2468660"/>
            <a:ext cx="393404" cy="1392369"/>
          </a:xfrm>
          <a:prstGeom prst="rect">
            <a:avLst/>
          </a:prstGeom>
          <a:noFill/>
        </p:spPr>
        <p:txBody>
          <a:bodyPr wrap="square" rtlCol="0">
            <a:spAutoFit/>
          </a:bodyPr>
          <a:lstStyle/>
          <a:p>
            <a:pPr>
              <a:lnSpc>
                <a:spcPts val="2000"/>
              </a:lnSpc>
            </a:pPr>
            <a:r>
              <a:rPr lang="en-US" b="1" dirty="0"/>
              <a:t>Scrum</a:t>
            </a:r>
          </a:p>
        </p:txBody>
      </p:sp>
      <p:sp>
        <p:nvSpPr>
          <p:cNvPr id="4" name="Rectangle 3"/>
          <p:cNvSpPr/>
          <p:nvPr/>
        </p:nvSpPr>
        <p:spPr>
          <a:xfrm>
            <a:off x="261256" y="4799496"/>
            <a:ext cx="8740239" cy="1323439"/>
          </a:xfrm>
          <a:prstGeom prst="rect">
            <a:avLst/>
          </a:prstGeom>
        </p:spPr>
        <p:txBody>
          <a:bodyPr wrap="square">
            <a:spAutoFit/>
          </a:bodyPr>
          <a:lstStyle/>
          <a:p>
            <a:r>
              <a:rPr lang="en-US" sz="2000" dirty="0"/>
              <a:t>Agile and Scrum go together. If you are not compliant with the Agile Manifesto you are not compliant with Scrum (</a:t>
            </a:r>
            <a:r>
              <a:rPr lang="en-US" sz="2000" dirty="0" err="1"/>
              <a:t>ScrumBut</a:t>
            </a:r>
            <a:r>
              <a:rPr lang="en-US" sz="2000" dirty="0"/>
              <a:t>). If you don’t have working software at the end of the sprint, then not only are you “</a:t>
            </a:r>
            <a:r>
              <a:rPr lang="en-US" sz="2000" dirty="0" err="1"/>
              <a:t>ScrumBut</a:t>
            </a:r>
            <a:r>
              <a:rPr lang="en-US" sz="2000" dirty="0"/>
              <a:t>” but you aren’t even Agile. – </a:t>
            </a:r>
            <a:r>
              <a:rPr lang="en-US" sz="2000" i="1" dirty="0"/>
              <a:t>Jeff Sutherland</a:t>
            </a:r>
          </a:p>
        </p:txBody>
      </p:sp>
    </p:spTree>
    <p:extLst>
      <p:ext uri="{BB962C8B-B14F-4D97-AF65-F5344CB8AC3E}">
        <p14:creationId xmlns:p14="http://schemas.microsoft.com/office/powerpoint/2010/main" val="403731081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pPr eaLnBrk="0" hangingPunct="0"/>
            <a:r>
              <a:rPr lang="en-US" sz="2800" dirty="0"/>
              <a:t>True or False</a:t>
            </a:r>
          </a:p>
        </p:txBody>
      </p:sp>
      <p:sp>
        <p:nvSpPr>
          <p:cNvPr id="2" name="Content Placeholder 1"/>
          <p:cNvSpPr>
            <a:spLocks noGrp="1"/>
          </p:cNvSpPr>
          <p:nvPr>
            <p:ph idx="1"/>
          </p:nvPr>
        </p:nvSpPr>
        <p:spPr/>
        <p:txBody>
          <a:bodyPr>
            <a:normAutofit/>
          </a:bodyPr>
          <a:lstStyle/>
          <a:p>
            <a:pPr>
              <a:buNone/>
            </a:pPr>
            <a:r>
              <a:rPr lang="en-US" sz="2800" dirty="0">
                <a:latin typeface="Comic Sans MS" pitchFamily="66" charset="0"/>
              </a:rPr>
              <a:t>Agile is a new way of doing things.</a:t>
            </a:r>
          </a:p>
        </p:txBody>
      </p:sp>
      <p:sp>
        <p:nvSpPr>
          <p:cNvPr id="5" name="TextBox 4"/>
          <p:cNvSpPr txBox="1"/>
          <p:nvPr/>
        </p:nvSpPr>
        <p:spPr>
          <a:xfrm>
            <a:off x="510639" y="2280059"/>
            <a:ext cx="5807034" cy="1815882"/>
          </a:xfrm>
          <a:prstGeom prst="rect">
            <a:avLst/>
          </a:prstGeom>
          <a:noFill/>
        </p:spPr>
        <p:txBody>
          <a:bodyPr wrap="square" rtlCol="0">
            <a:spAutoFit/>
          </a:bodyPr>
          <a:lstStyle/>
          <a:p>
            <a:pPr marL="514350" indent="-514350"/>
            <a:r>
              <a:rPr lang="en-US" b="1" dirty="0">
                <a:solidFill>
                  <a:srgbClr val="FF0000"/>
                </a:solidFill>
                <a:latin typeface="Comic Sans MS" pitchFamily="66" charset="0"/>
              </a:rPr>
              <a:t>False</a:t>
            </a:r>
            <a:r>
              <a:rPr lang="en-US" b="1" dirty="0">
                <a:latin typeface="Comic Sans MS" pitchFamily="66" charset="0"/>
              </a:rPr>
              <a:t>: </a:t>
            </a:r>
          </a:p>
          <a:p>
            <a:r>
              <a:rPr lang="en-US" b="1" dirty="0">
                <a:latin typeface="Comic Sans MS" pitchFamily="66" charset="0"/>
              </a:rPr>
              <a:t>Agile methodologies have been around since the early 90s. </a:t>
            </a:r>
          </a:p>
          <a:p>
            <a:pPr marL="58738" indent="-58738"/>
            <a:endParaRPr lang="en-US" b="1" dirty="0"/>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42651" y="1043358"/>
            <a:ext cx="8584169" cy="4906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273050" y="0"/>
            <a:ext cx="8675688" cy="831850"/>
          </a:xfrm>
          <a:noFill/>
          <a:ln w="9525">
            <a:noFill/>
            <a:miter lim="800000"/>
            <a:headEnd/>
            <a:tailEnd/>
          </a:ln>
        </p:spPr>
        <p:txBody>
          <a:bodyPr vert="horz" wrap="square" lIns="92075" tIns="46038" rIns="92075" bIns="46038" numCol="1" anchor="ctr" anchorCtr="0" compatLnSpc="1">
            <a:prstTxWarp prst="textNoShape">
              <a:avLst/>
            </a:prstTxWarp>
            <a:normAutofit/>
          </a:bodyPr>
          <a:lstStyle/>
          <a:p>
            <a:r>
              <a:rPr lang="en-US" sz="3200" dirty="0">
                <a:latin typeface="Calibri" pitchFamily="34" charset="0"/>
              </a:rPr>
              <a:t>Flavors of Agile</a:t>
            </a:r>
          </a:p>
        </p:txBody>
      </p:sp>
    </p:spTree>
    <p:extLst>
      <p:ext uri="{BB962C8B-B14F-4D97-AF65-F5344CB8AC3E}">
        <p14:creationId xmlns:p14="http://schemas.microsoft.com/office/powerpoint/2010/main" val="33018192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z="3200" dirty="0">
                <a:latin typeface="Calibri" pitchFamily="34" charset="0"/>
              </a:rPr>
              <a:t>What is Scrum?</a:t>
            </a:r>
          </a:p>
        </p:txBody>
      </p:sp>
      <p:pic>
        <p:nvPicPr>
          <p:cNvPr id="39938" name="Picture 2"/>
          <p:cNvPicPr>
            <a:picLocks noChangeAspect="1" noChangeArrowheads="1"/>
          </p:cNvPicPr>
          <p:nvPr/>
        </p:nvPicPr>
        <p:blipFill>
          <a:blip r:embed="rId3" cstate="print"/>
          <a:srcRect/>
          <a:stretch>
            <a:fillRect/>
          </a:stretch>
        </p:blipFill>
        <p:spPr bwMode="auto">
          <a:xfrm>
            <a:off x="571500" y="1214438"/>
            <a:ext cx="8001000" cy="5072062"/>
          </a:xfrm>
          <a:prstGeom prst="rect">
            <a:avLst/>
          </a:prstGeom>
          <a:noFill/>
          <a:ln w="9525">
            <a:noFill/>
            <a:miter lim="800000"/>
            <a:headEnd/>
            <a:tailEnd/>
          </a:ln>
        </p:spPr>
      </p:pic>
    </p:spTree>
  </p:cSld>
  <p:clrMapOvr>
    <a:masterClrMapping/>
  </p:clrMapOvr>
  <p:transition advTm="21984"/>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1288754" y="2230347"/>
            <a:ext cx="958852" cy="1052039"/>
            <a:chOff x="6297139" y="2595143"/>
            <a:chExt cx="2414125" cy="2727000"/>
          </a:xfrm>
        </p:grpSpPr>
        <p:pic>
          <p:nvPicPr>
            <p:cNvPr id="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7139" y="3854918"/>
              <a:ext cx="11811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9014" y="2595143"/>
              <a:ext cx="11525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0164" y="3864818"/>
              <a:ext cx="11811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2039" y="2605043"/>
              <a:ext cx="11525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5" name="Picture 12">
            <a:hlinkClick r:id="rId6" action="ppaction://hlinksldjump"/>
          </p:cNvPr>
          <p:cNvPicPr>
            <a:picLocks noChangeAspect="1" noChangeArrowheads="1"/>
          </p:cNvPicPr>
          <p:nvPr/>
        </p:nvPicPr>
        <p:blipFill>
          <a:blip r:embed="rId7" cstate="print"/>
          <a:srcRect/>
          <a:stretch>
            <a:fillRect/>
          </a:stretch>
        </p:blipFill>
        <p:spPr bwMode="auto">
          <a:xfrm>
            <a:off x="2080019" y="3023661"/>
            <a:ext cx="2158018" cy="1271762"/>
          </a:xfrm>
          <a:prstGeom prst="rect">
            <a:avLst/>
          </a:prstGeom>
          <a:noFill/>
          <a:ln w="9525">
            <a:noFill/>
            <a:miter lim="800000"/>
            <a:headEnd/>
            <a:tailEnd/>
          </a:ln>
          <a:effectLst>
            <a:outerShdw blurRad="50800" dist="50800" dir="5400000" algn="ctr" rotWithShape="0">
              <a:schemeClr val="bg1">
                <a:lumMod val="95000"/>
              </a:schemeClr>
            </a:outerShdw>
          </a:effectLst>
          <a:scene3d>
            <a:camera prst="orthographicFront"/>
            <a:lightRig rig="threePt" dir="t"/>
          </a:scene3d>
          <a:sp3d extrusionH="76200" prstMaterial="metal">
            <a:extrusionClr>
              <a:schemeClr val="accent2"/>
            </a:extrusionClr>
          </a:sp3d>
        </p:spPr>
      </p:pic>
      <p:sp>
        <p:nvSpPr>
          <p:cNvPr id="18434" name="Title 1"/>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fontScale="90000"/>
          </a:bodyPr>
          <a:lstStyle/>
          <a:p>
            <a:r>
              <a:rPr lang="en-US" sz="3600" dirty="0">
                <a:latin typeface="Calibri" pitchFamily="34" charset="0"/>
              </a:rPr>
              <a:t>Scrum Framework</a:t>
            </a:r>
            <a:br>
              <a:rPr lang="en-US" sz="3600" dirty="0">
                <a:latin typeface="Calibri" pitchFamily="34" charset="0"/>
              </a:rPr>
            </a:br>
            <a:r>
              <a:rPr lang="en-US" dirty="0">
                <a:latin typeface="Calibri" pitchFamily="34" charset="0"/>
              </a:rPr>
              <a:t>SOAP – Scrum on a Page</a:t>
            </a:r>
          </a:p>
        </p:txBody>
      </p:sp>
      <p:sp>
        <p:nvSpPr>
          <p:cNvPr id="59" name="Right Arrow 58"/>
          <p:cNvSpPr/>
          <p:nvPr/>
        </p:nvSpPr>
        <p:spPr bwMode="auto">
          <a:xfrm rot="469345">
            <a:off x="322959" y="4387692"/>
            <a:ext cx="590811"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70" name="TextBox 69"/>
          <p:cNvSpPr txBox="1"/>
          <p:nvPr/>
        </p:nvSpPr>
        <p:spPr>
          <a:xfrm>
            <a:off x="69105" y="4642302"/>
            <a:ext cx="1562100" cy="969496"/>
          </a:xfrm>
          <a:prstGeom prst="rect">
            <a:avLst/>
          </a:prstGeom>
          <a:noFill/>
        </p:spPr>
        <p:txBody>
          <a:bodyPr wrap="square" rtlCol="0">
            <a:spAutoFit/>
          </a:bodyPr>
          <a:lstStyle/>
          <a:p>
            <a:r>
              <a:rPr lang="en-US" sz="1100" b="1" i="1" u="sng" dirty="0"/>
              <a:t>PO Vision</a:t>
            </a:r>
          </a:p>
          <a:p>
            <a:pPr>
              <a:buFont typeface="Arial" pitchFamily="34" charset="0"/>
              <a:buChar char="•"/>
            </a:pPr>
            <a:r>
              <a:rPr lang="en-US" sz="1000" dirty="0"/>
              <a:t> Features </a:t>
            </a:r>
          </a:p>
          <a:p>
            <a:pPr>
              <a:buFont typeface="Arial" pitchFamily="34" charset="0"/>
              <a:buChar char="•"/>
            </a:pPr>
            <a:r>
              <a:rPr lang="en-US" sz="1000" dirty="0"/>
              <a:t> Roadmap</a:t>
            </a:r>
          </a:p>
          <a:p>
            <a:pPr>
              <a:buFont typeface="Arial" pitchFamily="34" charset="0"/>
              <a:buChar char="•"/>
            </a:pPr>
            <a:r>
              <a:rPr lang="en-US" sz="1000" dirty="0"/>
              <a:t> Goals</a:t>
            </a:r>
          </a:p>
          <a:p>
            <a:endParaRPr lang="en-US" sz="1600" dirty="0"/>
          </a:p>
        </p:txBody>
      </p:sp>
      <p:grpSp>
        <p:nvGrpSpPr>
          <p:cNvPr id="75" name="Group 74"/>
          <p:cNvGrpSpPr/>
          <p:nvPr/>
        </p:nvGrpSpPr>
        <p:grpSpPr>
          <a:xfrm>
            <a:off x="1276549" y="3276213"/>
            <a:ext cx="958852" cy="1052039"/>
            <a:chOff x="6297139" y="2595143"/>
            <a:chExt cx="2414125" cy="2727000"/>
          </a:xfrm>
        </p:grpSpPr>
        <p:pic>
          <p:nvPicPr>
            <p:cNvPr id="8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7139" y="3854918"/>
              <a:ext cx="11811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9014" y="2595143"/>
              <a:ext cx="11525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0164" y="3864818"/>
              <a:ext cx="11811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2039" y="2605043"/>
              <a:ext cx="11525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1"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07512" y="3278395"/>
            <a:ext cx="552432" cy="620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99187" y="3783220"/>
            <a:ext cx="555972" cy="309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TextBox 87"/>
          <p:cNvSpPr txBox="1"/>
          <p:nvPr/>
        </p:nvSpPr>
        <p:spPr>
          <a:xfrm>
            <a:off x="849921" y="4642302"/>
            <a:ext cx="1329735" cy="723275"/>
          </a:xfrm>
          <a:prstGeom prst="rect">
            <a:avLst/>
          </a:prstGeom>
          <a:noFill/>
        </p:spPr>
        <p:txBody>
          <a:bodyPr wrap="square" rtlCol="0">
            <a:spAutoFit/>
          </a:bodyPr>
          <a:lstStyle/>
          <a:p>
            <a:r>
              <a:rPr lang="en-US" sz="1100" b="1" i="1" u="sng" dirty="0"/>
              <a:t>Product Backlog</a:t>
            </a:r>
          </a:p>
          <a:p>
            <a:pPr>
              <a:buFont typeface="Arial" pitchFamily="34" charset="0"/>
              <a:buChar char="•"/>
            </a:pPr>
            <a:r>
              <a:rPr lang="en-US" sz="1000" dirty="0"/>
              <a:t> Modules</a:t>
            </a:r>
          </a:p>
          <a:p>
            <a:pPr>
              <a:buFont typeface="Arial" pitchFamily="34" charset="0"/>
              <a:buChar char="•"/>
            </a:pPr>
            <a:r>
              <a:rPr lang="en-US" sz="1000" dirty="0"/>
              <a:t> Epics </a:t>
            </a:r>
          </a:p>
          <a:p>
            <a:pPr>
              <a:buFont typeface="Arial" pitchFamily="34" charset="0"/>
              <a:buChar char="•"/>
            </a:pPr>
            <a:r>
              <a:rPr lang="en-US" sz="1000" dirty="0"/>
              <a:t> User Stories</a:t>
            </a:r>
          </a:p>
        </p:txBody>
      </p:sp>
      <p:sp>
        <p:nvSpPr>
          <p:cNvPr id="89" name="TextBox 88"/>
          <p:cNvSpPr txBox="1"/>
          <p:nvPr/>
        </p:nvSpPr>
        <p:spPr>
          <a:xfrm>
            <a:off x="2623360" y="4684832"/>
            <a:ext cx="1012973" cy="738664"/>
          </a:xfrm>
          <a:prstGeom prst="rect">
            <a:avLst/>
          </a:prstGeom>
          <a:noFill/>
        </p:spPr>
        <p:txBody>
          <a:bodyPr wrap="square" rtlCol="0">
            <a:spAutoFit/>
          </a:bodyPr>
          <a:lstStyle/>
          <a:p>
            <a:r>
              <a:rPr lang="en-US" sz="1100" b="1" i="1" u="sng" dirty="0"/>
              <a:t>Release </a:t>
            </a:r>
          </a:p>
          <a:p>
            <a:r>
              <a:rPr lang="en-US" sz="1100" b="1" i="1" u="sng" dirty="0"/>
              <a:t>Planning</a:t>
            </a:r>
          </a:p>
          <a:p>
            <a:pPr>
              <a:buFont typeface="Arial" pitchFamily="34" charset="0"/>
              <a:buChar char="•"/>
            </a:pPr>
            <a:r>
              <a:rPr lang="en-US" sz="1000" dirty="0"/>
              <a:t> Pointed</a:t>
            </a:r>
          </a:p>
          <a:p>
            <a:pPr>
              <a:buFont typeface="Arial" pitchFamily="34" charset="0"/>
              <a:buChar char="•"/>
            </a:pPr>
            <a:r>
              <a:rPr lang="en-US" sz="1000" dirty="0"/>
              <a:t> Prioritized</a:t>
            </a:r>
          </a:p>
        </p:txBody>
      </p:sp>
      <p:sp>
        <p:nvSpPr>
          <p:cNvPr id="90" name="TextBox 89"/>
          <p:cNvSpPr txBox="1"/>
          <p:nvPr/>
        </p:nvSpPr>
        <p:spPr>
          <a:xfrm>
            <a:off x="4008264" y="4642302"/>
            <a:ext cx="1143399" cy="1292662"/>
          </a:xfrm>
          <a:prstGeom prst="rect">
            <a:avLst/>
          </a:prstGeom>
          <a:noFill/>
        </p:spPr>
        <p:txBody>
          <a:bodyPr wrap="square" rtlCol="0">
            <a:spAutoFit/>
          </a:bodyPr>
          <a:lstStyle/>
          <a:p>
            <a:r>
              <a:rPr lang="en-US" sz="1100" b="1" i="1" u="sng" dirty="0"/>
              <a:t>Sprint </a:t>
            </a:r>
          </a:p>
          <a:p>
            <a:r>
              <a:rPr lang="en-US" sz="1100" b="1" i="1" u="sng" dirty="0"/>
              <a:t>Planning</a:t>
            </a:r>
          </a:p>
          <a:p>
            <a:pPr>
              <a:buFont typeface="Arial" pitchFamily="34" charset="0"/>
              <a:buChar char="•"/>
            </a:pPr>
            <a:r>
              <a:rPr lang="en-US" sz="1000" dirty="0"/>
              <a:t> Understand</a:t>
            </a:r>
          </a:p>
          <a:p>
            <a:pPr>
              <a:buFont typeface="Arial" pitchFamily="34" charset="0"/>
              <a:buChar char="•"/>
            </a:pPr>
            <a:r>
              <a:rPr lang="en-US" sz="1000" dirty="0"/>
              <a:t> Define Tasks</a:t>
            </a:r>
          </a:p>
          <a:p>
            <a:pPr>
              <a:buFont typeface="Arial" pitchFamily="34" charset="0"/>
              <a:buChar char="•"/>
            </a:pPr>
            <a:r>
              <a:rPr lang="en-US" sz="1000" dirty="0"/>
              <a:t> Commit</a:t>
            </a:r>
          </a:p>
          <a:p>
            <a:pPr>
              <a:buFont typeface="Arial" pitchFamily="34" charset="0"/>
              <a:buChar char="•"/>
            </a:pPr>
            <a:r>
              <a:rPr lang="en-US" sz="1000" dirty="0"/>
              <a:t> 2-4 hours</a:t>
            </a:r>
          </a:p>
          <a:p>
            <a:endParaRPr lang="en-US" sz="1600" dirty="0"/>
          </a:p>
        </p:txBody>
      </p:sp>
      <p:sp>
        <p:nvSpPr>
          <p:cNvPr id="91" name="TextBox 90"/>
          <p:cNvSpPr txBox="1"/>
          <p:nvPr/>
        </p:nvSpPr>
        <p:spPr>
          <a:xfrm>
            <a:off x="5160783" y="4642302"/>
            <a:ext cx="1447800" cy="877163"/>
          </a:xfrm>
          <a:prstGeom prst="rect">
            <a:avLst/>
          </a:prstGeom>
          <a:noFill/>
        </p:spPr>
        <p:txBody>
          <a:bodyPr wrap="square" rtlCol="0">
            <a:spAutoFit/>
          </a:bodyPr>
          <a:lstStyle/>
          <a:p>
            <a:r>
              <a:rPr lang="en-US" sz="1100" b="1" i="1" u="sng" dirty="0"/>
              <a:t>Sprint</a:t>
            </a:r>
            <a:r>
              <a:rPr lang="en-US" sz="1000" dirty="0"/>
              <a:t> </a:t>
            </a:r>
          </a:p>
          <a:p>
            <a:pPr>
              <a:buFont typeface="Arial" pitchFamily="34" charset="0"/>
              <a:buChar char="•"/>
            </a:pPr>
            <a:r>
              <a:rPr lang="en-US" sz="1000" dirty="0"/>
              <a:t> Develop, test</a:t>
            </a:r>
          </a:p>
          <a:p>
            <a:pPr>
              <a:buFont typeface="Arial" pitchFamily="34" charset="0"/>
              <a:buChar char="•"/>
            </a:pPr>
            <a:r>
              <a:rPr lang="en-US" sz="1000" dirty="0"/>
              <a:t> 2-4 weeks</a:t>
            </a:r>
          </a:p>
          <a:p>
            <a:r>
              <a:rPr lang="en-US" sz="1000" b="1" i="1" u="sng" dirty="0"/>
              <a:t>Daily Scrum</a:t>
            </a:r>
          </a:p>
          <a:p>
            <a:pPr>
              <a:buFont typeface="Arial" pitchFamily="34" charset="0"/>
              <a:buChar char="•"/>
            </a:pPr>
            <a:r>
              <a:rPr lang="en-US" sz="1000" dirty="0"/>
              <a:t> 15min</a:t>
            </a:r>
          </a:p>
        </p:txBody>
      </p:sp>
      <p:sp>
        <p:nvSpPr>
          <p:cNvPr id="92" name="TextBox 91"/>
          <p:cNvSpPr txBox="1"/>
          <p:nvPr/>
        </p:nvSpPr>
        <p:spPr>
          <a:xfrm>
            <a:off x="4347832" y="2197479"/>
            <a:ext cx="1302046" cy="369332"/>
          </a:xfrm>
          <a:prstGeom prst="rect">
            <a:avLst/>
          </a:prstGeom>
          <a:noFill/>
        </p:spPr>
        <p:txBody>
          <a:bodyPr wrap="square" rtlCol="0">
            <a:spAutoFit/>
          </a:bodyPr>
          <a:lstStyle/>
          <a:p>
            <a:r>
              <a:rPr lang="en-US" sz="900" b="1" dirty="0"/>
              <a:t>Daily</a:t>
            </a:r>
          </a:p>
          <a:p>
            <a:r>
              <a:rPr lang="en-US" sz="900" b="1" dirty="0"/>
              <a:t>Scrum</a:t>
            </a:r>
          </a:p>
        </p:txBody>
      </p:sp>
      <p:sp>
        <p:nvSpPr>
          <p:cNvPr id="93" name="Right Arrow 92"/>
          <p:cNvSpPr/>
          <p:nvPr/>
        </p:nvSpPr>
        <p:spPr bwMode="auto">
          <a:xfrm rot="469345">
            <a:off x="909993" y="4359113"/>
            <a:ext cx="1371674"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94" name="Right Arrow 93"/>
          <p:cNvSpPr/>
          <p:nvPr/>
        </p:nvSpPr>
        <p:spPr bwMode="auto">
          <a:xfrm rot="469345">
            <a:off x="2711303" y="4353218"/>
            <a:ext cx="875198"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95" name="Right Arrow 94"/>
          <p:cNvSpPr/>
          <p:nvPr/>
        </p:nvSpPr>
        <p:spPr bwMode="auto">
          <a:xfrm rot="469345">
            <a:off x="4068915" y="4346138"/>
            <a:ext cx="507541"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96" name="Right Arrow 95"/>
          <p:cNvSpPr/>
          <p:nvPr/>
        </p:nvSpPr>
        <p:spPr bwMode="auto">
          <a:xfrm rot="469345">
            <a:off x="4532641" y="4326255"/>
            <a:ext cx="2718456"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97" name="TextBox 96"/>
          <p:cNvSpPr txBox="1"/>
          <p:nvPr/>
        </p:nvSpPr>
        <p:spPr>
          <a:xfrm>
            <a:off x="7016835" y="4642302"/>
            <a:ext cx="734310" cy="1138773"/>
          </a:xfrm>
          <a:prstGeom prst="rect">
            <a:avLst/>
          </a:prstGeom>
          <a:noFill/>
        </p:spPr>
        <p:txBody>
          <a:bodyPr wrap="square" rtlCol="0">
            <a:spAutoFit/>
          </a:bodyPr>
          <a:lstStyle/>
          <a:p>
            <a:r>
              <a:rPr lang="en-US" sz="1100" b="1" i="1" u="sng" dirty="0"/>
              <a:t>Sprint </a:t>
            </a:r>
          </a:p>
          <a:p>
            <a:r>
              <a:rPr lang="en-US" sz="1100" b="1" i="1" u="sng" dirty="0"/>
              <a:t>Review</a:t>
            </a:r>
          </a:p>
          <a:p>
            <a:pPr>
              <a:buFont typeface="Arial" pitchFamily="34" charset="0"/>
              <a:buChar char="•"/>
            </a:pPr>
            <a:r>
              <a:rPr lang="en-US" sz="1000" dirty="0"/>
              <a:t> Demo</a:t>
            </a:r>
          </a:p>
          <a:p>
            <a:pPr>
              <a:buFont typeface="Arial" pitchFamily="34" charset="0"/>
              <a:buChar char="•"/>
            </a:pPr>
            <a:r>
              <a:rPr lang="en-US" sz="1000" dirty="0"/>
              <a:t> Accept</a:t>
            </a:r>
          </a:p>
          <a:p>
            <a:pPr>
              <a:buFont typeface="Arial" pitchFamily="34" charset="0"/>
              <a:buChar char="•"/>
            </a:pPr>
            <a:r>
              <a:rPr lang="en-US" sz="1000" dirty="0"/>
              <a:t> 2-4 hrs</a:t>
            </a:r>
          </a:p>
          <a:p>
            <a:endParaRPr lang="en-US" sz="1600" dirty="0"/>
          </a:p>
        </p:txBody>
      </p:sp>
      <p:sp>
        <p:nvSpPr>
          <p:cNvPr id="98" name="Right Arrow 97"/>
          <p:cNvSpPr/>
          <p:nvPr/>
        </p:nvSpPr>
        <p:spPr bwMode="auto">
          <a:xfrm rot="469345">
            <a:off x="7162298" y="4317566"/>
            <a:ext cx="507541"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99" name="TextBox 98"/>
          <p:cNvSpPr txBox="1"/>
          <p:nvPr/>
        </p:nvSpPr>
        <p:spPr>
          <a:xfrm>
            <a:off x="7660106" y="4642302"/>
            <a:ext cx="1447800" cy="969496"/>
          </a:xfrm>
          <a:prstGeom prst="rect">
            <a:avLst/>
          </a:prstGeom>
          <a:noFill/>
        </p:spPr>
        <p:txBody>
          <a:bodyPr wrap="square" rtlCol="0">
            <a:spAutoFit/>
          </a:bodyPr>
          <a:lstStyle/>
          <a:p>
            <a:r>
              <a:rPr lang="en-US" sz="1100" b="1" i="1" u="sng" dirty="0"/>
              <a:t>Retrospective</a:t>
            </a:r>
            <a:endParaRPr lang="en-US" sz="1100" i="1" u="sng" dirty="0"/>
          </a:p>
          <a:p>
            <a:pPr>
              <a:buFont typeface="Arial" pitchFamily="34" charset="0"/>
              <a:buChar char="•"/>
            </a:pPr>
            <a:r>
              <a:rPr lang="en-US" sz="1000" dirty="0"/>
              <a:t> Continuous improvement</a:t>
            </a:r>
          </a:p>
          <a:p>
            <a:pPr>
              <a:buFont typeface="Arial" pitchFamily="34" charset="0"/>
              <a:buChar char="•"/>
            </a:pPr>
            <a:r>
              <a:rPr lang="en-US" sz="1000" dirty="0"/>
              <a:t> ~2 hrs</a:t>
            </a:r>
          </a:p>
          <a:p>
            <a:endParaRPr lang="en-US" sz="1600" dirty="0"/>
          </a:p>
        </p:txBody>
      </p:sp>
      <p:sp>
        <p:nvSpPr>
          <p:cNvPr id="100" name="Right Arrow 99"/>
          <p:cNvSpPr/>
          <p:nvPr/>
        </p:nvSpPr>
        <p:spPr bwMode="auto">
          <a:xfrm rot="469345">
            <a:off x="7714730" y="4319783"/>
            <a:ext cx="507541"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63" name="TextBox 62"/>
          <p:cNvSpPr txBox="1"/>
          <p:nvPr/>
        </p:nvSpPr>
        <p:spPr>
          <a:xfrm>
            <a:off x="5107169" y="3207614"/>
            <a:ext cx="1302046" cy="430887"/>
          </a:xfrm>
          <a:prstGeom prst="rect">
            <a:avLst/>
          </a:prstGeom>
          <a:noFill/>
        </p:spPr>
        <p:txBody>
          <a:bodyPr wrap="square" rtlCol="0">
            <a:spAutoFit/>
          </a:bodyPr>
          <a:lstStyle/>
          <a:p>
            <a:r>
              <a:rPr lang="en-US" sz="1100" b="1" dirty="0"/>
              <a:t>Sprint</a:t>
            </a:r>
          </a:p>
          <a:p>
            <a:r>
              <a:rPr lang="en-US" sz="1100" b="1" dirty="0"/>
              <a:t>(Iterative)</a:t>
            </a:r>
          </a:p>
        </p:txBody>
      </p:sp>
      <p:sp>
        <p:nvSpPr>
          <p:cNvPr id="64" name="Rectangle 63"/>
          <p:cNvSpPr/>
          <p:nvPr/>
        </p:nvSpPr>
        <p:spPr>
          <a:xfrm>
            <a:off x="596700" y="1063636"/>
            <a:ext cx="8000163" cy="523220"/>
          </a:xfrm>
          <a:prstGeom prst="rect">
            <a:avLst/>
          </a:prstGeom>
        </p:spPr>
        <p:txBody>
          <a:bodyPr wrap="square">
            <a:spAutoFit/>
          </a:bodyPr>
          <a:lstStyle/>
          <a:p>
            <a:pPr>
              <a:spcAft>
                <a:spcPts val="2400"/>
              </a:spcAft>
              <a:buNone/>
            </a:pPr>
            <a:r>
              <a:rPr lang="en-US" b="1" dirty="0">
                <a:solidFill>
                  <a:srgbClr val="FF4019"/>
                </a:solidFill>
                <a:latin typeface="Comic Sans MS" pitchFamily="66" charset="0"/>
              </a:rPr>
              <a:t>3 Roles       3 Artifacts 	     4 Ceremonies</a:t>
            </a:r>
          </a:p>
        </p:txBody>
      </p:sp>
      <p:grpSp>
        <p:nvGrpSpPr>
          <p:cNvPr id="66" name="Group 65"/>
          <p:cNvGrpSpPr/>
          <p:nvPr/>
        </p:nvGrpSpPr>
        <p:grpSpPr>
          <a:xfrm>
            <a:off x="295159" y="3268210"/>
            <a:ext cx="1002013" cy="1300660"/>
            <a:chOff x="6291923" y="2067054"/>
            <a:chExt cx="1384784" cy="1455810"/>
          </a:xfrm>
        </p:grpSpPr>
        <p:grpSp>
          <p:nvGrpSpPr>
            <p:cNvPr id="67" name="Group 52"/>
            <p:cNvGrpSpPr/>
            <p:nvPr/>
          </p:nvGrpSpPr>
          <p:grpSpPr>
            <a:xfrm>
              <a:off x="6331115" y="2179674"/>
              <a:ext cx="1345592" cy="1343190"/>
              <a:chOff x="6905272" y="1818170"/>
              <a:chExt cx="1848986" cy="1896080"/>
            </a:xfrm>
          </p:grpSpPr>
          <p:pic>
            <p:nvPicPr>
              <p:cNvPr id="69" name="Picture 2" descr="C:\Documents and Settings\jwolcott\Local Settings\Temporary Internet Files\Content.IE5\AA3O1OVU\MC900056736[1].wmf"/>
              <p:cNvPicPr>
                <a:picLocks noChangeAspect="1" noChangeArrowheads="1"/>
              </p:cNvPicPr>
              <p:nvPr/>
            </p:nvPicPr>
            <p:blipFill>
              <a:blip r:embed="rId10" cstate="print"/>
              <a:srcRect/>
              <a:stretch>
                <a:fillRect/>
              </a:stretch>
            </p:blipFill>
            <p:spPr bwMode="auto">
              <a:xfrm>
                <a:off x="6905272" y="1889108"/>
                <a:ext cx="1351483" cy="1825142"/>
              </a:xfrm>
              <a:prstGeom prst="rect">
                <a:avLst/>
              </a:prstGeom>
              <a:noFill/>
            </p:spPr>
          </p:pic>
          <p:pic>
            <p:nvPicPr>
              <p:cNvPr id="71" name="Picture 3" descr="C:\Documents and Settings\jwolcott\Local Settings\Temporary Internet Files\Content.IE5\3HWQS0ZJ\MC900334794[1].wmf"/>
              <p:cNvPicPr>
                <a:picLocks noChangeAspect="1" noChangeArrowheads="1"/>
              </p:cNvPicPr>
              <p:nvPr/>
            </p:nvPicPr>
            <p:blipFill>
              <a:blip r:embed="rId11" cstate="print"/>
              <a:srcRect/>
              <a:stretch>
                <a:fillRect/>
              </a:stretch>
            </p:blipFill>
            <p:spPr bwMode="auto">
              <a:xfrm>
                <a:off x="7731579" y="1818170"/>
                <a:ext cx="1022679" cy="1036674"/>
              </a:xfrm>
              <a:prstGeom prst="rect">
                <a:avLst/>
              </a:prstGeom>
              <a:noFill/>
            </p:spPr>
          </p:pic>
        </p:grpSp>
        <p:pic>
          <p:nvPicPr>
            <p:cNvPr id="68" name="Picture 5" descr="C:\Documents and Settings\jwolcott\Local Settings\Temporary Internet Files\Content.IE5\3HWQS0ZJ\MC900048376[1].wmf"/>
            <p:cNvPicPr>
              <a:picLocks noChangeAspect="1" noChangeArrowheads="1"/>
            </p:cNvPicPr>
            <p:nvPr/>
          </p:nvPicPr>
          <p:blipFill>
            <a:blip r:embed="rId12" cstate="print"/>
            <a:srcRect/>
            <a:stretch>
              <a:fillRect/>
            </a:stretch>
          </p:blipFill>
          <p:spPr bwMode="auto">
            <a:xfrm rot="20706750">
              <a:off x="6291923" y="2067054"/>
              <a:ext cx="227982" cy="328061"/>
            </a:xfrm>
            <a:prstGeom prst="rect">
              <a:avLst/>
            </a:prstGeom>
            <a:noFill/>
          </p:spPr>
        </p:pic>
      </p:grpSp>
      <p:sp>
        <p:nvSpPr>
          <p:cNvPr id="46" name="Right Arrow 45"/>
          <p:cNvSpPr/>
          <p:nvPr/>
        </p:nvSpPr>
        <p:spPr bwMode="auto">
          <a:xfrm rot="469345">
            <a:off x="3605917" y="4404964"/>
            <a:ext cx="433781" cy="213032"/>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49" name="TextBox 48"/>
          <p:cNvSpPr txBox="1"/>
          <p:nvPr/>
        </p:nvSpPr>
        <p:spPr>
          <a:xfrm>
            <a:off x="3477980" y="4658432"/>
            <a:ext cx="990276" cy="861774"/>
          </a:xfrm>
          <a:prstGeom prst="rect">
            <a:avLst/>
          </a:prstGeom>
          <a:noFill/>
        </p:spPr>
        <p:txBody>
          <a:bodyPr wrap="square" rtlCol="0">
            <a:spAutoFit/>
          </a:bodyPr>
          <a:lstStyle/>
          <a:p>
            <a:r>
              <a:rPr lang="en-US" sz="1000" b="1" i="1" u="sng" dirty="0"/>
              <a:t>Add</a:t>
            </a:r>
          </a:p>
          <a:p>
            <a:r>
              <a:rPr lang="en-US" sz="1000" b="1" i="1" u="sng" dirty="0"/>
              <a:t>Story </a:t>
            </a:r>
          </a:p>
          <a:p>
            <a:r>
              <a:rPr lang="en-US" sz="1000" b="1" i="1" u="sng" dirty="0"/>
              <a:t>Detail</a:t>
            </a:r>
          </a:p>
          <a:p>
            <a:pPr marL="58738" indent="-58738">
              <a:buFont typeface="Arial" pitchFamily="34" charset="0"/>
              <a:buChar char="•"/>
            </a:pPr>
            <a:r>
              <a:rPr lang="en-US" sz="1000" dirty="0"/>
              <a:t>AC</a:t>
            </a:r>
          </a:p>
          <a:p>
            <a:endParaRPr lang="en-US" sz="1000" dirty="0"/>
          </a:p>
        </p:txBody>
      </p:sp>
      <p:sp>
        <p:nvSpPr>
          <p:cNvPr id="50" name="TextBox 49"/>
          <p:cNvSpPr txBox="1"/>
          <p:nvPr/>
        </p:nvSpPr>
        <p:spPr>
          <a:xfrm>
            <a:off x="2665224" y="3051664"/>
            <a:ext cx="1302046" cy="769441"/>
          </a:xfrm>
          <a:prstGeom prst="rect">
            <a:avLst/>
          </a:prstGeom>
          <a:noFill/>
        </p:spPr>
        <p:txBody>
          <a:bodyPr wrap="square" rtlCol="0">
            <a:spAutoFit/>
          </a:bodyPr>
          <a:lstStyle/>
          <a:p>
            <a:r>
              <a:rPr lang="en-US" sz="1100" b="1" dirty="0"/>
              <a:t>Release Planning</a:t>
            </a:r>
          </a:p>
          <a:p>
            <a:r>
              <a:rPr lang="en-US" sz="1100" b="1" dirty="0"/>
              <a:t>(Iterative   R2,R3, Rn</a:t>
            </a:r>
          </a:p>
        </p:txBody>
      </p:sp>
      <p:sp>
        <p:nvSpPr>
          <p:cNvPr id="56" name="Right Arrow 55"/>
          <p:cNvSpPr/>
          <p:nvPr/>
        </p:nvSpPr>
        <p:spPr bwMode="auto">
          <a:xfrm rot="469345">
            <a:off x="2270078" y="4409330"/>
            <a:ext cx="421485" cy="214752"/>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57" name="TextBox 56"/>
          <p:cNvSpPr txBox="1"/>
          <p:nvPr/>
        </p:nvSpPr>
        <p:spPr>
          <a:xfrm>
            <a:off x="2081954" y="4683241"/>
            <a:ext cx="990276" cy="969496"/>
          </a:xfrm>
          <a:prstGeom prst="rect">
            <a:avLst/>
          </a:prstGeom>
          <a:noFill/>
        </p:spPr>
        <p:txBody>
          <a:bodyPr wrap="square" rtlCol="0">
            <a:spAutoFit/>
          </a:bodyPr>
          <a:lstStyle/>
          <a:p>
            <a:r>
              <a:rPr lang="en-US" sz="1000" b="1" i="1" u="sng" dirty="0"/>
              <a:t>‘Right</a:t>
            </a:r>
          </a:p>
          <a:p>
            <a:r>
              <a:rPr lang="en-US" sz="1000" b="1" i="1" u="sng" dirty="0"/>
              <a:t> size’</a:t>
            </a:r>
          </a:p>
          <a:p>
            <a:r>
              <a:rPr lang="en-US" sz="1000" b="1" i="1" u="sng" dirty="0"/>
              <a:t>Story </a:t>
            </a:r>
          </a:p>
          <a:p>
            <a:endParaRPr lang="en-US" sz="1100" b="1" i="1" u="sng" dirty="0"/>
          </a:p>
          <a:p>
            <a:endParaRPr lang="en-US" sz="1600" dirty="0"/>
          </a:p>
        </p:txBody>
      </p:sp>
      <p:grpSp>
        <p:nvGrpSpPr>
          <p:cNvPr id="60" name="Group 59"/>
          <p:cNvGrpSpPr/>
          <p:nvPr/>
        </p:nvGrpSpPr>
        <p:grpSpPr>
          <a:xfrm>
            <a:off x="8230619" y="3632750"/>
            <a:ext cx="713105" cy="923036"/>
            <a:chOff x="8135619" y="4143375"/>
            <a:chExt cx="713105" cy="923036"/>
          </a:xfrm>
        </p:grpSpPr>
        <p:sp>
          <p:nvSpPr>
            <p:cNvPr id="73" name="TextBox 72"/>
            <p:cNvSpPr txBox="1"/>
            <p:nvPr/>
          </p:nvSpPr>
          <p:spPr>
            <a:xfrm>
              <a:off x="8248943" y="4143375"/>
              <a:ext cx="599781" cy="230832"/>
            </a:xfrm>
            <a:prstGeom prst="rect">
              <a:avLst/>
            </a:prstGeom>
            <a:noFill/>
          </p:spPr>
          <p:txBody>
            <a:bodyPr wrap="square" rtlCol="0">
              <a:spAutoFit/>
            </a:bodyPr>
            <a:lstStyle/>
            <a:p>
              <a:r>
                <a:rPr lang="en-US" sz="900" dirty="0"/>
                <a:t>Product</a:t>
              </a:r>
            </a:p>
          </p:txBody>
        </p:sp>
        <p:pic>
          <p:nvPicPr>
            <p:cNvPr id="74" name="Picture 4" descr="C:\Documents and Settings\jwolcott\Local Settings\Temporary Internet Files\Content.IE5\3HWQS0ZJ\MC900334794[1].wmf"/>
            <p:cNvPicPr>
              <a:picLocks noChangeAspect="1" noChangeArrowheads="1"/>
            </p:cNvPicPr>
            <p:nvPr/>
          </p:nvPicPr>
          <p:blipFill>
            <a:blip r:embed="rId11" cstate="print"/>
            <a:srcRect/>
            <a:stretch>
              <a:fillRect/>
            </a:stretch>
          </p:blipFill>
          <p:spPr bwMode="auto">
            <a:xfrm>
              <a:off x="8135619" y="4315828"/>
              <a:ext cx="683378" cy="750583"/>
            </a:xfrm>
            <a:prstGeom prst="rect">
              <a:avLst/>
            </a:prstGeom>
            <a:noFill/>
          </p:spPr>
        </p:pic>
      </p:grpSp>
      <p:grpSp>
        <p:nvGrpSpPr>
          <p:cNvPr id="78" name="Group 77"/>
          <p:cNvGrpSpPr/>
          <p:nvPr/>
        </p:nvGrpSpPr>
        <p:grpSpPr>
          <a:xfrm>
            <a:off x="4240295" y="1980337"/>
            <a:ext cx="3989304" cy="2406164"/>
            <a:chOff x="6699402" y="207256"/>
            <a:chExt cx="2845095" cy="2804296"/>
          </a:xfrm>
        </p:grpSpPr>
        <p:pic>
          <p:nvPicPr>
            <p:cNvPr id="62" name="Picture 12"/>
            <p:cNvPicPr>
              <a:picLocks noChangeAspect="1" noChangeArrowheads="1"/>
            </p:cNvPicPr>
            <p:nvPr/>
          </p:nvPicPr>
          <p:blipFill>
            <a:blip r:embed="rId7" cstate="print"/>
            <a:srcRect/>
            <a:stretch>
              <a:fillRect/>
            </a:stretch>
          </p:blipFill>
          <p:spPr bwMode="auto">
            <a:xfrm>
              <a:off x="6712397" y="636650"/>
              <a:ext cx="2832100" cy="2374902"/>
            </a:xfrm>
            <a:prstGeom prst="rect">
              <a:avLst/>
            </a:prstGeom>
            <a:noFill/>
            <a:ln w="9525">
              <a:noFill/>
              <a:miter lim="800000"/>
              <a:headEnd/>
              <a:tailEnd/>
            </a:ln>
          </p:spPr>
        </p:pic>
        <p:pic>
          <p:nvPicPr>
            <p:cNvPr id="76" name="Picture 38"/>
            <p:cNvPicPr>
              <a:picLocks noChangeAspect="1" noChangeArrowheads="1"/>
            </p:cNvPicPr>
            <p:nvPr/>
          </p:nvPicPr>
          <p:blipFill>
            <a:blip r:embed="rId13" cstate="print"/>
            <a:srcRect/>
            <a:stretch>
              <a:fillRect/>
            </a:stretch>
          </p:blipFill>
          <p:spPr bwMode="auto">
            <a:xfrm rot="20838579">
              <a:off x="6699402" y="207256"/>
              <a:ext cx="800405" cy="851120"/>
            </a:xfrm>
            <a:prstGeom prst="rect">
              <a:avLst/>
            </a:prstGeom>
            <a:noFill/>
            <a:ln w="9525">
              <a:noFill/>
              <a:miter lim="800000"/>
              <a:headEnd/>
              <a:tailEnd/>
            </a:ln>
          </p:spPr>
        </p:pic>
      </p:grpSp>
    </p:spTree>
    <p:extLst>
      <p:ext uri="{BB962C8B-B14F-4D97-AF65-F5344CB8AC3E}">
        <p14:creationId xmlns:p14="http://schemas.microsoft.com/office/powerpoint/2010/main" val="167874094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r>
              <a:rPr lang="en-US" sz="3200" dirty="0">
                <a:latin typeface="Calibri" pitchFamily="34" charset="0"/>
              </a:rPr>
              <a:t>3 Scrum Roles</a:t>
            </a:r>
          </a:p>
        </p:txBody>
      </p:sp>
      <p:sp>
        <p:nvSpPr>
          <p:cNvPr id="8" name="TextBox 7"/>
          <p:cNvSpPr txBox="1"/>
          <p:nvPr/>
        </p:nvSpPr>
        <p:spPr>
          <a:xfrm>
            <a:off x="2541180" y="1151565"/>
            <a:ext cx="6251945" cy="1938992"/>
          </a:xfrm>
          <a:prstGeom prst="rect">
            <a:avLst/>
          </a:prstGeom>
          <a:noFill/>
        </p:spPr>
        <p:txBody>
          <a:bodyPr wrap="square" rtlCol="0">
            <a:spAutoFit/>
          </a:bodyPr>
          <a:lstStyle/>
          <a:p>
            <a:pPr marL="285750" indent="-285750">
              <a:buFont typeface="Wingdings" pitchFamily="2" charset="2"/>
              <a:buChar char="§"/>
            </a:pPr>
            <a:r>
              <a:rPr lang="en-US" sz="2000" dirty="0">
                <a:latin typeface="Calibri" pitchFamily="34" charset="0"/>
              </a:rPr>
              <a:t>Defines the Product Vision </a:t>
            </a:r>
          </a:p>
          <a:p>
            <a:pPr marL="285750" indent="-285750">
              <a:buFont typeface="Wingdings" pitchFamily="2" charset="2"/>
              <a:buChar char="§"/>
            </a:pPr>
            <a:r>
              <a:rPr lang="en-US" sz="2000" dirty="0">
                <a:latin typeface="Calibri" pitchFamily="34" charset="0"/>
              </a:rPr>
              <a:t>Accountable for product success</a:t>
            </a:r>
          </a:p>
          <a:p>
            <a:pPr marL="285750" indent="-285750">
              <a:buFont typeface="Wingdings" pitchFamily="2" charset="2"/>
              <a:buChar char="§"/>
            </a:pPr>
            <a:r>
              <a:rPr lang="en-US" sz="2000" dirty="0">
                <a:latin typeface="Calibri" pitchFamily="34" charset="0"/>
              </a:rPr>
              <a:t>Ensures the Team is working on the highest value features (prioritizes stories)</a:t>
            </a:r>
          </a:p>
          <a:p>
            <a:pPr marL="285750" indent="-285750">
              <a:buFont typeface="Wingdings" pitchFamily="2" charset="2"/>
              <a:buChar char="§"/>
            </a:pPr>
            <a:r>
              <a:rPr lang="en-US" sz="2000" dirty="0">
                <a:latin typeface="Calibri" pitchFamily="34" charset="0"/>
              </a:rPr>
              <a:t>Has final authority on WHAT gets developed (not how)</a:t>
            </a:r>
          </a:p>
          <a:p>
            <a:pPr marL="285750" indent="-285750">
              <a:buFont typeface="Wingdings" pitchFamily="2" charset="2"/>
              <a:buChar char="§"/>
            </a:pPr>
            <a:r>
              <a:rPr lang="en-US" sz="2000" dirty="0">
                <a:latin typeface="Calibri" pitchFamily="34" charset="0"/>
              </a:rPr>
              <a:t>Has authority and availability to make timely decisions</a:t>
            </a:r>
          </a:p>
        </p:txBody>
      </p:sp>
      <p:sp>
        <p:nvSpPr>
          <p:cNvPr id="12" name="TextBox 11"/>
          <p:cNvSpPr txBox="1"/>
          <p:nvPr/>
        </p:nvSpPr>
        <p:spPr>
          <a:xfrm>
            <a:off x="2541180" y="3645687"/>
            <a:ext cx="3713577" cy="2169825"/>
          </a:xfrm>
          <a:prstGeom prst="rect">
            <a:avLst/>
          </a:prstGeom>
          <a:noFill/>
        </p:spPr>
        <p:txBody>
          <a:bodyPr wrap="square" rtlCol="0">
            <a:spAutoFit/>
          </a:bodyPr>
          <a:lstStyle/>
          <a:p>
            <a:pPr>
              <a:spcAft>
                <a:spcPts val="600"/>
              </a:spcAft>
            </a:pPr>
            <a:r>
              <a:rPr lang="en-US" sz="2000" b="1" dirty="0">
                <a:latin typeface="Calibri" pitchFamily="34" charset="0"/>
              </a:rPr>
              <a:t>Servant Leader</a:t>
            </a:r>
          </a:p>
          <a:p>
            <a:pPr marL="285750" indent="-285750">
              <a:buFont typeface="Wingdings" pitchFamily="2" charset="2"/>
              <a:buChar char="§"/>
            </a:pPr>
            <a:r>
              <a:rPr lang="en-US" sz="2000" dirty="0">
                <a:latin typeface="Calibri" pitchFamily="34" charset="0"/>
              </a:rPr>
              <a:t>Serves the Development Team</a:t>
            </a:r>
          </a:p>
          <a:p>
            <a:pPr marL="742950" lvl="1" indent="-285750">
              <a:buFont typeface="Wingdings" pitchFamily="2" charset="2"/>
              <a:buChar char="§"/>
            </a:pPr>
            <a:r>
              <a:rPr lang="en-US" sz="1800" dirty="0">
                <a:latin typeface="Calibri" pitchFamily="34" charset="0"/>
              </a:rPr>
              <a:t>Facilitates Ceremonies</a:t>
            </a:r>
          </a:p>
          <a:p>
            <a:pPr marL="742950" lvl="1" indent="-285750">
              <a:buFont typeface="Wingdings" pitchFamily="2" charset="2"/>
              <a:buChar char="§"/>
            </a:pPr>
            <a:r>
              <a:rPr lang="en-US" sz="1800" dirty="0">
                <a:latin typeface="Calibri" pitchFamily="34" charset="0"/>
              </a:rPr>
              <a:t>Coaches and Mentors the Team </a:t>
            </a:r>
          </a:p>
          <a:p>
            <a:pPr marL="742950" lvl="1" indent="-285750">
              <a:buFont typeface="Wingdings" pitchFamily="2" charset="2"/>
              <a:buChar char="§"/>
            </a:pPr>
            <a:r>
              <a:rPr lang="en-US" sz="1800" dirty="0">
                <a:latin typeface="Calibri" pitchFamily="34" charset="0"/>
              </a:rPr>
              <a:t>Removes Impediments</a:t>
            </a:r>
          </a:p>
          <a:p>
            <a:pPr marL="742950" lvl="1" indent="-285750">
              <a:buFont typeface="Wingdings" pitchFamily="2" charset="2"/>
              <a:buChar char="§"/>
            </a:pPr>
            <a:r>
              <a:rPr lang="en-US" sz="1800" dirty="0">
                <a:latin typeface="Calibri" pitchFamily="34" charset="0"/>
              </a:rPr>
              <a:t>Protects the Team</a:t>
            </a:r>
          </a:p>
        </p:txBody>
      </p:sp>
      <p:sp>
        <p:nvSpPr>
          <p:cNvPr id="13" name="TextBox 12"/>
          <p:cNvSpPr txBox="1"/>
          <p:nvPr/>
        </p:nvSpPr>
        <p:spPr>
          <a:xfrm>
            <a:off x="83453" y="2774246"/>
            <a:ext cx="2622743" cy="461665"/>
          </a:xfrm>
          <a:prstGeom prst="rect">
            <a:avLst/>
          </a:prstGeom>
          <a:noFill/>
        </p:spPr>
        <p:txBody>
          <a:bodyPr wrap="square" rtlCol="0">
            <a:spAutoFit/>
          </a:bodyPr>
          <a:lstStyle/>
          <a:p>
            <a:pPr algn="ctr"/>
            <a:r>
              <a:rPr lang="en-US" sz="2400" b="1" dirty="0">
                <a:solidFill>
                  <a:srgbClr val="0070C0"/>
                </a:solidFill>
                <a:latin typeface="Trebuchet MS" pitchFamily="34" charset="0"/>
              </a:rPr>
              <a:t>Product Owner</a:t>
            </a:r>
          </a:p>
        </p:txBody>
      </p:sp>
      <p:pic>
        <p:nvPicPr>
          <p:cNvPr id="14" name="Picture 2" descr="C:\Users\kkilburg\AppData\Local\Microsoft\Windows\Temporary Internet Files\Content.IE5\EZBIVT3C\MC90043395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726" y="995130"/>
            <a:ext cx="1790198" cy="17901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64859" y="5386895"/>
            <a:ext cx="2459931" cy="461665"/>
          </a:xfrm>
          <a:prstGeom prst="rect">
            <a:avLst/>
          </a:prstGeom>
          <a:noFill/>
        </p:spPr>
        <p:txBody>
          <a:bodyPr wrap="square" rtlCol="0">
            <a:spAutoFit/>
          </a:bodyPr>
          <a:lstStyle/>
          <a:p>
            <a:pPr algn="ctr"/>
            <a:r>
              <a:rPr lang="en-US" sz="2400" b="1" dirty="0">
                <a:solidFill>
                  <a:srgbClr val="0070C0"/>
                </a:solidFill>
                <a:latin typeface="Trebuchet MS" pitchFamily="34" charset="0"/>
              </a:rPr>
              <a:t>Scrum Master</a:t>
            </a:r>
          </a:p>
        </p:txBody>
      </p:sp>
      <p:pic>
        <p:nvPicPr>
          <p:cNvPr id="16" name="Picture 2" descr="C:\Users\kkilburg\AppData\Local\Microsoft\Windows\Temporary Internet Files\Content.IE5\HR6Z25Q9\MC90043490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84" y="3473411"/>
            <a:ext cx="2006549" cy="20065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997039" y="3653512"/>
            <a:ext cx="3004457" cy="2123658"/>
          </a:xfrm>
          <a:prstGeom prst="rect">
            <a:avLst/>
          </a:prstGeom>
        </p:spPr>
        <p:txBody>
          <a:bodyPr wrap="square">
            <a:spAutoFit/>
          </a:bodyPr>
          <a:lstStyle/>
          <a:p>
            <a:pPr marL="285750" indent="-285750">
              <a:buFont typeface="Wingdings" pitchFamily="2" charset="2"/>
              <a:buChar char="§"/>
            </a:pPr>
            <a:r>
              <a:rPr lang="en-US" sz="2000" dirty="0">
                <a:latin typeface="Calibri" pitchFamily="34" charset="0"/>
              </a:rPr>
              <a:t>Serves the Product Owner</a:t>
            </a:r>
          </a:p>
          <a:p>
            <a:pPr marL="742950" lvl="1" indent="-285750">
              <a:buFont typeface="Wingdings" pitchFamily="2" charset="2"/>
              <a:buChar char="§"/>
            </a:pPr>
            <a:r>
              <a:rPr lang="en-US" sz="1800" dirty="0">
                <a:latin typeface="Calibri" pitchFamily="34" charset="0"/>
              </a:rPr>
              <a:t>Backlog </a:t>
            </a:r>
            <a:r>
              <a:rPr lang="en-US" sz="1800" dirty="0" err="1">
                <a:latin typeface="Calibri" pitchFamily="34" charset="0"/>
              </a:rPr>
              <a:t>Mgmt</a:t>
            </a:r>
            <a:endParaRPr lang="en-US" sz="1800" dirty="0">
              <a:latin typeface="Calibri" pitchFamily="34" charset="0"/>
            </a:endParaRPr>
          </a:p>
          <a:p>
            <a:pPr marL="742950" lvl="1" indent="-285750">
              <a:buFont typeface="Wingdings" pitchFamily="2" charset="2"/>
              <a:buChar char="§"/>
            </a:pPr>
            <a:r>
              <a:rPr lang="en-US" sz="1800" dirty="0">
                <a:latin typeface="Calibri" pitchFamily="34" charset="0"/>
              </a:rPr>
              <a:t>Product Planning</a:t>
            </a:r>
          </a:p>
          <a:p>
            <a:pPr marL="285750" indent="-285750">
              <a:buFont typeface="Wingdings" pitchFamily="2" charset="2"/>
              <a:buChar char="§"/>
            </a:pPr>
            <a:r>
              <a:rPr lang="en-US" sz="2000" dirty="0">
                <a:latin typeface="Calibri" pitchFamily="34" charset="0"/>
              </a:rPr>
              <a:t>Serves the Organization</a:t>
            </a:r>
          </a:p>
          <a:p>
            <a:pPr marL="742950" lvl="1" indent="-285750">
              <a:buFont typeface="Wingdings" pitchFamily="2" charset="2"/>
              <a:buChar char="§"/>
            </a:pPr>
            <a:r>
              <a:rPr lang="en-US" sz="1800" dirty="0">
                <a:latin typeface="Calibri" pitchFamily="34" charset="0"/>
              </a:rPr>
              <a:t>Ensures Agile Principles are upheld</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955159" y="4199687"/>
            <a:ext cx="7123941" cy="2308324"/>
          </a:xfrm>
          <a:prstGeom prst="rect">
            <a:avLst/>
          </a:prstGeom>
          <a:noFill/>
        </p:spPr>
        <p:txBody>
          <a:bodyPr wrap="square" lIns="91440" tIns="45720" rIns="91440" bIns="45720">
            <a:spAutoFit/>
          </a:bodyPr>
          <a:lstStyle/>
          <a:p>
            <a:pPr algn="ctr"/>
            <a:r>
              <a:rPr lang="en-US" sz="72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Development Team</a:t>
            </a:r>
          </a:p>
        </p:txBody>
      </p:sp>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r>
              <a:rPr lang="en-US" sz="3200" dirty="0">
                <a:latin typeface="Calibri" pitchFamily="34" charset="0"/>
              </a:rPr>
              <a:t>3 Scrum Roles</a:t>
            </a:r>
          </a:p>
        </p:txBody>
      </p:sp>
      <p:sp>
        <p:nvSpPr>
          <p:cNvPr id="8" name="TextBox 7"/>
          <p:cNvSpPr txBox="1"/>
          <p:nvPr/>
        </p:nvSpPr>
        <p:spPr>
          <a:xfrm>
            <a:off x="2525538" y="1140921"/>
            <a:ext cx="6251945" cy="2477601"/>
          </a:xfrm>
          <a:prstGeom prst="rect">
            <a:avLst/>
          </a:prstGeom>
          <a:noFill/>
        </p:spPr>
        <p:txBody>
          <a:bodyPr wrap="square" rtlCol="0">
            <a:spAutoFit/>
          </a:bodyPr>
          <a:lstStyle/>
          <a:p>
            <a:pPr marL="285750" indent="-285750">
              <a:spcAft>
                <a:spcPts val="600"/>
              </a:spcAft>
              <a:buFont typeface="Wingdings" pitchFamily="2" charset="2"/>
              <a:buChar char="§"/>
            </a:pPr>
            <a:r>
              <a:rPr lang="en-US" sz="2000" b="1" dirty="0">
                <a:latin typeface="Calibri" pitchFamily="34" charset="0"/>
              </a:rPr>
              <a:t>Cross Functional: </a:t>
            </a:r>
            <a:r>
              <a:rPr lang="en-US" sz="2000" dirty="0">
                <a:latin typeface="Calibri" pitchFamily="34" charset="0"/>
              </a:rPr>
              <a:t>Includes all disciplines necessary to take a story from inception to “done”</a:t>
            </a:r>
          </a:p>
          <a:p>
            <a:pPr marL="285750" indent="-285750">
              <a:spcAft>
                <a:spcPts val="600"/>
              </a:spcAft>
              <a:buFont typeface="Wingdings" pitchFamily="2" charset="2"/>
              <a:buChar char="§"/>
            </a:pPr>
            <a:r>
              <a:rPr lang="en-US" sz="2000" b="1" dirty="0">
                <a:latin typeface="Calibri" pitchFamily="34" charset="0"/>
              </a:rPr>
              <a:t>Self-organized: </a:t>
            </a:r>
            <a:r>
              <a:rPr lang="en-US" sz="2000" dirty="0">
                <a:latin typeface="Calibri" pitchFamily="34" charset="0"/>
              </a:rPr>
              <a:t>Executes and “manages” the work </a:t>
            </a:r>
          </a:p>
          <a:p>
            <a:pPr marL="285750" indent="-285750">
              <a:spcAft>
                <a:spcPts val="600"/>
              </a:spcAft>
              <a:buFont typeface="Wingdings" pitchFamily="2" charset="2"/>
              <a:buChar char="§"/>
            </a:pPr>
            <a:r>
              <a:rPr lang="en-US" sz="2000" b="1" dirty="0">
                <a:latin typeface="Calibri" pitchFamily="34" charset="0"/>
              </a:rPr>
              <a:t>Highly collaborative</a:t>
            </a:r>
          </a:p>
          <a:p>
            <a:pPr marL="285750" indent="-285750">
              <a:buFont typeface="Wingdings" pitchFamily="2" charset="2"/>
              <a:buChar char="§"/>
            </a:pPr>
            <a:r>
              <a:rPr lang="en-US" sz="2000" b="1" dirty="0">
                <a:latin typeface="Calibri" pitchFamily="34" charset="0"/>
              </a:rPr>
              <a:t>Accountable: </a:t>
            </a:r>
            <a:r>
              <a:rPr lang="en-US" sz="2000" dirty="0">
                <a:latin typeface="Calibri" pitchFamily="34" charset="0"/>
              </a:rPr>
              <a:t>All team members are accountable for completing the work</a:t>
            </a:r>
          </a:p>
          <a:p>
            <a:pPr marL="285750" indent="-285750">
              <a:buFont typeface="Wingdings" pitchFamily="2" charset="2"/>
              <a:buChar char="§"/>
            </a:pPr>
            <a:r>
              <a:rPr lang="en-US" sz="2000" b="1" dirty="0">
                <a:latin typeface="Calibri" pitchFamily="34" charset="0"/>
              </a:rPr>
              <a:t>Ideal Size: </a:t>
            </a:r>
            <a:r>
              <a:rPr lang="en-US" sz="2000" dirty="0">
                <a:latin typeface="Calibri" pitchFamily="34" charset="0"/>
              </a:rPr>
              <a:t>6 +/- 3</a:t>
            </a:r>
            <a:endParaRPr lang="en-US" sz="2000" dirty="0">
              <a:latin typeface="Constantia" pitchFamily="18" charset="0"/>
            </a:endParaRPr>
          </a:p>
        </p:txBody>
      </p:sp>
      <p:sp>
        <p:nvSpPr>
          <p:cNvPr id="20" name="Rectangle 19"/>
          <p:cNvSpPr/>
          <p:nvPr/>
        </p:nvSpPr>
        <p:spPr>
          <a:xfrm rot="-1860000">
            <a:off x="3460670" y="4328291"/>
            <a:ext cx="1925862" cy="307777"/>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onstantia" pitchFamily="18" charset="0"/>
              </a:rPr>
              <a:t>UI </a:t>
            </a:r>
            <a:r>
              <a:rPr lang="en-US" sz="1400" b="1" cap="all" spc="0" dirty="0" err="1">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onstantia" pitchFamily="18" charset="0"/>
              </a:rPr>
              <a:t>DEsigners</a:t>
            </a:r>
            <a:endParaRPr lang="en-US" sz="1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onstantia" pitchFamily="18" charset="0"/>
            </a:endParaRPr>
          </a:p>
        </p:txBody>
      </p:sp>
      <p:sp>
        <p:nvSpPr>
          <p:cNvPr id="24" name="Rectangle 23"/>
          <p:cNvSpPr/>
          <p:nvPr/>
        </p:nvSpPr>
        <p:spPr>
          <a:xfrm rot="18780000">
            <a:off x="2174129" y="4397626"/>
            <a:ext cx="1925862" cy="307777"/>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onstantia" pitchFamily="18" charset="0"/>
              </a:rPr>
              <a:t>Testers</a:t>
            </a:r>
          </a:p>
        </p:txBody>
      </p:sp>
      <p:sp>
        <p:nvSpPr>
          <p:cNvPr id="25" name="Rectangle 24"/>
          <p:cNvSpPr/>
          <p:nvPr/>
        </p:nvSpPr>
        <p:spPr>
          <a:xfrm rot="-1980000">
            <a:off x="5930968" y="4650824"/>
            <a:ext cx="1925862" cy="523220"/>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onstantia" pitchFamily="18" charset="0"/>
              </a:rPr>
              <a:t>Requirements Analysts</a:t>
            </a:r>
          </a:p>
        </p:txBody>
      </p:sp>
      <p:sp>
        <p:nvSpPr>
          <p:cNvPr id="26" name="Rectangle 25"/>
          <p:cNvSpPr/>
          <p:nvPr/>
        </p:nvSpPr>
        <p:spPr>
          <a:xfrm rot="1500000">
            <a:off x="4087992" y="5210804"/>
            <a:ext cx="1925862" cy="307777"/>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onstantia" pitchFamily="18" charset="0"/>
              </a:rPr>
              <a:t>Architects</a:t>
            </a:r>
          </a:p>
        </p:txBody>
      </p:sp>
      <p:sp>
        <p:nvSpPr>
          <p:cNvPr id="27" name="Rectangle 26"/>
          <p:cNvSpPr/>
          <p:nvPr/>
        </p:nvSpPr>
        <p:spPr>
          <a:xfrm>
            <a:off x="5629713" y="5561679"/>
            <a:ext cx="1925862" cy="307777"/>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onstantia" pitchFamily="18" charset="0"/>
              </a:rPr>
              <a:t>DBA</a:t>
            </a:r>
          </a:p>
        </p:txBody>
      </p:sp>
      <p:sp>
        <p:nvSpPr>
          <p:cNvPr id="28" name="Rectangle 27"/>
          <p:cNvSpPr/>
          <p:nvPr/>
        </p:nvSpPr>
        <p:spPr>
          <a:xfrm rot="1080000">
            <a:off x="2645506" y="5533326"/>
            <a:ext cx="1925862" cy="307777"/>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onstantia" pitchFamily="18" charset="0"/>
              </a:rPr>
              <a:t>Programmers</a:t>
            </a:r>
          </a:p>
        </p:txBody>
      </p:sp>
      <p:sp>
        <p:nvSpPr>
          <p:cNvPr id="29" name="Rectangle 28"/>
          <p:cNvSpPr/>
          <p:nvPr/>
        </p:nvSpPr>
        <p:spPr>
          <a:xfrm rot="2100000">
            <a:off x="7065108" y="5221438"/>
            <a:ext cx="1925862" cy="307777"/>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onstantia" pitchFamily="18" charset="0"/>
              </a:rPr>
              <a:t>Test Leads</a:t>
            </a:r>
          </a:p>
        </p:txBody>
      </p:sp>
      <p:sp>
        <p:nvSpPr>
          <p:cNvPr id="31" name="Rectangle 30"/>
          <p:cNvSpPr/>
          <p:nvPr/>
        </p:nvSpPr>
        <p:spPr>
          <a:xfrm>
            <a:off x="4495609" y="4565755"/>
            <a:ext cx="1925862" cy="307777"/>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Constantia" pitchFamily="18" charset="0"/>
              </a:rPr>
              <a:t>QA Engineers</a:t>
            </a:r>
          </a:p>
        </p:txBody>
      </p:sp>
      <p:sp>
        <p:nvSpPr>
          <p:cNvPr id="17" name="TextBox 16"/>
          <p:cNvSpPr txBox="1"/>
          <p:nvPr/>
        </p:nvSpPr>
        <p:spPr>
          <a:xfrm>
            <a:off x="119946" y="3310746"/>
            <a:ext cx="2631382" cy="830997"/>
          </a:xfrm>
          <a:prstGeom prst="rect">
            <a:avLst/>
          </a:prstGeom>
          <a:noFill/>
        </p:spPr>
        <p:txBody>
          <a:bodyPr wrap="square" rtlCol="0">
            <a:spAutoFit/>
          </a:bodyPr>
          <a:lstStyle/>
          <a:p>
            <a:pPr algn="ctr"/>
            <a:r>
              <a:rPr lang="en-US" sz="2400" b="1" dirty="0">
                <a:solidFill>
                  <a:srgbClr val="0070C0"/>
                </a:solidFill>
                <a:latin typeface="Trebuchet MS" pitchFamily="34" charset="0"/>
              </a:rPr>
              <a:t>Development Team</a:t>
            </a:r>
          </a:p>
        </p:txBody>
      </p:sp>
      <p:grpSp>
        <p:nvGrpSpPr>
          <p:cNvPr id="18" name="Group 17"/>
          <p:cNvGrpSpPr/>
          <p:nvPr/>
        </p:nvGrpSpPr>
        <p:grpSpPr>
          <a:xfrm>
            <a:off x="161148" y="1273013"/>
            <a:ext cx="2481933" cy="2002740"/>
            <a:chOff x="462638" y="3650286"/>
            <a:chExt cx="2607868" cy="2103836"/>
          </a:xfrm>
        </p:grpSpPr>
        <p:pic>
          <p:nvPicPr>
            <p:cNvPr id="19" name="Picture 9" descr="C:\Users\kkilburg\AppData\Local\Microsoft\Windows\Temporary Internet Files\Content.IE5\S1YLIOP3\MC90043262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10297" y="3650286"/>
              <a:ext cx="1045341" cy="11188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C:\Users\kkilburg\AppData\Local\Microsoft\Windows\Temporary Internet Files\Content.IE5\EZBIVT3C\MC90043395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141" y="3700144"/>
              <a:ext cx="1165232" cy="116523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C:\Users\kkilburg\AppData\Local\Microsoft\Windows\Temporary Internet Files\Content.IE5\4Y0B9IGY\MC900432625[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2638" y="3874086"/>
              <a:ext cx="1095321" cy="11401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kkilburg\AppData\Local\Microsoft\Windows\Temporary Internet Files\Content.IE5\HR6Z25Q9\MC900432623[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506" y="420343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kkilburg\AppData\Local\Microsoft\Windows\Temporary Internet Files\Content.IE5\EZBIVT3C\MC900432609[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592" y="4203430"/>
              <a:ext cx="1208739" cy="120873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C:\Users\kkilburg\AppData\Local\Microsoft\Windows\Temporary Internet Files\Content.IE5\S1YLIOP3\MC90043261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9097" y="4550747"/>
              <a:ext cx="1203375" cy="120337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kkilburg\AppData\Local\Microsoft\Windows\Temporary Internet Files\Content.IE5\4Y0B9IGY\MC900432612[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313" y="4391259"/>
              <a:ext cx="1170136" cy="117013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med" advClick="0">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r>
              <a:rPr lang="en-US" sz="3200" dirty="0">
                <a:latin typeface="Calibri" pitchFamily="34" charset="0"/>
              </a:rPr>
              <a:t>Pigs &amp; Chickens</a:t>
            </a:r>
          </a:p>
        </p:txBody>
      </p:sp>
      <p:pic>
        <p:nvPicPr>
          <p:cNvPr id="6" name="Picture 2" descr="www.implementingscrum.com -- Cartoon -- September 11, 2006 - Scrum - This is the classic story of the Pig and Chicken metaphor in an Agile Software Development Project Management Technique"/>
          <p:cNvPicPr>
            <a:picLocks noChangeAspect="1" noChangeArrowheads="1"/>
          </p:cNvPicPr>
          <p:nvPr/>
        </p:nvPicPr>
        <p:blipFill>
          <a:blip r:embed="rId2" cstate="print"/>
          <a:srcRect/>
          <a:stretch>
            <a:fillRect/>
          </a:stretch>
        </p:blipFill>
        <p:spPr bwMode="auto">
          <a:xfrm>
            <a:off x="386937" y="1192904"/>
            <a:ext cx="8284010" cy="2915973"/>
          </a:xfrm>
          <a:prstGeom prst="rect">
            <a:avLst/>
          </a:prstGeom>
          <a:noFill/>
        </p:spPr>
      </p:pic>
      <p:pic>
        <p:nvPicPr>
          <p:cNvPr id="1152002" name="Picture 2" descr="C:\Users\mluett\AppData\Local\Microsoft\Windows\Temporary Internet Files\Content.IE5\Y2BLLAO6\MC90009106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937" y="4133232"/>
            <a:ext cx="3547077" cy="1962049"/>
          </a:xfrm>
          <a:prstGeom prst="rect">
            <a:avLst/>
          </a:prstGeom>
          <a:noFill/>
          <a:extLst>
            <a:ext uri="{909E8E84-426E-40DD-AFC4-6F175D3DCCD1}">
              <a14:hiddenFill xmlns:a14="http://schemas.microsoft.com/office/drawing/2010/main">
                <a:solidFill>
                  <a:srgbClr val="FFFFFF"/>
                </a:solidFill>
              </a14:hiddenFill>
            </a:ext>
          </a:extLst>
        </p:spPr>
      </p:pic>
      <p:pic>
        <p:nvPicPr>
          <p:cNvPr id="1152004" name="Picture 4" descr="C:\Users\mluett\AppData\Local\Microsoft\Windows\Temporary Internet Files\Content.IE5\A6LVRGPV\MC900038516[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6913" y="4149157"/>
            <a:ext cx="2512676" cy="18651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28900" y="4754179"/>
            <a:ext cx="2090059" cy="646331"/>
          </a:xfrm>
          <a:prstGeom prst="rect">
            <a:avLst/>
          </a:prstGeom>
          <a:solidFill>
            <a:schemeClr val="bg1"/>
          </a:solidFill>
        </p:spPr>
        <p:txBody>
          <a:bodyPr wrap="square" lIns="0" rIns="0" rtlCol="0">
            <a:spAutoFit/>
          </a:bodyPr>
          <a:lstStyle/>
          <a:p>
            <a:pPr marL="285750" indent="-119063">
              <a:buFont typeface="Arial" pitchFamily="34" charset="0"/>
              <a:buChar char="•"/>
            </a:pPr>
            <a:r>
              <a:rPr lang="en-US" sz="1800" b="1" dirty="0"/>
              <a:t>Product Owner</a:t>
            </a:r>
          </a:p>
          <a:p>
            <a:pPr marL="285750" indent="-119063">
              <a:buFont typeface="Arial" pitchFamily="34" charset="0"/>
              <a:buChar char="•"/>
            </a:pPr>
            <a:r>
              <a:rPr lang="en-US" sz="1800" b="1" dirty="0"/>
              <a:t>Everyone Else</a:t>
            </a:r>
          </a:p>
        </p:txBody>
      </p:sp>
      <p:sp>
        <p:nvSpPr>
          <p:cNvPr id="11" name="TextBox 10"/>
          <p:cNvSpPr txBox="1"/>
          <p:nvPr/>
        </p:nvSpPr>
        <p:spPr>
          <a:xfrm>
            <a:off x="710545" y="4754178"/>
            <a:ext cx="2412666" cy="646331"/>
          </a:xfrm>
          <a:prstGeom prst="rect">
            <a:avLst/>
          </a:prstGeom>
          <a:solidFill>
            <a:schemeClr val="tx2">
              <a:lumMod val="20000"/>
              <a:lumOff val="80000"/>
            </a:schemeClr>
          </a:solidFill>
        </p:spPr>
        <p:txBody>
          <a:bodyPr wrap="square" lIns="0" rIns="0" rtlCol="0">
            <a:spAutoFit/>
          </a:bodyPr>
          <a:lstStyle/>
          <a:p>
            <a:pPr marL="285750" indent="-119063">
              <a:buFont typeface="Arial" pitchFamily="34" charset="0"/>
              <a:buChar char="•"/>
            </a:pPr>
            <a:r>
              <a:rPr lang="en-US" sz="1800" b="1" dirty="0"/>
              <a:t>Scrum Master</a:t>
            </a:r>
          </a:p>
          <a:p>
            <a:pPr marL="285750" indent="-119063">
              <a:buFont typeface="Arial" pitchFamily="34" charset="0"/>
              <a:buChar char="•"/>
            </a:pPr>
            <a:r>
              <a:rPr lang="en-US" sz="1800" b="1" dirty="0"/>
              <a:t>Development Team</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52002"/>
                                        </p:tgtEl>
                                        <p:attrNameLst>
                                          <p:attrName>style.visibility</p:attrName>
                                        </p:attrNameLst>
                                      </p:cBhvr>
                                      <p:to>
                                        <p:strVal val="visible"/>
                                      </p:to>
                                    </p:set>
                                    <p:animEffect transition="in" filter="wipe(down)">
                                      <p:cBhvr>
                                        <p:cTn id="7" dur="500"/>
                                        <p:tgtEl>
                                          <p:spTgt spid="115200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1152004"/>
                                        </p:tgtEl>
                                        <p:attrNameLst>
                                          <p:attrName>style.visibility</p:attrName>
                                        </p:attrNameLst>
                                      </p:cBhvr>
                                      <p:to>
                                        <p:strVal val="visible"/>
                                      </p:to>
                                    </p:set>
                                    <p:animEffect transition="in" filter="wipe(down)">
                                      <p:cBhvr>
                                        <p:cTn id="18" dur="500"/>
                                        <p:tgtEl>
                                          <p:spTgt spid="1152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r>
              <a:rPr lang="en-US" sz="3200" dirty="0">
                <a:latin typeface="Calibri" pitchFamily="34" charset="0"/>
              </a:rPr>
              <a:t>Self-organized</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9578" y="1026786"/>
            <a:ext cx="5845668" cy="4384251"/>
          </a:xfrm>
          <a:prstGeom prst="rect">
            <a:avLst/>
          </a:prstGeom>
        </p:spPr>
      </p:pic>
      <p:sp>
        <p:nvSpPr>
          <p:cNvPr id="6" name="Rectangle 5"/>
          <p:cNvSpPr/>
          <p:nvPr/>
        </p:nvSpPr>
        <p:spPr>
          <a:xfrm>
            <a:off x="184068" y="1145540"/>
            <a:ext cx="4572000" cy="461665"/>
          </a:xfrm>
          <a:prstGeom prst="rect">
            <a:avLst/>
          </a:prstGeom>
        </p:spPr>
        <p:txBody>
          <a:bodyPr>
            <a:spAutoFit/>
          </a:bodyPr>
          <a:lstStyle/>
          <a:p>
            <a:r>
              <a:rPr lang="en-US" sz="2400" b="1" dirty="0">
                <a:latin typeface="Calibri" pitchFamily="34" charset="0"/>
              </a:rPr>
              <a:t>Cohesive Team =</a:t>
            </a:r>
          </a:p>
        </p:txBody>
      </p:sp>
      <p:sp>
        <p:nvSpPr>
          <p:cNvPr id="5" name="TextBox 4"/>
          <p:cNvSpPr txBox="1"/>
          <p:nvPr/>
        </p:nvSpPr>
        <p:spPr>
          <a:xfrm>
            <a:off x="282002" y="1508183"/>
            <a:ext cx="1828800" cy="461665"/>
          </a:xfrm>
          <a:prstGeom prst="rect">
            <a:avLst/>
          </a:prstGeom>
          <a:noFill/>
        </p:spPr>
        <p:txBody>
          <a:bodyPr wrap="square" rtlCol="0">
            <a:spAutoFit/>
          </a:bodyPr>
          <a:lstStyle/>
          <a:p>
            <a:pPr marL="58738" indent="-58738">
              <a:buFont typeface="Arial" pitchFamily="34" charset="0"/>
              <a:buChar char="•"/>
            </a:pPr>
            <a:r>
              <a:rPr lang="en-US" sz="2400" b="1" dirty="0">
                <a:latin typeface="Calibri" pitchFamily="34" charset="0"/>
              </a:rPr>
              <a:t>Trust</a:t>
            </a:r>
          </a:p>
        </p:txBody>
      </p:sp>
      <p:sp>
        <p:nvSpPr>
          <p:cNvPr id="7" name="TextBox 6"/>
          <p:cNvSpPr txBox="1"/>
          <p:nvPr/>
        </p:nvSpPr>
        <p:spPr>
          <a:xfrm>
            <a:off x="381991" y="1880046"/>
            <a:ext cx="2697677" cy="461665"/>
          </a:xfrm>
          <a:prstGeom prst="rect">
            <a:avLst/>
          </a:prstGeom>
          <a:noFill/>
        </p:spPr>
        <p:txBody>
          <a:bodyPr wrap="square" rtlCol="0">
            <a:spAutoFit/>
          </a:bodyPr>
          <a:lstStyle/>
          <a:p>
            <a:pPr marL="58738" indent="-58738">
              <a:buFont typeface="Arial" pitchFamily="34" charset="0"/>
              <a:buChar char="•"/>
            </a:pPr>
            <a:r>
              <a:rPr lang="en-US" sz="2400" b="1" dirty="0">
                <a:latin typeface="Calibri" pitchFamily="34" charset="0"/>
              </a:rPr>
              <a:t>Productive Conflict</a:t>
            </a:r>
          </a:p>
        </p:txBody>
      </p:sp>
      <p:sp>
        <p:nvSpPr>
          <p:cNvPr id="8" name="TextBox 7"/>
          <p:cNvSpPr txBox="1"/>
          <p:nvPr/>
        </p:nvSpPr>
        <p:spPr>
          <a:xfrm>
            <a:off x="638304" y="2640068"/>
            <a:ext cx="2339396" cy="461665"/>
          </a:xfrm>
          <a:prstGeom prst="rect">
            <a:avLst/>
          </a:prstGeom>
          <a:noFill/>
        </p:spPr>
        <p:txBody>
          <a:bodyPr wrap="square" rtlCol="0">
            <a:spAutoFit/>
          </a:bodyPr>
          <a:lstStyle/>
          <a:p>
            <a:pPr marL="58738" indent="-58738">
              <a:buFont typeface="Arial" pitchFamily="34" charset="0"/>
              <a:buChar char="•"/>
            </a:pPr>
            <a:r>
              <a:rPr lang="en-US" sz="2400" b="1" dirty="0">
                <a:latin typeface="Calibri" pitchFamily="34" charset="0"/>
              </a:rPr>
              <a:t>Accountability</a:t>
            </a:r>
          </a:p>
        </p:txBody>
      </p:sp>
      <p:sp>
        <p:nvSpPr>
          <p:cNvPr id="9" name="TextBox 8"/>
          <p:cNvSpPr txBox="1"/>
          <p:nvPr/>
        </p:nvSpPr>
        <p:spPr>
          <a:xfrm>
            <a:off x="504705" y="2262265"/>
            <a:ext cx="2238498" cy="461665"/>
          </a:xfrm>
          <a:prstGeom prst="rect">
            <a:avLst/>
          </a:prstGeom>
          <a:noFill/>
        </p:spPr>
        <p:txBody>
          <a:bodyPr wrap="square" rtlCol="0">
            <a:spAutoFit/>
          </a:bodyPr>
          <a:lstStyle/>
          <a:p>
            <a:pPr marL="58738" indent="-58738">
              <a:buFont typeface="Arial" pitchFamily="34" charset="0"/>
              <a:buChar char="•"/>
            </a:pPr>
            <a:r>
              <a:rPr lang="en-US" sz="2400" b="1" dirty="0">
                <a:latin typeface="Calibri" pitchFamily="34" charset="0"/>
              </a:rPr>
              <a:t>Commitment</a:t>
            </a:r>
          </a:p>
        </p:txBody>
      </p:sp>
      <p:sp>
        <p:nvSpPr>
          <p:cNvPr id="10" name="TextBox 9"/>
          <p:cNvSpPr txBox="1"/>
          <p:nvPr/>
        </p:nvSpPr>
        <p:spPr>
          <a:xfrm>
            <a:off x="780804" y="2988078"/>
            <a:ext cx="1828800" cy="461665"/>
          </a:xfrm>
          <a:prstGeom prst="rect">
            <a:avLst/>
          </a:prstGeom>
          <a:noFill/>
        </p:spPr>
        <p:txBody>
          <a:bodyPr wrap="square" rtlCol="0">
            <a:spAutoFit/>
          </a:bodyPr>
          <a:lstStyle/>
          <a:p>
            <a:pPr marL="58738" indent="-58738">
              <a:buFont typeface="Arial" pitchFamily="34" charset="0"/>
              <a:buChar char="•"/>
            </a:pPr>
            <a:r>
              <a:rPr lang="en-US" sz="2400" b="1" u="sng" dirty="0">
                <a:latin typeface="Calibri" pitchFamily="34" charset="0"/>
              </a:rPr>
              <a:t>Results</a:t>
            </a:r>
          </a:p>
        </p:txBody>
      </p:sp>
      <p:sp>
        <p:nvSpPr>
          <p:cNvPr id="11" name="TextBox 10"/>
          <p:cNvSpPr txBox="1"/>
          <p:nvPr/>
        </p:nvSpPr>
        <p:spPr>
          <a:xfrm>
            <a:off x="282002" y="4809523"/>
            <a:ext cx="2663079" cy="523220"/>
          </a:xfrm>
          <a:prstGeom prst="rect">
            <a:avLst/>
          </a:prstGeom>
          <a:noFill/>
        </p:spPr>
        <p:txBody>
          <a:bodyPr wrap="square" rtlCol="0">
            <a:spAutoFit/>
          </a:bodyPr>
          <a:lstStyle/>
          <a:p>
            <a:r>
              <a:rPr lang="en-US" sz="1400" dirty="0"/>
              <a:t>* 5 Dysfunctions of a Team – Patrick </a:t>
            </a:r>
            <a:r>
              <a:rPr lang="en-US" sz="1400" dirty="0" err="1"/>
              <a:t>Lencioni</a:t>
            </a:r>
            <a:endParaRPr lang="en-US" sz="1400" dirty="0"/>
          </a:p>
        </p:txBody>
      </p:sp>
    </p:spTree>
    <p:extLst>
      <p:ext uri="{BB962C8B-B14F-4D97-AF65-F5344CB8AC3E}">
        <p14:creationId xmlns:p14="http://schemas.microsoft.com/office/powerpoint/2010/main" val="3047705949"/>
      </p:ext>
    </p:extLst>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000" fill="hold"/>
                                        <p:tgtEl>
                                          <p:spTgt spid="8"/>
                                        </p:tgtEl>
                                        <p:attrNameLst>
                                          <p:attrName>ppt_w</p:attrName>
                                        </p:attrNameLst>
                                      </p:cBhvr>
                                      <p:tavLst>
                                        <p:tav tm="0">
                                          <p:val>
                                            <p:fltVal val="0"/>
                                          </p:val>
                                        </p:tav>
                                        <p:tav tm="100000">
                                          <p:val>
                                            <p:strVal val="#ppt_w"/>
                                          </p:val>
                                        </p:tav>
                                      </p:tavLst>
                                    </p:anim>
                                    <p:anim calcmode="lin" valueType="num">
                                      <p:cBhvr>
                                        <p:cTn id="40" dur="1000" fill="hold"/>
                                        <p:tgtEl>
                                          <p:spTgt spid="8"/>
                                        </p:tgtEl>
                                        <p:attrNameLst>
                                          <p:attrName>ppt_h</p:attrName>
                                        </p:attrNameLst>
                                      </p:cBhvr>
                                      <p:tavLst>
                                        <p:tav tm="0">
                                          <p:val>
                                            <p:fltVal val="0"/>
                                          </p:val>
                                        </p:tav>
                                        <p:tav tm="100000">
                                          <p:val>
                                            <p:strVal val="#ppt_h"/>
                                          </p:val>
                                        </p:tav>
                                      </p:tavLst>
                                    </p:anim>
                                    <p:anim calcmode="lin" valueType="num">
                                      <p:cBhvr>
                                        <p:cTn id="41" dur="1000" fill="hold"/>
                                        <p:tgtEl>
                                          <p:spTgt spid="8"/>
                                        </p:tgtEl>
                                        <p:attrNameLst>
                                          <p:attrName>style.rotation</p:attrName>
                                        </p:attrNameLst>
                                      </p:cBhvr>
                                      <p:tavLst>
                                        <p:tav tm="0">
                                          <p:val>
                                            <p:fltVal val="90"/>
                                          </p:val>
                                        </p:tav>
                                        <p:tav tm="100000">
                                          <p:val>
                                            <p:fltVal val="0"/>
                                          </p:val>
                                        </p:tav>
                                      </p:tavLst>
                                    </p:anim>
                                    <p:animEffect transition="in" filter="fade">
                                      <p:cBhvr>
                                        <p:cTn id="42" dur="10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1000" fill="hold"/>
                                        <p:tgtEl>
                                          <p:spTgt spid="6"/>
                                        </p:tgtEl>
                                        <p:attrNameLst>
                                          <p:attrName>ppt_w</p:attrName>
                                        </p:attrNameLst>
                                      </p:cBhvr>
                                      <p:tavLst>
                                        <p:tav tm="0">
                                          <p:val>
                                            <p:fltVal val="0"/>
                                          </p:val>
                                        </p:tav>
                                        <p:tav tm="100000">
                                          <p:val>
                                            <p:strVal val="#ppt_w"/>
                                          </p:val>
                                        </p:tav>
                                      </p:tavLst>
                                    </p:anim>
                                    <p:anim calcmode="lin" valueType="num">
                                      <p:cBhvr>
                                        <p:cTn id="48" dur="1000" fill="hold"/>
                                        <p:tgtEl>
                                          <p:spTgt spid="6"/>
                                        </p:tgtEl>
                                        <p:attrNameLst>
                                          <p:attrName>ppt_h</p:attrName>
                                        </p:attrNameLst>
                                      </p:cBhvr>
                                      <p:tavLst>
                                        <p:tav tm="0">
                                          <p:val>
                                            <p:fltVal val="0"/>
                                          </p:val>
                                        </p:tav>
                                        <p:tav tm="100000">
                                          <p:val>
                                            <p:strVal val="#ppt_h"/>
                                          </p:val>
                                        </p:tav>
                                      </p:tavLst>
                                    </p:anim>
                                    <p:anim calcmode="lin" valueType="num">
                                      <p:cBhvr>
                                        <p:cTn id="49" dur="1000" fill="hold"/>
                                        <p:tgtEl>
                                          <p:spTgt spid="6"/>
                                        </p:tgtEl>
                                        <p:attrNameLst>
                                          <p:attrName>style.rotation</p:attrName>
                                        </p:attrNameLst>
                                      </p:cBhvr>
                                      <p:tavLst>
                                        <p:tav tm="0">
                                          <p:val>
                                            <p:fltVal val="90"/>
                                          </p:val>
                                        </p:tav>
                                        <p:tav tm="100000">
                                          <p:val>
                                            <p:fltVal val="0"/>
                                          </p:val>
                                        </p:tav>
                                      </p:tavLst>
                                    </p:anim>
                                    <p:animEffect transition="in" filter="fade">
                                      <p:cBhvr>
                                        <p:cTn id="50" dur="1000"/>
                                        <p:tgtEl>
                                          <p:spTgt spid="6"/>
                                        </p:tgtEl>
                                      </p:cBhvr>
                                    </p:animEffect>
                                  </p:childTnLst>
                                </p:cTn>
                              </p:par>
                              <p:par>
                                <p:cTn id="51" presetID="31"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1000" fill="hold"/>
                                        <p:tgtEl>
                                          <p:spTgt spid="2"/>
                                        </p:tgtEl>
                                        <p:attrNameLst>
                                          <p:attrName>ppt_w</p:attrName>
                                        </p:attrNameLst>
                                      </p:cBhvr>
                                      <p:tavLst>
                                        <p:tav tm="0">
                                          <p:val>
                                            <p:fltVal val="0"/>
                                          </p:val>
                                        </p:tav>
                                        <p:tav tm="100000">
                                          <p:val>
                                            <p:strVal val="#ppt_w"/>
                                          </p:val>
                                        </p:tav>
                                      </p:tavLst>
                                    </p:anim>
                                    <p:anim calcmode="lin" valueType="num">
                                      <p:cBhvr>
                                        <p:cTn id="54" dur="1000" fill="hold"/>
                                        <p:tgtEl>
                                          <p:spTgt spid="2"/>
                                        </p:tgtEl>
                                        <p:attrNameLst>
                                          <p:attrName>ppt_h</p:attrName>
                                        </p:attrNameLst>
                                      </p:cBhvr>
                                      <p:tavLst>
                                        <p:tav tm="0">
                                          <p:val>
                                            <p:fltVal val="0"/>
                                          </p:val>
                                        </p:tav>
                                        <p:tav tm="100000">
                                          <p:val>
                                            <p:strVal val="#ppt_h"/>
                                          </p:val>
                                        </p:tav>
                                      </p:tavLst>
                                    </p:anim>
                                    <p:anim calcmode="lin" valueType="num">
                                      <p:cBhvr>
                                        <p:cTn id="55" dur="1000" fill="hold"/>
                                        <p:tgtEl>
                                          <p:spTgt spid="2"/>
                                        </p:tgtEl>
                                        <p:attrNameLst>
                                          <p:attrName>style.rotation</p:attrName>
                                        </p:attrNameLst>
                                      </p:cBhvr>
                                      <p:tavLst>
                                        <p:tav tm="0">
                                          <p:val>
                                            <p:fltVal val="90"/>
                                          </p:val>
                                        </p:tav>
                                        <p:tav tm="100000">
                                          <p:val>
                                            <p:fltVal val="0"/>
                                          </p:val>
                                        </p:tav>
                                      </p:tavLst>
                                    </p:anim>
                                    <p:animEffect transition="in" filter="fade">
                                      <p:cBhvr>
                                        <p:cTn id="56" dur="1000"/>
                                        <p:tgtEl>
                                          <p:spTgt spid="2"/>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1000" fill="hold"/>
                                        <p:tgtEl>
                                          <p:spTgt spid="11"/>
                                        </p:tgtEl>
                                        <p:attrNameLst>
                                          <p:attrName>ppt_w</p:attrName>
                                        </p:attrNameLst>
                                      </p:cBhvr>
                                      <p:tavLst>
                                        <p:tav tm="0">
                                          <p:val>
                                            <p:fltVal val="0"/>
                                          </p:val>
                                        </p:tav>
                                        <p:tav tm="100000">
                                          <p:val>
                                            <p:strVal val="#ppt_w"/>
                                          </p:val>
                                        </p:tav>
                                      </p:tavLst>
                                    </p:anim>
                                    <p:anim calcmode="lin" valueType="num">
                                      <p:cBhvr>
                                        <p:cTn id="60" dur="1000" fill="hold"/>
                                        <p:tgtEl>
                                          <p:spTgt spid="11"/>
                                        </p:tgtEl>
                                        <p:attrNameLst>
                                          <p:attrName>ppt_h</p:attrName>
                                        </p:attrNameLst>
                                      </p:cBhvr>
                                      <p:tavLst>
                                        <p:tav tm="0">
                                          <p:val>
                                            <p:fltVal val="0"/>
                                          </p:val>
                                        </p:tav>
                                        <p:tav tm="100000">
                                          <p:val>
                                            <p:strVal val="#ppt_h"/>
                                          </p:val>
                                        </p:tav>
                                      </p:tavLst>
                                    </p:anim>
                                    <p:anim calcmode="lin" valueType="num">
                                      <p:cBhvr>
                                        <p:cTn id="61" dur="1000" fill="hold"/>
                                        <p:tgtEl>
                                          <p:spTgt spid="11"/>
                                        </p:tgtEl>
                                        <p:attrNameLst>
                                          <p:attrName>style.rotation</p:attrName>
                                        </p:attrNameLst>
                                      </p:cBhvr>
                                      <p:tavLst>
                                        <p:tav tm="0">
                                          <p:val>
                                            <p:fltVal val="90"/>
                                          </p:val>
                                        </p:tav>
                                        <p:tav tm="100000">
                                          <p:val>
                                            <p:fltVal val="0"/>
                                          </p:val>
                                        </p:tav>
                                      </p:tavLst>
                                    </p:anim>
                                    <p:animEffect transition="in" filter="fade">
                                      <p:cBhvr>
                                        <p:cTn id="6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P spid="8"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r>
              <a:rPr lang="en-US" sz="3200" dirty="0">
                <a:latin typeface="Calibri" pitchFamily="34" charset="0"/>
              </a:rPr>
              <a:t>Exercise</a:t>
            </a:r>
          </a:p>
        </p:txBody>
      </p:sp>
      <p:pic>
        <p:nvPicPr>
          <p:cNvPr id="1255426" name="Picture 2" descr="C:\Users\cpruitt\AppData\Local\Microsoft\Windows\Temporary Internet Files\Content.IE5\OT745O20\MC900078734[1].wmf"/>
          <p:cNvPicPr>
            <a:picLocks noGrp="1" noChangeAspect="1" noChangeArrowheads="1"/>
          </p:cNvPicPr>
          <p:nvPr>
            <p:ph idx="1"/>
          </p:nvPr>
        </p:nvPicPr>
        <p:blipFill>
          <a:blip r:embed="rId2" cstate="print"/>
          <a:stretch>
            <a:fillRect/>
          </a:stretch>
        </p:blipFill>
        <p:spPr bwMode="auto">
          <a:xfrm>
            <a:off x="2441928" y="1589623"/>
            <a:ext cx="4632503" cy="3528641"/>
          </a:xfrm>
          <a:prstGeom prst="rect">
            <a:avLst/>
          </a:prstGeom>
          <a:noFill/>
        </p:spPr>
      </p:pic>
    </p:spTree>
  </p:cSld>
  <p:clrMapOvr>
    <a:masterClrMapping/>
  </p:clrMapOvr>
  <p:transition spd="med" advClick="0">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8600"/>
            <a:ext cx="8915400" cy="548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57200" y="5940623"/>
            <a:ext cx="8153400" cy="307777"/>
          </a:xfrm>
          <a:prstGeom prst="rect">
            <a:avLst/>
          </a:prstGeom>
          <a:noFill/>
        </p:spPr>
        <p:txBody>
          <a:bodyPr wrap="square" rtlCol="0">
            <a:spAutoFit/>
          </a:bodyPr>
          <a:lstStyle/>
          <a:p>
            <a:r>
              <a:rPr lang="en-US" sz="1400" dirty="0">
                <a:solidFill>
                  <a:prstClr val="black"/>
                </a:solidFill>
                <a:latin typeface="Calibri"/>
              </a:rPr>
              <a:t>Version One Survey - </a:t>
            </a:r>
            <a:r>
              <a:rPr lang="en-US" sz="1400" dirty="0">
                <a:solidFill>
                  <a:prstClr val="black"/>
                </a:solidFill>
                <a:latin typeface="Calibri"/>
                <a:hlinkClick r:id="rId3"/>
              </a:rPr>
              <a:t>http://www.versionone.com/pdf/7th-Annual-State-of-Agile-Development-Survey.pdf</a:t>
            </a:r>
            <a:endParaRPr lang="en-US" sz="1400" dirty="0">
              <a:solidFill>
                <a:prstClr val="black"/>
              </a:solidFill>
              <a:latin typeface="Calibri"/>
            </a:endParaRPr>
          </a:p>
        </p:txBody>
      </p:sp>
    </p:spTree>
    <p:extLst>
      <p:ext uri="{BB962C8B-B14F-4D97-AF65-F5344CB8AC3E}">
        <p14:creationId xmlns:p14="http://schemas.microsoft.com/office/powerpoint/2010/main" val="2477855419"/>
      </p:ext>
    </p:extLst>
  </p:cSld>
  <p:clrMapOvr>
    <a:masterClrMapping/>
  </p:clrMapOvr>
  <p:transition spd="med" advClick="0">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a:latin typeface="Calibri" pitchFamily="34" charset="0"/>
              </a:rPr>
              <a:t>Review</a:t>
            </a:r>
            <a:endParaRPr lang="en-US" sz="3200" dirty="0">
              <a:latin typeface="Calibri" pitchFamily="34" charset="0"/>
            </a:endParaRPr>
          </a:p>
        </p:txBody>
      </p:sp>
      <p:sp>
        <p:nvSpPr>
          <p:cNvPr id="2" name="Content Placeholder 1"/>
          <p:cNvSpPr>
            <a:spLocks noGrp="1"/>
          </p:cNvSpPr>
          <p:nvPr>
            <p:ph idx="1"/>
          </p:nvPr>
        </p:nvSpPr>
        <p:spPr>
          <a:xfrm>
            <a:off x="540327" y="1185149"/>
            <a:ext cx="8312164" cy="369332"/>
          </a:xfrm>
        </p:spPr>
        <p:txBody>
          <a:bodyPr/>
          <a:lstStyle/>
          <a:p>
            <a:pPr>
              <a:buClrTx/>
              <a:buFont typeface="Wingdings" pitchFamily="2" charset="2"/>
              <a:buChar char="§"/>
            </a:pPr>
            <a:r>
              <a:rPr lang="en-US" sz="2400" dirty="0">
                <a:latin typeface="Comic Sans MS" pitchFamily="66" charset="0"/>
              </a:rPr>
              <a:t>Who directs/assigns the team’s work?</a:t>
            </a:r>
          </a:p>
        </p:txBody>
      </p:sp>
      <p:sp>
        <p:nvSpPr>
          <p:cNvPr id="5" name="TextBox 4"/>
          <p:cNvSpPr txBox="1"/>
          <p:nvPr/>
        </p:nvSpPr>
        <p:spPr>
          <a:xfrm>
            <a:off x="797442" y="1682166"/>
            <a:ext cx="1678665" cy="461665"/>
          </a:xfrm>
          <a:prstGeom prst="rect">
            <a:avLst/>
          </a:prstGeom>
          <a:noFill/>
        </p:spPr>
        <p:txBody>
          <a:bodyPr wrap="none" rtlCol="0">
            <a:spAutoFit/>
          </a:bodyPr>
          <a:lstStyle/>
          <a:p>
            <a:r>
              <a:rPr lang="en-US" sz="2400" b="1" dirty="0">
                <a:latin typeface="Comic Sans MS" pitchFamily="66" charset="0"/>
              </a:rPr>
              <a:t>The Team</a:t>
            </a:r>
          </a:p>
        </p:txBody>
      </p:sp>
      <p:sp>
        <p:nvSpPr>
          <p:cNvPr id="6" name="TextBox 5"/>
          <p:cNvSpPr txBox="1"/>
          <p:nvPr/>
        </p:nvSpPr>
        <p:spPr>
          <a:xfrm>
            <a:off x="457198" y="2288222"/>
            <a:ext cx="8308685" cy="461665"/>
          </a:xfrm>
          <a:prstGeom prst="rect">
            <a:avLst/>
          </a:prstGeom>
          <a:noFill/>
        </p:spPr>
        <p:txBody>
          <a:bodyPr wrap="none" rtlCol="0">
            <a:spAutoFit/>
          </a:bodyPr>
          <a:lstStyle/>
          <a:p>
            <a:pPr marL="285750" indent="-285750">
              <a:buFont typeface="Wingdings" pitchFamily="2" charset="2"/>
              <a:buChar char="§"/>
            </a:pPr>
            <a:r>
              <a:rPr lang="en-US" sz="2400" b="1" dirty="0">
                <a:latin typeface="Comic Sans MS" pitchFamily="66" charset="0"/>
              </a:rPr>
              <a:t>Who ensures Agile Values &amp; Principles are followed?</a:t>
            </a:r>
          </a:p>
        </p:txBody>
      </p:sp>
      <p:sp>
        <p:nvSpPr>
          <p:cNvPr id="7" name="TextBox 6"/>
          <p:cNvSpPr txBox="1"/>
          <p:nvPr/>
        </p:nvSpPr>
        <p:spPr>
          <a:xfrm>
            <a:off x="850601" y="2926166"/>
            <a:ext cx="4401879" cy="461665"/>
          </a:xfrm>
          <a:prstGeom prst="rect">
            <a:avLst/>
          </a:prstGeom>
          <a:noFill/>
        </p:spPr>
        <p:txBody>
          <a:bodyPr wrap="square" rtlCol="0">
            <a:spAutoFit/>
          </a:bodyPr>
          <a:lstStyle/>
          <a:p>
            <a:r>
              <a:rPr lang="en-US" sz="2400" b="1" dirty="0">
                <a:latin typeface="Comic Sans MS" pitchFamily="66" charset="0"/>
              </a:rPr>
              <a:t>The Scrum Master</a:t>
            </a:r>
          </a:p>
        </p:txBody>
      </p:sp>
      <p:sp>
        <p:nvSpPr>
          <p:cNvPr id="8" name="TextBox 7"/>
          <p:cNvSpPr txBox="1"/>
          <p:nvPr/>
        </p:nvSpPr>
        <p:spPr>
          <a:xfrm>
            <a:off x="478454" y="3510958"/>
            <a:ext cx="6444860" cy="461665"/>
          </a:xfrm>
          <a:prstGeom prst="rect">
            <a:avLst/>
          </a:prstGeom>
          <a:noFill/>
        </p:spPr>
        <p:txBody>
          <a:bodyPr wrap="square" rtlCol="0">
            <a:spAutoFit/>
          </a:bodyPr>
          <a:lstStyle/>
          <a:p>
            <a:pPr marL="285750" indent="-285750">
              <a:buFont typeface="Wingdings" pitchFamily="2" charset="2"/>
              <a:buChar char="§"/>
            </a:pPr>
            <a:r>
              <a:rPr lang="en-US" sz="2400" b="1" dirty="0">
                <a:latin typeface="Comic Sans MS" pitchFamily="66" charset="0"/>
              </a:rPr>
              <a:t>Who makes the business decisions?</a:t>
            </a:r>
          </a:p>
        </p:txBody>
      </p:sp>
      <p:sp>
        <p:nvSpPr>
          <p:cNvPr id="9" name="TextBox 8"/>
          <p:cNvSpPr txBox="1"/>
          <p:nvPr/>
        </p:nvSpPr>
        <p:spPr>
          <a:xfrm>
            <a:off x="871867" y="4127655"/>
            <a:ext cx="3068469" cy="461665"/>
          </a:xfrm>
          <a:prstGeom prst="rect">
            <a:avLst/>
          </a:prstGeom>
          <a:noFill/>
        </p:spPr>
        <p:txBody>
          <a:bodyPr wrap="none" rtlCol="0">
            <a:spAutoFit/>
          </a:bodyPr>
          <a:lstStyle/>
          <a:p>
            <a:r>
              <a:rPr lang="en-US" sz="2400" b="1" dirty="0">
                <a:latin typeface="Comic Sans MS" pitchFamily="66" charset="0"/>
              </a:rPr>
              <a:t>The Product Owner</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ppt_x</p:attrName>
                                        </p:attrNameLst>
                                      </p:cBhvr>
                                      <p:tavLst>
                                        <p:tav tm="0">
                                          <p:val>
                                            <p:strVal val="#ppt_x-.2"/>
                                          </p:val>
                                        </p:tav>
                                        <p:tav tm="100000">
                                          <p:val>
                                            <p:strVal val="#ppt_x"/>
                                          </p:val>
                                        </p:tav>
                                      </p:tavLst>
                                    </p:anim>
                                    <p:anim calcmode="lin" valueType="num">
                                      <p:cBhvr>
                                        <p:cTn id="22"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ppt_x</p:attrName>
                                        </p:attrNameLst>
                                      </p:cBhvr>
                                      <p:tavLst>
                                        <p:tav tm="0">
                                          <p:val>
                                            <p:strVal val="#ppt_x-.2"/>
                                          </p:val>
                                        </p:tav>
                                        <p:tav tm="100000">
                                          <p:val>
                                            <p:strVal val="#ppt_x"/>
                                          </p:val>
                                        </p:tav>
                                      </p:tavLst>
                                    </p:anim>
                                    <p:anim calcmode="lin" valueType="num">
                                      <p:cBhvr>
                                        <p:cTn id="29"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1000" fill="hold"/>
                                        <p:tgtEl>
                                          <p:spTgt spid="8"/>
                                        </p:tgtEl>
                                        <p:attrNameLst>
                                          <p:attrName>ppt_x</p:attrName>
                                        </p:attrNameLst>
                                      </p:cBhvr>
                                      <p:tavLst>
                                        <p:tav tm="0">
                                          <p:val>
                                            <p:strVal val="#ppt_x-.2"/>
                                          </p:val>
                                        </p:tav>
                                        <p:tav tm="100000">
                                          <p:val>
                                            <p:strVal val="#ppt_x"/>
                                          </p:val>
                                        </p:tav>
                                      </p:tavLst>
                                    </p:anim>
                                    <p:anim calcmode="lin" valueType="num">
                                      <p:cBhvr>
                                        <p:cTn id="36"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7" dur="1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ppt_x</p:attrName>
                                        </p:attrNameLst>
                                      </p:cBhvr>
                                      <p:tavLst>
                                        <p:tav tm="0">
                                          <p:val>
                                            <p:strVal val="#ppt_x-.2"/>
                                          </p:val>
                                        </p:tav>
                                        <p:tav tm="100000">
                                          <p:val>
                                            <p:strVal val="#ppt_x"/>
                                          </p:val>
                                        </p:tav>
                                      </p:tavLst>
                                    </p:anim>
                                    <p:anim calcmode="lin" valueType="num">
                                      <p:cBhvr>
                                        <p:cTn id="43"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4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pPr eaLnBrk="0" hangingPunct="0"/>
            <a:r>
              <a:rPr lang="en-US" sz="2800" dirty="0"/>
              <a:t>True or False</a:t>
            </a:r>
          </a:p>
        </p:txBody>
      </p:sp>
      <p:sp>
        <p:nvSpPr>
          <p:cNvPr id="2" name="Content Placeholder 1"/>
          <p:cNvSpPr>
            <a:spLocks noGrp="1"/>
          </p:cNvSpPr>
          <p:nvPr>
            <p:ph idx="1"/>
          </p:nvPr>
        </p:nvSpPr>
        <p:spPr/>
        <p:txBody>
          <a:bodyPr>
            <a:normAutofit/>
          </a:bodyPr>
          <a:lstStyle/>
          <a:p>
            <a:pPr marL="0" indent="0">
              <a:buNone/>
            </a:pPr>
            <a:r>
              <a:rPr lang="en-US" sz="2800" dirty="0">
                <a:latin typeface="Comic Sans MS" pitchFamily="66" charset="0"/>
              </a:rPr>
              <a:t>Agile solves the problems of software development.</a:t>
            </a:r>
          </a:p>
        </p:txBody>
      </p:sp>
      <p:sp>
        <p:nvSpPr>
          <p:cNvPr id="5" name="TextBox 4"/>
          <p:cNvSpPr txBox="1"/>
          <p:nvPr/>
        </p:nvSpPr>
        <p:spPr>
          <a:xfrm>
            <a:off x="510638" y="2553184"/>
            <a:ext cx="8162925" cy="1384995"/>
          </a:xfrm>
          <a:prstGeom prst="rect">
            <a:avLst/>
          </a:prstGeom>
          <a:noFill/>
        </p:spPr>
        <p:txBody>
          <a:bodyPr wrap="square" rtlCol="0">
            <a:spAutoFit/>
          </a:bodyPr>
          <a:lstStyle/>
          <a:p>
            <a:pPr marL="514350" indent="-514350"/>
            <a:r>
              <a:rPr lang="en-US" b="1" dirty="0">
                <a:solidFill>
                  <a:srgbClr val="FF0000"/>
                </a:solidFill>
                <a:latin typeface="Comic Sans MS" pitchFamily="66" charset="0"/>
              </a:rPr>
              <a:t>False</a:t>
            </a:r>
            <a:r>
              <a:rPr lang="en-US" b="1" dirty="0">
                <a:latin typeface="Comic Sans MS" pitchFamily="66" charset="0"/>
              </a:rPr>
              <a:t>: </a:t>
            </a:r>
          </a:p>
          <a:p>
            <a:r>
              <a:rPr lang="en-US" b="1" dirty="0">
                <a:latin typeface="Comic Sans MS" pitchFamily="66" charset="0"/>
              </a:rPr>
              <a:t>Agile is not a silver bullet. It won’t solve all your problems, but will expose them.</a:t>
            </a:r>
          </a:p>
        </p:txBody>
      </p:sp>
      <p:pic>
        <p:nvPicPr>
          <p:cNvPr id="6" name="Picture 2"/>
          <p:cNvPicPr>
            <a:picLocks noChangeAspect="1" noChangeArrowheads="1"/>
          </p:cNvPicPr>
          <p:nvPr/>
        </p:nvPicPr>
        <p:blipFill>
          <a:blip r:embed="rId2" cstate="print"/>
          <a:srcRect/>
          <a:stretch>
            <a:fillRect/>
          </a:stretch>
        </p:blipFill>
        <p:spPr bwMode="auto">
          <a:xfrm>
            <a:off x="510639" y="3918855"/>
            <a:ext cx="8162925" cy="2375931"/>
          </a:xfrm>
          <a:prstGeom prst="rect">
            <a:avLst/>
          </a:prstGeom>
          <a:noFill/>
          <a:ln w="9525">
            <a:noFill/>
            <a:miter lim="800000"/>
            <a:headEnd/>
            <a:tailEnd/>
          </a:ln>
        </p:spPr>
      </p:pic>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Review</a:t>
            </a:r>
          </a:p>
        </p:txBody>
      </p:sp>
      <p:sp>
        <p:nvSpPr>
          <p:cNvPr id="2" name="Content Placeholder 1"/>
          <p:cNvSpPr>
            <a:spLocks noGrp="1"/>
          </p:cNvSpPr>
          <p:nvPr>
            <p:ph idx="1"/>
          </p:nvPr>
        </p:nvSpPr>
        <p:spPr>
          <a:xfrm>
            <a:off x="540323" y="1144744"/>
            <a:ext cx="8675688" cy="369332"/>
          </a:xfrm>
        </p:spPr>
        <p:txBody>
          <a:bodyPr/>
          <a:lstStyle/>
          <a:p>
            <a:pPr>
              <a:buClrTx/>
              <a:buFont typeface="Wingdings" pitchFamily="2" charset="2"/>
              <a:buChar char="§"/>
            </a:pPr>
            <a:r>
              <a:rPr lang="en-US" sz="2400" dirty="0">
                <a:latin typeface="Comic Sans MS" pitchFamily="66" charset="0"/>
              </a:rPr>
              <a:t>Who is responsible for the quality of the product?</a:t>
            </a:r>
          </a:p>
        </p:txBody>
      </p:sp>
      <p:sp>
        <p:nvSpPr>
          <p:cNvPr id="5" name="TextBox 4"/>
          <p:cNvSpPr txBox="1"/>
          <p:nvPr/>
        </p:nvSpPr>
        <p:spPr>
          <a:xfrm>
            <a:off x="797442" y="1599041"/>
            <a:ext cx="1678665" cy="461665"/>
          </a:xfrm>
          <a:prstGeom prst="rect">
            <a:avLst/>
          </a:prstGeom>
          <a:noFill/>
        </p:spPr>
        <p:txBody>
          <a:bodyPr wrap="none" rtlCol="0">
            <a:spAutoFit/>
          </a:bodyPr>
          <a:lstStyle/>
          <a:p>
            <a:r>
              <a:rPr lang="en-US" sz="2400" b="1" dirty="0">
                <a:latin typeface="Comic Sans MS" pitchFamily="66" charset="0"/>
              </a:rPr>
              <a:t>The Team</a:t>
            </a:r>
          </a:p>
        </p:txBody>
      </p:sp>
      <p:sp>
        <p:nvSpPr>
          <p:cNvPr id="6" name="TextBox 5"/>
          <p:cNvSpPr txBox="1"/>
          <p:nvPr/>
        </p:nvSpPr>
        <p:spPr>
          <a:xfrm>
            <a:off x="457198" y="2205097"/>
            <a:ext cx="8316700" cy="523220"/>
          </a:xfrm>
          <a:prstGeom prst="rect">
            <a:avLst/>
          </a:prstGeom>
          <a:noFill/>
        </p:spPr>
        <p:txBody>
          <a:bodyPr wrap="none" rtlCol="0">
            <a:spAutoFit/>
          </a:bodyPr>
          <a:lstStyle/>
          <a:p>
            <a:pPr marL="225425" indent="-225425">
              <a:buFont typeface="Wingdings" pitchFamily="2" charset="2"/>
              <a:buChar char="§"/>
            </a:pPr>
            <a:r>
              <a:rPr lang="en-US" dirty="0"/>
              <a:t> </a:t>
            </a:r>
            <a:r>
              <a:rPr lang="en-US" sz="2400" b="1" dirty="0">
                <a:latin typeface="Comic Sans MS" pitchFamily="66" charset="0"/>
              </a:rPr>
              <a:t>Who is accountable for the success of the project?</a:t>
            </a:r>
          </a:p>
        </p:txBody>
      </p:sp>
      <p:sp>
        <p:nvSpPr>
          <p:cNvPr id="7" name="TextBox 6"/>
          <p:cNvSpPr txBox="1"/>
          <p:nvPr/>
        </p:nvSpPr>
        <p:spPr>
          <a:xfrm>
            <a:off x="850601" y="2843041"/>
            <a:ext cx="4401879" cy="461665"/>
          </a:xfrm>
          <a:prstGeom prst="rect">
            <a:avLst/>
          </a:prstGeom>
          <a:noFill/>
        </p:spPr>
        <p:txBody>
          <a:bodyPr wrap="square" rtlCol="0">
            <a:spAutoFit/>
          </a:bodyPr>
          <a:lstStyle/>
          <a:p>
            <a:r>
              <a:rPr lang="en-US" sz="2400" b="1" dirty="0">
                <a:latin typeface="Comic Sans MS" pitchFamily="66" charset="0"/>
              </a:rPr>
              <a:t>The Product Owner</a:t>
            </a:r>
          </a:p>
        </p:txBody>
      </p:sp>
      <p:sp>
        <p:nvSpPr>
          <p:cNvPr id="8" name="TextBox 7"/>
          <p:cNvSpPr txBox="1"/>
          <p:nvPr/>
        </p:nvSpPr>
        <p:spPr>
          <a:xfrm>
            <a:off x="478453" y="3427833"/>
            <a:ext cx="7846839" cy="830997"/>
          </a:xfrm>
          <a:prstGeom prst="rect">
            <a:avLst/>
          </a:prstGeom>
          <a:noFill/>
        </p:spPr>
        <p:txBody>
          <a:bodyPr wrap="square" rtlCol="0">
            <a:spAutoFit/>
          </a:bodyPr>
          <a:lstStyle/>
          <a:p>
            <a:pPr marL="225425" indent="-225425">
              <a:buFont typeface="Wingdings" pitchFamily="2" charset="2"/>
              <a:buChar char="§"/>
            </a:pPr>
            <a:r>
              <a:rPr lang="en-US" sz="2400" b="1" dirty="0">
                <a:latin typeface="Comic Sans MS" pitchFamily="66" charset="0"/>
              </a:rPr>
              <a:t>The Product Owner is the only one responsible for defining business requirements?</a:t>
            </a:r>
          </a:p>
        </p:txBody>
      </p:sp>
      <p:sp>
        <p:nvSpPr>
          <p:cNvPr id="11" name="TextBox 10"/>
          <p:cNvSpPr txBox="1"/>
          <p:nvPr/>
        </p:nvSpPr>
        <p:spPr>
          <a:xfrm>
            <a:off x="854139" y="4377731"/>
            <a:ext cx="7056484" cy="1200329"/>
          </a:xfrm>
          <a:prstGeom prst="rect">
            <a:avLst/>
          </a:prstGeom>
          <a:noFill/>
        </p:spPr>
        <p:txBody>
          <a:bodyPr wrap="square" rtlCol="0">
            <a:spAutoFit/>
          </a:bodyPr>
          <a:lstStyle/>
          <a:p>
            <a:r>
              <a:rPr lang="en-US" sz="2400" b="1" dirty="0">
                <a:latin typeface="Comic Sans MS" pitchFamily="66" charset="0"/>
              </a:rPr>
              <a:t>False! The Team, SMEs and Product Owner collaborate on the detail of the Product Backlog Items.</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ppt_x</p:attrName>
                                        </p:attrNameLst>
                                      </p:cBhvr>
                                      <p:tavLst>
                                        <p:tav tm="0">
                                          <p:val>
                                            <p:strVal val="#ppt_x-.2"/>
                                          </p:val>
                                        </p:tav>
                                        <p:tav tm="100000">
                                          <p:val>
                                            <p:strVal val="#ppt_x"/>
                                          </p:val>
                                        </p:tav>
                                      </p:tavLst>
                                    </p:anim>
                                    <p:anim calcmode="lin" valueType="num">
                                      <p:cBhvr>
                                        <p:cTn id="22"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ppt_x</p:attrName>
                                        </p:attrNameLst>
                                      </p:cBhvr>
                                      <p:tavLst>
                                        <p:tav tm="0">
                                          <p:val>
                                            <p:strVal val="#ppt_x-.2"/>
                                          </p:val>
                                        </p:tav>
                                        <p:tav tm="100000">
                                          <p:val>
                                            <p:strVal val="#ppt_x"/>
                                          </p:val>
                                        </p:tav>
                                      </p:tavLst>
                                    </p:anim>
                                    <p:anim calcmode="lin" valueType="num">
                                      <p:cBhvr>
                                        <p:cTn id="29"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1000" fill="hold"/>
                                        <p:tgtEl>
                                          <p:spTgt spid="8"/>
                                        </p:tgtEl>
                                        <p:attrNameLst>
                                          <p:attrName>ppt_x</p:attrName>
                                        </p:attrNameLst>
                                      </p:cBhvr>
                                      <p:tavLst>
                                        <p:tav tm="0">
                                          <p:val>
                                            <p:strVal val="#ppt_x-.2"/>
                                          </p:val>
                                        </p:tav>
                                        <p:tav tm="100000">
                                          <p:val>
                                            <p:strVal val="#ppt_x"/>
                                          </p:val>
                                        </p:tav>
                                      </p:tavLst>
                                    </p:anim>
                                    <p:anim calcmode="lin" valueType="num">
                                      <p:cBhvr>
                                        <p:cTn id="36"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7" dur="1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ppt_x</p:attrName>
                                        </p:attrNameLst>
                                      </p:cBhvr>
                                      <p:tavLst>
                                        <p:tav tm="0">
                                          <p:val>
                                            <p:strVal val="#ppt_x-.2"/>
                                          </p:val>
                                        </p:tav>
                                        <p:tav tm="100000">
                                          <p:val>
                                            <p:strVal val="#ppt_x"/>
                                          </p:val>
                                        </p:tav>
                                      </p:tavLst>
                                    </p:anim>
                                    <p:anim calcmode="lin" valueType="num">
                                      <p:cBhvr>
                                        <p:cTn id="43"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P spid="7" grpId="0"/>
      <p:bldP spid="8"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3 Scrum Artifacts</a:t>
            </a:r>
          </a:p>
        </p:txBody>
      </p:sp>
      <p:sp>
        <p:nvSpPr>
          <p:cNvPr id="4" name="TextBox 3"/>
          <p:cNvSpPr txBox="1"/>
          <p:nvPr/>
        </p:nvSpPr>
        <p:spPr>
          <a:xfrm>
            <a:off x="91486" y="3046050"/>
            <a:ext cx="2631382" cy="461665"/>
          </a:xfrm>
          <a:prstGeom prst="rect">
            <a:avLst/>
          </a:prstGeom>
          <a:noFill/>
        </p:spPr>
        <p:txBody>
          <a:bodyPr wrap="square" rtlCol="0">
            <a:spAutoFit/>
          </a:bodyPr>
          <a:lstStyle/>
          <a:p>
            <a:pPr algn="ctr"/>
            <a:r>
              <a:rPr lang="en-US" sz="2400" b="1" dirty="0">
                <a:solidFill>
                  <a:srgbClr val="0070C0"/>
                </a:solidFill>
                <a:latin typeface="Trebuchet MS" pitchFamily="34" charset="0"/>
              </a:rPr>
              <a:t>Product Backlog</a:t>
            </a:r>
          </a:p>
        </p:txBody>
      </p:sp>
      <p:pic>
        <p:nvPicPr>
          <p:cNvPr id="5" name="Picture 2" descr="C:\Users\kkilburg\AppData\Local\Microsoft\Windows\Temporary Internet Files\Content.IE5\HR6Z25Q9\MC90043982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14" y="948063"/>
            <a:ext cx="2221725" cy="22217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78360" y="1040692"/>
            <a:ext cx="6180632" cy="2419124"/>
          </a:xfrm>
          <a:prstGeom prst="rect">
            <a:avLst/>
          </a:prstGeom>
        </p:spPr>
        <p:txBody>
          <a:bodyPr wrap="square">
            <a:spAutoFit/>
          </a:bodyPr>
          <a:lstStyle/>
          <a:p>
            <a:pPr marL="342900" lvl="1" indent="-342900" eaLnBrk="1" hangingPunct="1">
              <a:lnSpc>
                <a:spcPct val="120000"/>
              </a:lnSpc>
              <a:spcBef>
                <a:spcPts val="0"/>
              </a:spcBef>
              <a:spcAft>
                <a:spcPts val="0"/>
              </a:spcAft>
              <a:buClr>
                <a:schemeClr val="tx1"/>
              </a:buClr>
              <a:buSzPct val="100000"/>
              <a:buFont typeface="Wingdings" pitchFamily="2" charset="2"/>
              <a:buChar char="§"/>
              <a:defRPr/>
            </a:pPr>
            <a:r>
              <a:rPr lang="en-US" sz="1800" dirty="0">
                <a:latin typeface="Calibri" pitchFamily="34" charset="0"/>
              </a:rPr>
              <a:t>Prioritized list of User Stories (aka requirements)…and Bugs, Architecture Stories, and Technical Debt</a:t>
            </a:r>
          </a:p>
          <a:p>
            <a:pPr marL="800100" lvl="2" indent="-342900" eaLnBrk="1" hangingPunct="1">
              <a:lnSpc>
                <a:spcPct val="120000"/>
              </a:lnSpc>
              <a:spcBef>
                <a:spcPts val="0"/>
              </a:spcBef>
              <a:spcAft>
                <a:spcPts val="0"/>
              </a:spcAft>
              <a:buClr>
                <a:schemeClr val="tx1"/>
              </a:buClr>
              <a:buSzPct val="100000"/>
              <a:buFont typeface="Courier New" pitchFamily="49" charset="0"/>
              <a:buChar char="o"/>
              <a:defRPr/>
            </a:pPr>
            <a:r>
              <a:rPr lang="en-US" sz="1800" dirty="0">
                <a:latin typeface="Calibri" pitchFamily="34" charset="0"/>
                <a:hlinkClick r:id="rId3" action="ppaction://hlinkfile"/>
              </a:rPr>
              <a:t>Sample</a:t>
            </a:r>
            <a:endParaRPr lang="en-US" sz="1800" dirty="0">
              <a:latin typeface="Calibri" pitchFamily="34" charset="0"/>
            </a:endParaRPr>
          </a:p>
          <a:p>
            <a:pPr marL="342900" lvl="1" indent="-342900" eaLnBrk="1" hangingPunct="1">
              <a:lnSpc>
                <a:spcPct val="120000"/>
              </a:lnSpc>
              <a:spcBef>
                <a:spcPts val="0"/>
              </a:spcBef>
              <a:spcAft>
                <a:spcPts val="0"/>
              </a:spcAft>
              <a:buClr>
                <a:schemeClr val="tx1"/>
              </a:buClr>
              <a:buSzPct val="100000"/>
              <a:buFont typeface="Wingdings" pitchFamily="2" charset="2"/>
              <a:buChar char="§"/>
              <a:defRPr/>
            </a:pPr>
            <a:r>
              <a:rPr lang="en-US" sz="1800" dirty="0">
                <a:latin typeface="Calibri" pitchFamily="34" charset="0"/>
              </a:rPr>
              <a:t>Who:</a:t>
            </a:r>
          </a:p>
          <a:p>
            <a:pPr marL="800100" lvl="2" indent="-342900" eaLnBrk="1" hangingPunct="1">
              <a:lnSpc>
                <a:spcPct val="120000"/>
              </a:lnSpc>
              <a:spcBef>
                <a:spcPts val="0"/>
              </a:spcBef>
              <a:spcAft>
                <a:spcPts val="0"/>
              </a:spcAft>
              <a:buClr>
                <a:schemeClr val="tx1"/>
              </a:buClr>
              <a:buSzPct val="100000"/>
              <a:buFont typeface="Courier New" pitchFamily="49" charset="0"/>
              <a:buChar char="o"/>
              <a:defRPr/>
            </a:pPr>
            <a:r>
              <a:rPr lang="en-US" sz="1800" dirty="0">
                <a:latin typeface="Calibri" pitchFamily="34" charset="0"/>
              </a:rPr>
              <a:t>Anyone can contribute</a:t>
            </a:r>
          </a:p>
          <a:p>
            <a:pPr marL="800100" lvl="2" indent="-342900" eaLnBrk="1" hangingPunct="1">
              <a:lnSpc>
                <a:spcPct val="120000"/>
              </a:lnSpc>
              <a:spcBef>
                <a:spcPts val="0"/>
              </a:spcBef>
              <a:spcAft>
                <a:spcPts val="0"/>
              </a:spcAft>
              <a:buClr>
                <a:schemeClr val="tx1"/>
              </a:buClr>
              <a:buSzPct val="100000"/>
              <a:buFont typeface="Courier New" pitchFamily="49" charset="0"/>
              <a:buChar char="o"/>
              <a:defRPr/>
            </a:pPr>
            <a:r>
              <a:rPr lang="en-US" sz="1800" dirty="0">
                <a:latin typeface="Calibri" pitchFamily="34" charset="0"/>
              </a:rPr>
              <a:t>BA is normally the facilitator/keeper</a:t>
            </a:r>
          </a:p>
          <a:p>
            <a:pPr marL="800100" lvl="2" indent="-342900" eaLnBrk="1" hangingPunct="1">
              <a:lnSpc>
                <a:spcPct val="120000"/>
              </a:lnSpc>
              <a:spcBef>
                <a:spcPts val="0"/>
              </a:spcBef>
              <a:spcAft>
                <a:spcPts val="0"/>
              </a:spcAft>
              <a:buClr>
                <a:schemeClr val="tx1"/>
              </a:buClr>
              <a:buSzPct val="100000"/>
              <a:buFont typeface="Courier New" pitchFamily="49" charset="0"/>
              <a:buChar char="o"/>
              <a:defRPr/>
            </a:pPr>
            <a:r>
              <a:rPr lang="en-US" sz="1800" dirty="0">
                <a:latin typeface="Calibri" pitchFamily="34" charset="0"/>
              </a:rPr>
              <a:t>PO is the owner – final authority</a:t>
            </a:r>
          </a:p>
        </p:txBody>
      </p:sp>
      <p:pic>
        <p:nvPicPr>
          <p:cNvPr id="13" name="Picture 2" descr="C:\Users\mluett\AppData\Local\Microsoft\Windows\Temporary Internet Files\Content.IE5\A6LVRGPV\MC90043266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926" y="378084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4196" y="5495340"/>
            <a:ext cx="2365960" cy="461665"/>
          </a:xfrm>
          <a:prstGeom prst="rect">
            <a:avLst/>
          </a:prstGeom>
          <a:noFill/>
        </p:spPr>
        <p:txBody>
          <a:bodyPr wrap="square" rtlCol="0">
            <a:spAutoFit/>
          </a:bodyPr>
          <a:lstStyle/>
          <a:p>
            <a:pPr algn="ctr"/>
            <a:r>
              <a:rPr lang="en-US" sz="2400" b="1" dirty="0">
                <a:solidFill>
                  <a:srgbClr val="0070C0"/>
                </a:solidFill>
                <a:latin typeface="Trebuchet MS" pitchFamily="34" charset="0"/>
              </a:rPr>
              <a:t>Sprint Backlog</a:t>
            </a:r>
          </a:p>
        </p:txBody>
      </p:sp>
      <p:sp>
        <p:nvSpPr>
          <p:cNvPr id="3" name="Rectangle 2"/>
          <p:cNvSpPr/>
          <p:nvPr/>
        </p:nvSpPr>
        <p:spPr>
          <a:xfrm>
            <a:off x="2678360" y="4037621"/>
            <a:ext cx="6180632" cy="1754326"/>
          </a:xfrm>
          <a:prstGeom prst="rect">
            <a:avLst/>
          </a:prstGeom>
        </p:spPr>
        <p:txBody>
          <a:bodyPr wrap="square">
            <a:spAutoFit/>
          </a:bodyPr>
          <a:lstStyle/>
          <a:p>
            <a:pPr marL="342900" lvl="1" indent="-342900" eaLnBrk="1" hangingPunct="1">
              <a:lnSpc>
                <a:spcPct val="120000"/>
              </a:lnSpc>
              <a:spcBef>
                <a:spcPts val="0"/>
              </a:spcBef>
              <a:spcAft>
                <a:spcPts val="0"/>
              </a:spcAft>
              <a:buClr>
                <a:schemeClr val="tx1"/>
              </a:buClr>
              <a:buSzPct val="100000"/>
              <a:buFont typeface="Wingdings" pitchFamily="2" charset="2"/>
              <a:buChar char="§"/>
              <a:defRPr/>
            </a:pPr>
            <a:r>
              <a:rPr lang="en-US" sz="1800" dirty="0">
                <a:latin typeface="Calibri" pitchFamily="34" charset="0"/>
              </a:rPr>
              <a:t>List of Stories, Bugs and Tasks that the Team has committed to completing in the current Sprint</a:t>
            </a:r>
          </a:p>
          <a:p>
            <a:pPr marL="342900" lvl="1" indent="-342900" eaLnBrk="1" hangingPunct="1">
              <a:lnSpc>
                <a:spcPct val="120000"/>
              </a:lnSpc>
              <a:spcBef>
                <a:spcPts val="0"/>
              </a:spcBef>
              <a:spcAft>
                <a:spcPts val="0"/>
              </a:spcAft>
              <a:buClr>
                <a:schemeClr val="tx1"/>
              </a:buClr>
              <a:buSzPct val="100000"/>
              <a:buFont typeface="Wingdings" pitchFamily="2" charset="2"/>
              <a:buChar char="§"/>
              <a:defRPr/>
            </a:pPr>
            <a:r>
              <a:rPr lang="en-US" sz="1800" dirty="0">
                <a:latin typeface="Calibri" pitchFamily="34" charset="0"/>
              </a:rPr>
              <a:t>NOT prioritized, as the goal is complete the ENTIRE Sprint Backlog by the end of the Sprint</a:t>
            </a:r>
          </a:p>
          <a:p>
            <a:pPr marL="342900" lvl="1" indent="-342900" eaLnBrk="1" hangingPunct="1">
              <a:lnSpc>
                <a:spcPct val="120000"/>
              </a:lnSpc>
              <a:spcBef>
                <a:spcPts val="0"/>
              </a:spcBef>
              <a:spcAft>
                <a:spcPts val="0"/>
              </a:spcAft>
              <a:buClr>
                <a:schemeClr val="tx1"/>
              </a:buClr>
              <a:buSzPct val="100000"/>
              <a:buFont typeface="Wingdings" pitchFamily="2" charset="2"/>
              <a:buChar char="§"/>
              <a:defRPr/>
            </a:pPr>
            <a:r>
              <a:rPr lang="en-US" sz="1800" dirty="0">
                <a:latin typeface="Calibri" pitchFamily="34" charset="0"/>
              </a:rPr>
              <a:t>Mechanism for tracking work during the course of the Sprint</a:t>
            </a:r>
          </a:p>
        </p:txBody>
      </p:sp>
    </p:spTree>
    <p:extLst>
      <p:ext uri="{BB962C8B-B14F-4D97-AF65-F5344CB8AC3E}">
        <p14:creationId xmlns:p14="http://schemas.microsoft.com/office/powerpoint/2010/main" val="3746313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3 Scrum Artifacts</a:t>
            </a:r>
          </a:p>
        </p:txBody>
      </p:sp>
      <p:sp>
        <p:nvSpPr>
          <p:cNvPr id="13" name="TextBox 12"/>
          <p:cNvSpPr txBox="1"/>
          <p:nvPr/>
        </p:nvSpPr>
        <p:spPr>
          <a:xfrm>
            <a:off x="153715" y="925133"/>
            <a:ext cx="2631382" cy="461665"/>
          </a:xfrm>
          <a:prstGeom prst="rect">
            <a:avLst/>
          </a:prstGeom>
          <a:noFill/>
        </p:spPr>
        <p:txBody>
          <a:bodyPr wrap="square" rtlCol="0">
            <a:spAutoFit/>
          </a:bodyPr>
          <a:lstStyle/>
          <a:p>
            <a:pPr algn="ctr"/>
            <a:r>
              <a:rPr lang="en-US" sz="2400" b="1" dirty="0" err="1">
                <a:latin typeface="Trebuchet MS" pitchFamily="34" charset="0"/>
              </a:rPr>
              <a:t>Burndown</a:t>
            </a:r>
            <a:r>
              <a:rPr lang="en-US" sz="2400" b="1" dirty="0">
                <a:latin typeface="Trebuchet MS" pitchFamily="34" charset="0"/>
              </a:rPr>
              <a:t> Chart</a:t>
            </a:r>
          </a:p>
        </p:txBody>
      </p:sp>
      <p:pic>
        <p:nvPicPr>
          <p:cNvPr id="16" name="Picture 2"/>
          <p:cNvPicPr>
            <a:picLocks noChangeAspect="1" noChangeArrowheads="1"/>
          </p:cNvPicPr>
          <p:nvPr/>
        </p:nvPicPr>
        <p:blipFill>
          <a:blip r:embed="rId2" cstate="print"/>
          <a:srcRect/>
          <a:stretch>
            <a:fillRect/>
          </a:stretch>
        </p:blipFill>
        <p:spPr bwMode="auto">
          <a:xfrm>
            <a:off x="1163565" y="1422423"/>
            <a:ext cx="6871629" cy="4509079"/>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19527019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A Bit More on the Product Backlog</a:t>
            </a:r>
          </a:p>
        </p:txBody>
      </p:sp>
      <p:sp>
        <p:nvSpPr>
          <p:cNvPr id="23" name="TextBox 22"/>
          <p:cNvSpPr txBox="1"/>
          <p:nvPr/>
        </p:nvSpPr>
        <p:spPr>
          <a:xfrm>
            <a:off x="142503" y="975077"/>
            <a:ext cx="8847117" cy="3564053"/>
          </a:xfrm>
          <a:prstGeom prst="rect">
            <a:avLst/>
          </a:prstGeom>
          <a:noFill/>
        </p:spPr>
        <p:txBody>
          <a:bodyPr wrap="square" rtlCol="0">
            <a:spAutoFit/>
          </a:bodyPr>
          <a:lstStyle/>
          <a:p>
            <a:pPr marL="187325" lvl="1" indent="-187325" eaLnBrk="1" hangingPunct="1">
              <a:lnSpc>
                <a:spcPct val="120000"/>
              </a:lnSpc>
              <a:spcAft>
                <a:spcPts val="0"/>
              </a:spcAft>
            </a:pPr>
            <a:r>
              <a:rPr lang="en-US" sz="2400" b="1" dirty="0">
                <a:latin typeface="Arial" charset="0"/>
              </a:rPr>
              <a:t>Product Backlog Creation &amp; Evolution</a:t>
            </a:r>
          </a:p>
          <a:p>
            <a:pPr marL="342900" lvl="1" indent="-342900" eaLnBrk="1" hangingPunct="1">
              <a:lnSpc>
                <a:spcPct val="120000"/>
              </a:lnSpc>
              <a:spcBef>
                <a:spcPts val="0"/>
              </a:spcBef>
              <a:spcAft>
                <a:spcPts val="0"/>
              </a:spcAft>
              <a:buClr>
                <a:schemeClr val="tx1"/>
              </a:buClr>
              <a:buSzPct val="100000"/>
              <a:buFont typeface="Arial" pitchFamily="34" charset="0"/>
              <a:buChar char="•"/>
              <a:defRPr/>
            </a:pPr>
            <a:r>
              <a:rPr lang="en-US" sz="2000" dirty="0">
                <a:latin typeface="Arial" charset="0"/>
              </a:rPr>
              <a:t>Derived from the Product Vision &amp; Process Maps</a:t>
            </a:r>
          </a:p>
          <a:p>
            <a:pPr marL="800100" lvl="2" indent="-342900" eaLnBrk="1" hangingPunct="1">
              <a:lnSpc>
                <a:spcPct val="120000"/>
              </a:lnSpc>
              <a:spcBef>
                <a:spcPts val="0"/>
              </a:spcBef>
              <a:spcAft>
                <a:spcPts val="0"/>
              </a:spcAft>
              <a:buClr>
                <a:schemeClr val="tx1"/>
              </a:buClr>
              <a:buSzPct val="100000"/>
              <a:buFont typeface="Courier New" pitchFamily="49" charset="0"/>
              <a:buChar char="o"/>
              <a:defRPr/>
            </a:pPr>
            <a:r>
              <a:rPr lang="en-US" sz="1800" dirty="0">
                <a:latin typeface="Arial" charset="0"/>
              </a:rPr>
              <a:t>Product Owner creates the </a:t>
            </a:r>
            <a:r>
              <a:rPr lang="en-US" sz="1800" dirty="0">
                <a:latin typeface="Arial" charset="0"/>
                <a:hlinkClick r:id="rId3" action="ppaction://hlinkfile"/>
              </a:rPr>
              <a:t>Product Vision</a:t>
            </a:r>
            <a:endParaRPr lang="en-US" sz="1800" dirty="0">
              <a:latin typeface="Arial" charset="0"/>
            </a:endParaRPr>
          </a:p>
          <a:p>
            <a:pPr marL="800100" lvl="2" indent="-342900" eaLnBrk="1" hangingPunct="1">
              <a:lnSpc>
                <a:spcPct val="120000"/>
              </a:lnSpc>
              <a:spcBef>
                <a:spcPts val="0"/>
              </a:spcBef>
              <a:spcAft>
                <a:spcPts val="0"/>
              </a:spcAft>
              <a:buClr>
                <a:schemeClr val="tx1"/>
              </a:buClr>
              <a:buSzPct val="100000"/>
              <a:buFont typeface="Courier New" pitchFamily="49" charset="0"/>
              <a:buChar char="o"/>
              <a:defRPr/>
            </a:pPr>
            <a:r>
              <a:rPr lang="en-US" sz="1800" dirty="0">
                <a:latin typeface="Arial" charset="0"/>
              </a:rPr>
              <a:t>Business creates Business Process Maps</a:t>
            </a:r>
          </a:p>
          <a:p>
            <a:pPr marL="800100" lvl="2" indent="-342900" eaLnBrk="1" hangingPunct="1">
              <a:lnSpc>
                <a:spcPct val="120000"/>
              </a:lnSpc>
              <a:spcBef>
                <a:spcPts val="0"/>
              </a:spcBef>
              <a:spcAft>
                <a:spcPts val="0"/>
              </a:spcAft>
              <a:buClr>
                <a:schemeClr val="tx1"/>
              </a:buClr>
              <a:buSzPct val="100000"/>
              <a:buFont typeface="Courier New" pitchFamily="49" charset="0"/>
              <a:buChar char="o"/>
              <a:defRPr/>
            </a:pPr>
            <a:r>
              <a:rPr lang="en-US" sz="1800" dirty="0">
                <a:latin typeface="Arial" charset="0"/>
              </a:rPr>
              <a:t>Product Team creates one or more stories per identified step in Process Map</a:t>
            </a:r>
          </a:p>
          <a:p>
            <a:pPr marL="1038225" lvl="2" indent="-342900" eaLnBrk="1" hangingPunct="1">
              <a:lnSpc>
                <a:spcPct val="120000"/>
              </a:lnSpc>
              <a:spcBef>
                <a:spcPts val="0"/>
              </a:spcBef>
              <a:spcAft>
                <a:spcPts val="0"/>
              </a:spcAft>
              <a:buClr>
                <a:schemeClr val="tx1"/>
              </a:buClr>
              <a:buSzPct val="100000"/>
              <a:buFont typeface="Arial" pitchFamily="34" charset="0"/>
              <a:buChar char="•"/>
              <a:defRPr/>
            </a:pPr>
            <a:r>
              <a:rPr lang="en-US" sz="1800" dirty="0">
                <a:latin typeface="Arial" charset="0"/>
              </a:rPr>
              <a:t>OK to make assumptions, will verify with PO and/or Business SMEs</a:t>
            </a:r>
          </a:p>
          <a:p>
            <a:pPr marL="1038225" lvl="2" indent="-342900" eaLnBrk="1" hangingPunct="1">
              <a:lnSpc>
                <a:spcPct val="120000"/>
              </a:lnSpc>
              <a:spcBef>
                <a:spcPts val="0"/>
              </a:spcBef>
              <a:spcAft>
                <a:spcPts val="0"/>
              </a:spcAft>
              <a:buClr>
                <a:schemeClr val="tx1"/>
              </a:buClr>
              <a:buSzPct val="100000"/>
              <a:buFont typeface="Arial" pitchFamily="34" charset="0"/>
              <a:buChar char="•"/>
              <a:defRPr/>
            </a:pPr>
            <a:r>
              <a:rPr lang="en-US" sz="1800" dirty="0">
                <a:latin typeface="Arial" charset="0"/>
              </a:rPr>
              <a:t>Stories will be added/modified/removed throughout the project lifecycle</a:t>
            </a:r>
          </a:p>
          <a:p>
            <a:pPr marL="1038225" lvl="3" indent="-342900" defTabSz="795338" eaLnBrk="1" hangingPunct="1">
              <a:lnSpc>
                <a:spcPct val="120000"/>
              </a:lnSpc>
              <a:spcBef>
                <a:spcPts val="0"/>
              </a:spcBef>
              <a:spcAft>
                <a:spcPts val="0"/>
              </a:spcAft>
              <a:buSzPct val="100000"/>
              <a:buFont typeface="Arial" pitchFamily="34" charset="0"/>
              <a:buChar char="•"/>
              <a:defRPr/>
            </a:pPr>
            <a:r>
              <a:rPr lang="en-US" sz="1800" dirty="0"/>
              <a:t>Goal to write stories for as much of the product as possible during Sprint 0</a:t>
            </a:r>
          </a:p>
          <a:p>
            <a:pPr marL="1038225" lvl="3" indent="-342900" defTabSz="795338" eaLnBrk="1" hangingPunct="1">
              <a:lnSpc>
                <a:spcPct val="120000"/>
              </a:lnSpc>
              <a:spcBef>
                <a:spcPts val="0"/>
              </a:spcBef>
              <a:spcAft>
                <a:spcPts val="0"/>
              </a:spcAft>
              <a:buSzPct val="100000"/>
              <a:buFont typeface="Arial" pitchFamily="34" charset="0"/>
              <a:buChar char="•"/>
              <a:defRPr/>
            </a:pPr>
            <a:r>
              <a:rPr lang="en-US" sz="1800" dirty="0"/>
              <a:t>Specific focus on creating ‘Right-Sized’ stories for the initial module/release with higher ‘Epic’ level stories created for lower priority modules</a:t>
            </a: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27735" b="25217"/>
          <a:stretch/>
        </p:blipFill>
        <p:spPr>
          <a:xfrm>
            <a:off x="824236" y="4892634"/>
            <a:ext cx="7364900" cy="1157863"/>
          </a:xfrm>
          <a:prstGeom prst="rect">
            <a:avLst/>
          </a:prstGeom>
        </p:spPr>
      </p:pic>
    </p:spTree>
    <p:extLst>
      <p:ext uri="{BB962C8B-B14F-4D97-AF65-F5344CB8AC3E}">
        <p14:creationId xmlns:p14="http://schemas.microsoft.com/office/powerpoint/2010/main" val="480763066"/>
      </p:ext>
    </p:extLst>
  </p:cSld>
  <p:clrMapOvr>
    <a:masterClrMapping/>
  </p:clrMapOvr>
  <p:transition spd="med" advClick="0">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alibri" pitchFamily="34" charset="0"/>
              </a:rPr>
              <a:t>Sample Process Map - Brown Paper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2326" b="12442"/>
          <a:stretch/>
        </p:blipFill>
        <p:spPr>
          <a:xfrm>
            <a:off x="169332" y="1048838"/>
            <a:ext cx="8748889" cy="4936439"/>
          </a:xfrm>
          <a:prstGeom prst="rect">
            <a:avLst/>
          </a:prstGeom>
        </p:spPr>
      </p:pic>
    </p:spTree>
    <p:extLst>
      <p:ext uri="{BB962C8B-B14F-4D97-AF65-F5344CB8AC3E}">
        <p14:creationId xmlns:p14="http://schemas.microsoft.com/office/powerpoint/2010/main" val="1243778664"/>
      </p:ext>
    </p:extLst>
  </p:cSld>
  <p:clrMapOvr>
    <a:masterClrMapping/>
  </p:clrMapOvr>
  <p:transition spd="med" advClick="0">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Sample Process Map</a:t>
            </a:r>
          </a:p>
        </p:txBody>
      </p:sp>
      <p:pic>
        <p:nvPicPr>
          <p:cNvPr id="1252354" name="Picture 2"/>
          <p:cNvPicPr>
            <a:picLocks noGrp="1" noChangeAspect="1" noChangeArrowheads="1"/>
          </p:cNvPicPr>
          <p:nvPr>
            <p:ph idx="1"/>
          </p:nvPr>
        </p:nvPicPr>
        <p:blipFill>
          <a:blip r:embed="rId2" cstate="print"/>
          <a:stretch>
            <a:fillRect/>
          </a:stretch>
        </p:blipFill>
        <p:spPr bwMode="auto">
          <a:xfrm>
            <a:off x="159892" y="996570"/>
            <a:ext cx="7035105" cy="5095472"/>
          </a:xfrm>
          <a:prstGeom prst="rect">
            <a:avLst/>
          </a:prstGeom>
          <a:noFill/>
          <a:ln w="9525">
            <a:noFill/>
            <a:miter lim="800000"/>
            <a:headEnd/>
            <a:tailEnd/>
          </a:ln>
        </p:spPr>
      </p:pic>
      <p:sp>
        <p:nvSpPr>
          <p:cNvPr id="5" name="TextBox 4"/>
          <p:cNvSpPr txBox="1"/>
          <p:nvPr/>
        </p:nvSpPr>
        <p:spPr>
          <a:xfrm>
            <a:off x="7183041" y="1596799"/>
            <a:ext cx="2210331" cy="2031325"/>
          </a:xfrm>
          <a:prstGeom prst="rect">
            <a:avLst/>
          </a:prstGeom>
          <a:noFill/>
        </p:spPr>
        <p:txBody>
          <a:bodyPr wrap="square" rtlCol="0">
            <a:spAutoFit/>
          </a:bodyPr>
          <a:lstStyle/>
          <a:p>
            <a:r>
              <a:rPr lang="en-US" sz="1800" b="1" dirty="0">
                <a:latin typeface="Calibri" pitchFamily="34" charset="0"/>
              </a:rPr>
              <a:t>Participants:</a:t>
            </a:r>
          </a:p>
          <a:p>
            <a:pPr marL="285750" indent="-285750">
              <a:buFont typeface="Wingdings" pitchFamily="2" charset="2"/>
              <a:buChar char="§"/>
            </a:pPr>
            <a:r>
              <a:rPr lang="en-US" sz="1800" b="1" dirty="0">
                <a:latin typeface="Calibri" pitchFamily="34" charset="0"/>
              </a:rPr>
              <a:t>Scrum Master</a:t>
            </a:r>
          </a:p>
          <a:p>
            <a:pPr marL="285750" indent="-285750">
              <a:buFont typeface="Wingdings" pitchFamily="2" charset="2"/>
              <a:buChar char="§"/>
            </a:pPr>
            <a:r>
              <a:rPr lang="en-US" sz="1800" b="1" dirty="0">
                <a:latin typeface="Calibri" pitchFamily="34" charset="0"/>
              </a:rPr>
              <a:t>Product Owner</a:t>
            </a:r>
          </a:p>
          <a:p>
            <a:pPr marL="285750" indent="-285750">
              <a:buFont typeface="Wingdings" pitchFamily="2" charset="2"/>
              <a:buChar char="§"/>
            </a:pPr>
            <a:r>
              <a:rPr lang="en-US" sz="1800" b="1" dirty="0">
                <a:latin typeface="Calibri" pitchFamily="34" charset="0"/>
              </a:rPr>
              <a:t>Business SMEs</a:t>
            </a:r>
          </a:p>
          <a:p>
            <a:pPr marL="285750" indent="-285750">
              <a:buFont typeface="Wingdings" pitchFamily="2" charset="2"/>
              <a:buChar char="§"/>
            </a:pPr>
            <a:r>
              <a:rPr lang="en-US" sz="1800" b="1" dirty="0">
                <a:latin typeface="Calibri" pitchFamily="34" charset="0"/>
              </a:rPr>
              <a:t>BAs</a:t>
            </a:r>
          </a:p>
          <a:p>
            <a:pPr marL="285750" indent="-285750">
              <a:buFont typeface="Wingdings" pitchFamily="2" charset="2"/>
              <a:buChar char="§"/>
            </a:pPr>
            <a:r>
              <a:rPr lang="en-US" sz="1800" b="1" dirty="0">
                <a:latin typeface="Calibri" pitchFamily="34" charset="0"/>
              </a:rPr>
              <a:t>Others as makes sense</a:t>
            </a:r>
            <a:endParaRPr lang="en-US" sz="1800" dirty="0">
              <a:latin typeface="Calibri" pitchFamily="34" charset="0"/>
            </a:endParaRPr>
          </a:p>
        </p:txBody>
      </p:sp>
      <p:sp>
        <p:nvSpPr>
          <p:cNvPr id="6" name="TextBox 5"/>
          <p:cNvSpPr txBox="1"/>
          <p:nvPr/>
        </p:nvSpPr>
        <p:spPr>
          <a:xfrm>
            <a:off x="7263339" y="3803292"/>
            <a:ext cx="2011280" cy="1200329"/>
          </a:xfrm>
          <a:prstGeom prst="rect">
            <a:avLst/>
          </a:prstGeom>
          <a:noFill/>
        </p:spPr>
        <p:txBody>
          <a:bodyPr wrap="square" rtlCol="0">
            <a:spAutoFit/>
          </a:bodyPr>
          <a:lstStyle/>
          <a:p>
            <a:r>
              <a:rPr lang="en-US" sz="1800" b="1" dirty="0">
                <a:latin typeface="Calibri" pitchFamily="34" charset="0"/>
              </a:rPr>
              <a:t>Utilized by Development Team throughout the Scrum project</a:t>
            </a:r>
          </a:p>
        </p:txBody>
      </p:sp>
    </p:spTree>
  </p:cSld>
  <p:clrMapOvr>
    <a:masterClrMapping/>
  </p:clrMapOvr>
  <p:transition spd="med" advClick="0">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What is a User Story?</a:t>
            </a:r>
          </a:p>
        </p:txBody>
      </p:sp>
      <p:sp>
        <p:nvSpPr>
          <p:cNvPr id="9" name="Content Placeholder 2"/>
          <p:cNvSpPr>
            <a:spLocks noGrp="1"/>
          </p:cNvSpPr>
          <p:nvPr>
            <p:ph idx="1"/>
          </p:nvPr>
        </p:nvSpPr>
        <p:spPr>
          <a:xfrm>
            <a:off x="178050" y="935774"/>
            <a:ext cx="8675688" cy="1692771"/>
          </a:xfrm>
        </p:spPr>
        <p:txBody>
          <a:bodyPr/>
          <a:lstStyle/>
          <a:p>
            <a:pPr>
              <a:spcAft>
                <a:spcPts val="600"/>
              </a:spcAft>
              <a:buClrTx/>
              <a:buFont typeface="Arial" pitchFamily="34" charset="0"/>
              <a:buChar char="•"/>
            </a:pPr>
            <a:r>
              <a:rPr lang="en-US" sz="2000" dirty="0"/>
              <a:t>Simple, clear, brief description of functionality that will be valuable to the USER</a:t>
            </a:r>
          </a:p>
          <a:p>
            <a:pPr>
              <a:spcAft>
                <a:spcPts val="600"/>
              </a:spcAft>
              <a:buClrTx/>
              <a:buFont typeface="Arial" pitchFamily="34" charset="0"/>
              <a:buChar char="•"/>
            </a:pPr>
            <a:r>
              <a:rPr lang="en-US" sz="2000" dirty="0"/>
              <a:t>Role (Who?) + Goal (What?) + Reason (Why?)</a:t>
            </a:r>
          </a:p>
          <a:p>
            <a:pPr>
              <a:buClrTx/>
              <a:buFont typeface="Arial" pitchFamily="34" charset="0"/>
              <a:buChar char="•"/>
            </a:pPr>
            <a:r>
              <a:rPr lang="en-US" sz="2000" dirty="0"/>
              <a:t>May start with modules, then features, then drill down into “right sized” stories</a:t>
            </a:r>
          </a:p>
        </p:txBody>
      </p:sp>
      <p:graphicFrame>
        <p:nvGraphicFramePr>
          <p:cNvPr id="10" name="Diagram 9"/>
          <p:cNvGraphicFramePr/>
          <p:nvPr>
            <p:extLst>
              <p:ext uri="{D42A27DB-BD31-4B8C-83A1-F6EECF244321}">
                <p14:modId xmlns:p14="http://schemas.microsoft.com/office/powerpoint/2010/main" val="696084734"/>
              </p:ext>
            </p:extLst>
          </p:nvPr>
        </p:nvGraphicFramePr>
        <p:xfrm>
          <a:off x="1033156" y="2958107"/>
          <a:ext cx="6923313" cy="3333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270662" y="2737998"/>
            <a:ext cx="1365662" cy="461665"/>
          </a:xfrm>
          <a:prstGeom prst="rect">
            <a:avLst/>
          </a:prstGeom>
          <a:noFill/>
        </p:spPr>
        <p:txBody>
          <a:bodyPr wrap="square" rtlCol="0">
            <a:spAutoFit/>
          </a:bodyPr>
          <a:lstStyle/>
          <a:p>
            <a:r>
              <a:rPr lang="en-US" sz="2400" b="1" u="sng" dirty="0"/>
              <a:t>Module</a:t>
            </a:r>
          </a:p>
        </p:txBody>
      </p:sp>
      <p:sp>
        <p:nvSpPr>
          <p:cNvPr id="7" name="TextBox 6"/>
          <p:cNvSpPr txBox="1"/>
          <p:nvPr/>
        </p:nvSpPr>
        <p:spPr>
          <a:xfrm>
            <a:off x="3262748" y="2737997"/>
            <a:ext cx="1365662" cy="461665"/>
          </a:xfrm>
          <a:prstGeom prst="rect">
            <a:avLst/>
          </a:prstGeom>
          <a:noFill/>
        </p:spPr>
        <p:txBody>
          <a:bodyPr wrap="square" rtlCol="0">
            <a:spAutoFit/>
          </a:bodyPr>
          <a:lstStyle/>
          <a:p>
            <a:r>
              <a:rPr lang="en-US" sz="2400" b="1" u="sng" dirty="0"/>
              <a:t>Feature</a:t>
            </a:r>
          </a:p>
        </p:txBody>
      </p:sp>
      <p:sp>
        <p:nvSpPr>
          <p:cNvPr id="8" name="TextBox 7"/>
          <p:cNvSpPr txBox="1"/>
          <p:nvPr/>
        </p:nvSpPr>
        <p:spPr>
          <a:xfrm>
            <a:off x="4742710" y="2728822"/>
            <a:ext cx="4045032" cy="461665"/>
          </a:xfrm>
          <a:prstGeom prst="rect">
            <a:avLst/>
          </a:prstGeom>
          <a:noFill/>
        </p:spPr>
        <p:txBody>
          <a:bodyPr wrap="square" rtlCol="0">
            <a:spAutoFit/>
          </a:bodyPr>
          <a:lstStyle/>
          <a:p>
            <a:r>
              <a:rPr lang="en-US" sz="2400" b="1" u="sng" dirty="0"/>
              <a:t>“Right-Sized” User Story</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INVEST in Good User Stories</a:t>
            </a:r>
          </a:p>
        </p:txBody>
      </p:sp>
      <p:sp>
        <p:nvSpPr>
          <p:cNvPr id="9" name="Content Placeholder 2"/>
          <p:cNvSpPr>
            <a:spLocks noGrp="1"/>
          </p:cNvSpPr>
          <p:nvPr>
            <p:ph idx="1"/>
          </p:nvPr>
        </p:nvSpPr>
        <p:spPr>
          <a:xfrm>
            <a:off x="273050" y="1185149"/>
            <a:ext cx="8744206" cy="615553"/>
          </a:xfrm>
        </p:spPr>
        <p:txBody>
          <a:bodyPr/>
          <a:lstStyle/>
          <a:p>
            <a:pPr marL="285750" indent="-227013">
              <a:buClrTx/>
              <a:buFont typeface="Arial" pitchFamily="34" charset="0"/>
              <a:buChar char="•"/>
            </a:pPr>
            <a:r>
              <a:rPr lang="en-US" sz="2000" dirty="0"/>
              <a:t>Independent: </a:t>
            </a:r>
            <a:r>
              <a:rPr lang="en-US" sz="2000" b="0" dirty="0"/>
              <a:t>A story should not need to rely on the completion of another story in order to be accomplished.  In reality, nearly impossible to do.</a:t>
            </a:r>
          </a:p>
        </p:txBody>
      </p:sp>
      <p:sp>
        <p:nvSpPr>
          <p:cNvPr id="6" name="Text Box 4"/>
          <p:cNvSpPr txBox="1">
            <a:spLocks noChangeArrowheads="1"/>
          </p:cNvSpPr>
          <p:nvPr/>
        </p:nvSpPr>
        <p:spPr bwMode="auto">
          <a:xfrm>
            <a:off x="4190010" y="6445761"/>
            <a:ext cx="1295400" cy="261610"/>
          </a:xfrm>
          <a:prstGeom prst="rect">
            <a:avLst/>
          </a:prstGeom>
          <a:noFill/>
          <a:ln w="9525">
            <a:noFill/>
            <a:miter lim="800000"/>
            <a:headEnd/>
            <a:tailEnd/>
          </a:ln>
        </p:spPr>
        <p:txBody>
          <a:bodyPr>
            <a:spAutoFit/>
          </a:bodyPr>
          <a:lstStyle/>
          <a:p>
            <a:pPr>
              <a:spcBef>
                <a:spcPct val="50000"/>
              </a:spcBef>
            </a:pPr>
            <a:fld id="{A0836710-B814-4DA2-8944-E41A0D9AEE82}" type="slidenum">
              <a:rPr lang="en-US" sz="1050"/>
              <a:pPr>
                <a:spcBef>
                  <a:spcPct val="50000"/>
                </a:spcBef>
              </a:pPr>
              <a:t>37</a:t>
            </a:fld>
            <a:endParaRPr lang="en-US" sz="1050" dirty="0"/>
          </a:p>
        </p:txBody>
      </p:sp>
      <p:sp>
        <p:nvSpPr>
          <p:cNvPr id="5" name="Content Placeholder 2"/>
          <p:cNvSpPr txBox="1">
            <a:spLocks/>
          </p:cNvSpPr>
          <p:nvPr/>
        </p:nvSpPr>
        <p:spPr bwMode="auto">
          <a:xfrm>
            <a:off x="260380" y="1869783"/>
            <a:ext cx="8756876" cy="10071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87325" indent="-187325" algn="l" rtl="0" eaLnBrk="1" fontAlgn="base" hangingPunct="1">
              <a:spcBef>
                <a:spcPct val="0"/>
              </a:spcBef>
              <a:spcAft>
                <a:spcPct val="40000"/>
              </a:spcAft>
              <a:buFont typeface="Trebuchet MS" pitchFamily="34" charset="0"/>
              <a:buChar char=" "/>
              <a:defRPr sz="2400" b="1">
                <a:solidFill>
                  <a:schemeClr val="tx1"/>
                </a:solidFill>
                <a:latin typeface="Arial" charset="0"/>
                <a:ea typeface="+mn-ea"/>
                <a:cs typeface="+mn-cs"/>
              </a:defRPr>
            </a:lvl1pPr>
            <a:lvl2pPr marL="461963" indent="-255588" algn="l" rtl="0" eaLnBrk="1" fontAlgn="base" hangingPunct="1">
              <a:spcBef>
                <a:spcPct val="10000"/>
              </a:spcBef>
              <a:spcAft>
                <a:spcPct val="0"/>
              </a:spcAft>
              <a:buClr>
                <a:schemeClr val="tx1"/>
              </a:buClr>
              <a:buChar char="•"/>
              <a:defRPr sz="2200">
                <a:solidFill>
                  <a:schemeClr val="tx1"/>
                </a:solidFill>
                <a:latin typeface="Arial" charset="0"/>
              </a:defRPr>
            </a:lvl2pPr>
            <a:lvl3pPr marL="757238" indent="-246063" algn="l" rtl="0" eaLnBrk="1" fontAlgn="base" hangingPunct="1">
              <a:spcBef>
                <a:spcPct val="10000"/>
              </a:spcBef>
              <a:spcAft>
                <a:spcPct val="0"/>
              </a:spcAft>
              <a:buClr>
                <a:schemeClr val="tx1"/>
              </a:buClr>
              <a:buChar char="•"/>
              <a:defRPr sz="2000">
                <a:solidFill>
                  <a:schemeClr val="tx1"/>
                </a:solidFill>
                <a:latin typeface="Arial" charset="0"/>
              </a:defRPr>
            </a:lvl3pPr>
            <a:lvl4pPr marL="1031875" indent="-215900" algn="l" rtl="0" eaLnBrk="1" fontAlgn="base" hangingPunct="1">
              <a:spcBef>
                <a:spcPct val="10000"/>
              </a:spcBef>
              <a:spcAft>
                <a:spcPct val="0"/>
              </a:spcAft>
              <a:buClr>
                <a:schemeClr val="tx1"/>
              </a:buClr>
              <a:buChar char="•"/>
              <a:defRPr sz="2000">
                <a:solidFill>
                  <a:schemeClr val="tx1"/>
                </a:solidFill>
                <a:latin typeface="Arial" charset="0"/>
              </a:defRPr>
            </a:lvl4pPr>
            <a:lvl5pPr marL="1317625" indent="-227013" algn="l" rtl="0" eaLnBrk="1" fontAlgn="base" hangingPunct="1">
              <a:spcBef>
                <a:spcPct val="10000"/>
              </a:spcBef>
              <a:spcAft>
                <a:spcPct val="0"/>
              </a:spcAft>
              <a:buClr>
                <a:schemeClr val="tx1"/>
              </a:buClr>
              <a:buChar char="•"/>
              <a:defRPr sz="1600">
                <a:solidFill>
                  <a:schemeClr val="tx1"/>
                </a:solidFill>
                <a:latin typeface="Arial" charset="0"/>
              </a:defRPr>
            </a:lvl5pPr>
            <a:lvl6pPr marL="1774825" indent="-227013" algn="l" rtl="0" eaLnBrk="1" fontAlgn="base" hangingPunct="1">
              <a:spcBef>
                <a:spcPct val="10000"/>
              </a:spcBef>
              <a:spcAft>
                <a:spcPct val="0"/>
              </a:spcAft>
              <a:buClr>
                <a:schemeClr val="tx1"/>
              </a:buClr>
              <a:buChar char="•"/>
              <a:defRPr sz="2200">
                <a:solidFill>
                  <a:schemeClr val="tx1"/>
                </a:solidFill>
                <a:latin typeface="Arial" charset="0"/>
              </a:defRPr>
            </a:lvl6pPr>
            <a:lvl7pPr marL="2232025" indent="-227013" algn="l" rtl="0" eaLnBrk="1" fontAlgn="base" hangingPunct="1">
              <a:spcBef>
                <a:spcPct val="10000"/>
              </a:spcBef>
              <a:spcAft>
                <a:spcPct val="0"/>
              </a:spcAft>
              <a:buClr>
                <a:schemeClr val="tx1"/>
              </a:buClr>
              <a:buChar char="•"/>
              <a:defRPr sz="2200">
                <a:solidFill>
                  <a:schemeClr val="tx1"/>
                </a:solidFill>
                <a:latin typeface="Arial" charset="0"/>
              </a:defRPr>
            </a:lvl7pPr>
            <a:lvl8pPr marL="2689225" indent="-227013" algn="l" rtl="0" eaLnBrk="1" fontAlgn="base" hangingPunct="1">
              <a:spcBef>
                <a:spcPct val="10000"/>
              </a:spcBef>
              <a:spcAft>
                <a:spcPct val="0"/>
              </a:spcAft>
              <a:buClr>
                <a:schemeClr val="tx1"/>
              </a:buClr>
              <a:buChar char="•"/>
              <a:defRPr sz="2200">
                <a:solidFill>
                  <a:schemeClr val="tx1"/>
                </a:solidFill>
                <a:latin typeface="Arial" charset="0"/>
              </a:defRPr>
            </a:lvl8pPr>
            <a:lvl9pPr marL="3146425" indent="-227013" algn="l" rtl="0" eaLnBrk="1" fontAlgn="base" hangingPunct="1">
              <a:spcBef>
                <a:spcPct val="10000"/>
              </a:spcBef>
              <a:spcAft>
                <a:spcPct val="0"/>
              </a:spcAft>
              <a:buClr>
                <a:schemeClr val="tx1"/>
              </a:buClr>
              <a:buChar char="•"/>
              <a:defRPr sz="2200">
                <a:solidFill>
                  <a:schemeClr val="tx1"/>
                </a:solidFill>
                <a:latin typeface="Arial" charset="0"/>
              </a:defRPr>
            </a:lvl9pPr>
          </a:lstStyle>
          <a:p>
            <a:pPr>
              <a:buFont typeface="Arial" pitchFamily="34" charset="0"/>
              <a:buChar char="•"/>
            </a:pPr>
            <a:r>
              <a:rPr lang="en-US" sz="2000" dirty="0"/>
              <a:t>Negotiable:</a:t>
            </a:r>
            <a:r>
              <a:rPr lang="en-US" sz="2000" b="0" dirty="0"/>
              <a:t> Stories will be negotiated between the SMEs, PO and Team over the lifecycle of a story.  Key differentiator between Waterfall and Scrum.</a:t>
            </a:r>
          </a:p>
        </p:txBody>
      </p:sp>
      <p:sp>
        <p:nvSpPr>
          <p:cNvPr id="7" name="Content Placeholder 2"/>
          <p:cNvSpPr txBox="1">
            <a:spLocks/>
          </p:cNvSpPr>
          <p:nvPr/>
        </p:nvSpPr>
        <p:spPr bwMode="auto">
          <a:xfrm>
            <a:off x="260380" y="4243789"/>
            <a:ext cx="8756876" cy="150308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87325" indent="-187325" algn="l" rtl="0" eaLnBrk="1" fontAlgn="base" hangingPunct="1">
              <a:spcBef>
                <a:spcPct val="0"/>
              </a:spcBef>
              <a:spcAft>
                <a:spcPct val="40000"/>
              </a:spcAft>
              <a:buFont typeface="Trebuchet MS" pitchFamily="34" charset="0"/>
              <a:buChar char=" "/>
              <a:defRPr sz="2400" b="1">
                <a:solidFill>
                  <a:schemeClr val="tx1"/>
                </a:solidFill>
                <a:latin typeface="Arial" charset="0"/>
                <a:ea typeface="+mn-ea"/>
                <a:cs typeface="+mn-cs"/>
              </a:defRPr>
            </a:lvl1pPr>
            <a:lvl2pPr marL="461963" indent="-255588" algn="l" rtl="0" eaLnBrk="1" fontAlgn="base" hangingPunct="1">
              <a:spcBef>
                <a:spcPct val="10000"/>
              </a:spcBef>
              <a:spcAft>
                <a:spcPct val="0"/>
              </a:spcAft>
              <a:buClr>
                <a:schemeClr val="tx1"/>
              </a:buClr>
              <a:buChar char="•"/>
              <a:defRPr sz="2200">
                <a:solidFill>
                  <a:schemeClr val="tx1"/>
                </a:solidFill>
                <a:latin typeface="Arial" charset="0"/>
              </a:defRPr>
            </a:lvl2pPr>
            <a:lvl3pPr marL="757238" indent="-246063" algn="l" rtl="0" eaLnBrk="1" fontAlgn="base" hangingPunct="1">
              <a:spcBef>
                <a:spcPct val="10000"/>
              </a:spcBef>
              <a:spcAft>
                <a:spcPct val="0"/>
              </a:spcAft>
              <a:buClr>
                <a:schemeClr val="tx1"/>
              </a:buClr>
              <a:buChar char="•"/>
              <a:defRPr sz="2000">
                <a:solidFill>
                  <a:schemeClr val="tx1"/>
                </a:solidFill>
                <a:latin typeface="Arial" charset="0"/>
              </a:defRPr>
            </a:lvl3pPr>
            <a:lvl4pPr marL="1031875" indent="-215900" algn="l" rtl="0" eaLnBrk="1" fontAlgn="base" hangingPunct="1">
              <a:spcBef>
                <a:spcPct val="10000"/>
              </a:spcBef>
              <a:spcAft>
                <a:spcPct val="0"/>
              </a:spcAft>
              <a:buClr>
                <a:schemeClr val="tx1"/>
              </a:buClr>
              <a:buChar char="•"/>
              <a:defRPr sz="2000">
                <a:solidFill>
                  <a:schemeClr val="tx1"/>
                </a:solidFill>
                <a:latin typeface="Arial" charset="0"/>
              </a:defRPr>
            </a:lvl4pPr>
            <a:lvl5pPr marL="1317625" indent="-227013" algn="l" rtl="0" eaLnBrk="1" fontAlgn="base" hangingPunct="1">
              <a:spcBef>
                <a:spcPct val="10000"/>
              </a:spcBef>
              <a:spcAft>
                <a:spcPct val="0"/>
              </a:spcAft>
              <a:buClr>
                <a:schemeClr val="tx1"/>
              </a:buClr>
              <a:buChar char="•"/>
              <a:defRPr sz="1600">
                <a:solidFill>
                  <a:schemeClr val="tx1"/>
                </a:solidFill>
                <a:latin typeface="Arial" charset="0"/>
              </a:defRPr>
            </a:lvl5pPr>
            <a:lvl6pPr marL="1774825" indent="-227013" algn="l" rtl="0" eaLnBrk="1" fontAlgn="base" hangingPunct="1">
              <a:spcBef>
                <a:spcPct val="10000"/>
              </a:spcBef>
              <a:spcAft>
                <a:spcPct val="0"/>
              </a:spcAft>
              <a:buClr>
                <a:schemeClr val="tx1"/>
              </a:buClr>
              <a:buChar char="•"/>
              <a:defRPr sz="2200">
                <a:solidFill>
                  <a:schemeClr val="tx1"/>
                </a:solidFill>
                <a:latin typeface="Arial" charset="0"/>
              </a:defRPr>
            </a:lvl6pPr>
            <a:lvl7pPr marL="2232025" indent="-227013" algn="l" rtl="0" eaLnBrk="1" fontAlgn="base" hangingPunct="1">
              <a:spcBef>
                <a:spcPct val="10000"/>
              </a:spcBef>
              <a:spcAft>
                <a:spcPct val="0"/>
              </a:spcAft>
              <a:buClr>
                <a:schemeClr val="tx1"/>
              </a:buClr>
              <a:buChar char="•"/>
              <a:defRPr sz="2200">
                <a:solidFill>
                  <a:schemeClr val="tx1"/>
                </a:solidFill>
                <a:latin typeface="Arial" charset="0"/>
              </a:defRPr>
            </a:lvl7pPr>
            <a:lvl8pPr marL="2689225" indent="-227013" algn="l" rtl="0" eaLnBrk="1" fontAlgn="base" hangingPunct="1">
              <a:spcBef>
                <a:spcPct val="10000"/>
              </a:spcBef>
              <a:spcAft>
                <a:spcPct val="0"/>
              </a:spcAft>
              <a:buClr>
                <a:schemeClr val="tx1"/>
              </a:buClr>
              <a:buChar char="•"/>
              <a:defRPr sz="2200">
                <a:solidFill>
                  <a:schemeClr val="tx1"/>
                </a:solidFill>
                <a:latin typeface="Arial" charset="0"/>
              </a:defRPr>
            </a:lvl8pPr>
            <a:lvl9pPr marL="3146425" indent="-227013" algn="l" rtl="0" eaLnBrk="1" fontAlgn="base" hangingPunct="1">
              <a:spcBef>
                <a:spcPct val="10000"/>
              </a:spcBef>
              <a:spcAft>
                <a:spcPct val="0"/>
              </a:spcAft>
              <a:buClr>
                <a:schemeClr val="tx1"/>
              </a:buClr>
              <a:buChar char="•"/>
              <a:defRPr sz="2200">
                <a:solidFill>
                  <a:schemeClr val="tx1"/>
                </a:solidFill>
                <a:latin typeface="Arial" charset="0"/>
              </a:defRPr>
            </a:lvl9pPr>
          </a:lstStyle>
          <a:p>
            <a:pPr>
              <a:buFont typeface="Arial" pitchFamily="34" charset="0"/>
              <a:buChar char="•"/>
            </a:pPr>
            <a:r>
              <a:rPr lang="en-US" sz="2000" dirty="0"/>
              <a:t>Testable:</a:t>
            </a:r>
            <a:r>
              <a:rPr lang="en-US" sz="2000" b="0" dirty="0"/>
              <a:t> </a:t>
            </a:r>
          </a:p>
          <a:p>
            <a:pPr lvl="1">
              <a:buFont typeface="Arial" pitchFamily="34" charset="0"/>
              <a:buChar char="•"/>
            </a:pPr>
            <a:r>
              <a:rPr lang="en-US" sz="1800" u="sng" dirty="0"/>
              <a:t>GOOD</a:t>
            </a:r>
            <a:r>
              <a:rPr lang="en-US" sz="1800" dirty="0"/>
              <a:t>: As an XYZ User, I want a hot key to view the ‘create invoice’ page so that I can easily access this functionality</a:t>
            </a:r>
          </a:p>
          <a:p>
            <a:pPr lvl="1">
              <a:buFont typeface="Arial" pitchFamily="34" charset="0"/>
              <a:buChar char="•"/>
            </a:pPr>
            <a:r>
              <a:rPr lang="en-US" sz="1800" u="sng" dirty="0"/>
              <a:t>BAD</a:t>
            </a:r>
            <a:r>
              <a:rPr lang="en-US" sz="1800" dirty="0"/>
              <a:t>: As an XYZ User, I want to easily access the ‘create invoice’ page.</a:t>
            </a:r>
          </a:p>
        </p:txBody>
      </p:sp>
      <p:sp>
        <p:nvSpPr>
          <p:cNvPr id="8" name="Content Placeholder 2"/>
          <p:cNvSpPr txBox="1">
            <a:spLocks/>
          </p:cNvSpPr>
          <p:nvPr/>
        </p:nvSpPr>
        <p:spPr bwMode="auto">
          <a:xfrm>
            <a:off x="260380" y="2876969"/>
            <a:ext cx="8756876" cy="49246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87325" indent="-187325" algn="l" rtl="0" eaLnBrk="1" fontAlgn="base" hangingPunct="1">
              <a:spcBef>
                <a:spcPct val="0"/>
              </a:spcBef>
              <a:spcAft>
                <a:spcPct val="40000"/>
              </a:spcAft>
              <a:buFont typeface="Trebuchet MS" pitchFamily="34" charset="0"/>
              <a:buChar char=" "/>
              <a:defRPr sz="2400" b="1">
                <a:solidFill>
                  <a:schemeClr val="tx1"/>
                </a:solidFill>
                <a:latin typeface="Arial" charset="0"/>
                <a:ea typeface="+mn-ea"/>
                <a:cs typeface="+mn-cs"/>
              </a:defRPr>
            </a:lvl1pPr>
            <a:lvl2pPr marL="461963" indent="-255588" algn="l" rtl="0" eaLnBrk="1" fontAlgn="base" hangingPunct="1">
              <a:spcBef>
                <a:spcPct val="10000"/>
              </a:spcBef>
              <a:spcAft>
                <a:spcPct val="0"/>
              </a:spcAft>
              <a:buClr>
                <a:schemeClr val="tx1"/>
              </a:buClr>
              <a:buChar char="•"/>
              <a:defRPr sz="2200">
                <a:solidFill>
                  <a:schemeClr val="tx1"/>
                </a:solidFill>
                <a:latin typeface="Arial" charset="0"/>
              </a:defRPr>
            </a:lvl2pPr>
            <a:lvl3pPr marL="757238" indent="-246063" algn="l" rtl="0" eaLnBrk="1" fontAlgn="base" hangingPunct="1">
              <a:spcBef>
                <a:spcPct val="10000"/>
              </a:spcBef>
              <a:spcAft>
                <a:spcPct val="0"/>
              </a:spcAft>
              <a:buClr>
                <a:schemeClr val="tx1"/>
              </a:buClr>
              <a:buChar char="•"/>
              <a:defRPr sz="2000">
                <a:solidFill>
                  <a:schemeClr val="tx1"/>
                </a:solidFill>
                <a:latin typeface="Arial" charset="0"/>
              </a:defRPr>
            </a:lvl3pPr>
            <a:lvl4pPr marL="1031875" indent="-215900" algn="l" rtl="0" eaLnBrk="1" fontAlgn="base" hangingPunct="1">
              <a:spcBef>
                <a:spcPct val="10000"/>
              </a:spcBef>
              <a:spcAft>
                <a:spcPct val="0"/>
              </a:spcAft>
              <a:buClr>
                <a:schemeClr val="tx1"/>
              </a:buClr>
              <a:buChar char="•"/>
              <a:defRPr sz="2000">
                <a:solidFill>
                  <a:schemeClr val="tx1"/>
                </a:solidFill>
                <a:latin typeface="Arial" charset="0"/>
              </a:defRPr>
            </a:lvl4pPr>
            <a:lvl5pPr marL="1317625" indent="-227013" algn="l" rtl="0" eaLnBrk="1" fontAlgn="base" hangingPunct="1">
              <a:spcBef>
                <a:spcPct val="10000"/>
              </a:spcBef>
              <a:spcAft>
                <a:spcPct val="0"/>
              </a:spcAft>
              <a:buClr>
                <a:schemeClr val="tx1"/>
              </a:buClr>
              <a:buChar char="•"/>
              <a:defRPr sz="1600">
                <a:solidFill>
                  <a:schemeClr val="tx1"/>
                </a:solidFill>
                <a:latin typeface="Arial" charset="0"/>
              </a:defRPr>
            </a:lvl5pPr>
            <a:lvl6pPr marL="1774825" indent="-227013" algn="l" rtl="0" eaLnBrk="1" fontAlgn="base" hangingPunct="1">
              <a:spcBef>
                <a:spcPct val="10000"/>
              </a:spcBef>
              <a:spcAft>
                <a:spcPct val="0"/>
              </a:spcAft>
              <a:buClr>
                <a:schemeClr val="tx1"/>
              </a:buClr>
              <a:buChar char="•"/>
              <a:defRPr sz="2200">
                <a:solidFill>
                  <a:schemeClr val="tx1"/>
                </a:solidFill>
                <a:latin typeface="Arial" charset="0"/>
              </a:defRPr>
            </a:lvl6pPr>
            <a:lvl7pPr marL="2232025" indent="-227013" algn="l" rtl="0" eaLnBrk="1" fontAlgn="base" hangingPunct="1">
              <a:spcBef>
                <a:spcPct val="10000"/>
              </a:spcBef>
              <a:spcAft>
                <a:spcPct val="0"/>
              </a:spcAft>
              <a:buClr>
                <a:schemeClr val="tx1"/>
              </a:buClr>
              <a:buChar char="•"/>
              <a:defRPr sz="2200">
                <a:solidFill>
                  <a:schemeClr val="tx1"/>
                </a:solidFill>
                <a:latin typeface="Arial" charset="0"/>
              </a:defRPr>
            </a:lvl7pPr>
            <a:lvl8pPr marL="2689225" indent="-227013" algn="l" rtl="0" eaLnBrk="1" fontAlgn="base" hangingPunct="1">
              <a:spcBef>
                <a:spcPct val="10000"/>
              </a:spcBef>
              <a:spcAft>
                <a:spcPct val="0"/>
              </a:spcAft>
              <a:buClr>
                <a:schemeClr val="tx1"/>
              </a:buClr>
              <a:buChar char="•"/>
              <a:defRPr sz="2200">
                <a:solidFill>
                  <a:schemeClr val="tx1"/>
                </a:solidFill>
                <a:latin typeface="Arial" charset="0"/>
              </a:defRPr>
            </a:lvl8pPr>
            <a:lvl9pPr marL="3146425" indent="-227013" algn="l" rtl="0" eaLnBrk="1" fontAlgn="base" hangingPunct="1">
              <a:spcBef>
                <a:spcPct val="10000"/>
              </a:spcBef>
              <a:spcAft>
                <a:spcPct val="0"/>
              </a:spcAft>
              <a:buClr>
                <a:schemeClr val="tx1"/>
              </a:buClr>
              <a:buChar char="•"/>
              <a:defRPr sz="2200">
                <a:solidFill>
                  <a:schemeClr val="tx1"/>
                </a:solidFill>
                <a:latin typeface="Arial" charset="0"/>
              </a:defRPr>
            </a:lvl9pPr>
          </a:lstStyle>
          <a:p>
            <a:pPr>
              <a:buFont typeface="Arial" pitchFamily="34" charset="0"/>
              <a:buChar char="•"/>
            </a:pPr>
            <a:r>
              <a:rPr lang="en-US" sz="2000" dirty="0"/>
              <a:t>Valuable:</a:t>
            </a:r>
            <a:r>
              <a:rPr lang="en-US" sz="2000" b="0" dirty="0"/>
              <a:t> Creates value for the USER!!!  Not the Development Team.</a:t>
            </a:r>
          </a:p>
        </p:txBody>
      </p:sp>
      <p:sp>
        <p:nvSpPr>
          <p:cNvPr id="10" name="Content Placeholder 2"/>
          <p:cNvSpPr txBox="1">
            <a:spLocks/>
          </p:cNvSpPr>
          <p:nvPr/>
        </p:nvSpPr>
        <p:spPr bwMode="auto">
          <a:xfrm>
            <a:off x="260380" y="3369430"/>
            <a:ext cx="8756876" cy="49987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87325" indent="-187325" algn="l" rtl="0" eaLnBrk="1" fontAlgn="base" hangingPunct="1">
              <a:spcBef>
                <a:spcPct val="0"/>
              </a:spcBef>
              <a:spcAft>
                <a:spcPct val="40000"/>
              </a:spcAft>
              <a:buFont typeface="Trebuchet MS" pitchFamily="34" charset="0"/>
              <a:buChar char=" "/>
              <a:defRPr sz="2400" b="1">
                <a:solidFill>
                  <a:schemeClr val="tx1"/>
                </a:solidFill>
                <a:latin typeface="Arial" charset="0"/>
                <a:ea typeface="+mn-ea"/>
                <a:cs typeface="+mn-cs"/>
              </a:defRPr>
            </a:lvl1pPr>
            <a:lvl2pPr marL="461963" indent="-255588" algn="l" rtl="0" eaLnBrk="1" fontAlgn="base" hangingPunct="1">
              <a:spcBef>
                <a:spcPct val="10000"/>
              </a:spcBef>
              <a:spcAft>
                <a:spcPct val="0"/>
              </a:spcAft>
              <a:buClr>
                <a:schemeClr val="tx1"/>
              </a:buClr>
              <a:buChar char="•"/>
              <a:defRPr sz="2200">
                <a:solidFill>
                  <a:schemeClr val="tx1"/>
                </a:solidFill>
                <a:latin typeface="Arial" charset="0"/>
              </a:defRPr>
            </a:lvl2pPr>
            <a:lvl3pPr marL="757238" indent="-246063" algn="l" rtl="0" eaLnBrk="1" fontAlgn="base" hangingPunct="1">
              <a:spcBef>
                <a:spcPct val="10000"/>
              </a:spcBef>
              <a:spcAft>
                <a:spcPct val="0"/>
              </a:spcAft>
              <a:buClr>
                <a:schemeClr val="tx1"/>
              </a:buClr>
              <a:buChar char="•"/>
              <a:defRPr sz="2000">
                <a:solidFill>
                  <a:schemeClr val="tx1"/>
                </a:solidFill>
                <a:latin typeface="Arial" charset="0"/>
              </a:defRPr>
            </a:lvl3pPr>
            <a:lvl4pPr marL="1031875" indent="-215900" algn="l" rtl="0" eaLnBrk="1" fontAlgn="base" hangingPunct="1">
              <a:spcBef>
                <a:spcPct val="10000"/>
              </a:spcBef>
              <a:spcAft>
                <a:spcPct val="0"/>
              </a:spcAft>
              <a:buClr>
                <a:schemeClr val="tx1"/>
              </a:buClr>
              <a:buChar char="•"/>
              <a:defRPr sz="2000">
                <a:solidFill>
                  <a:schemeClr val="tx1"/>
                </a:solidFill>
                <a:latin typeface="Arial" charset="0"/>
              </a:defRPr>
            </a:lvl4pPr>
            <a:lvl5pPr marL="1317625" indent="-227013" algn="l" rtl="0" eaLnBrk="1" fontAlgn="base" hangingPunct="1">
              <a:spcBef>
                <a:spcPct val="10000"/>
              </a:spcBef>
              <a:spcAft>
                <a:spcPct val="0"/>
              </a:spcAft>
              <a:buClr>
                <a:schemeClr val="tx1"/>
              </a:buClr>
              <a:buChar char="•"/>
              <a:defRPr sz="1600">
                <a:solidFill>
                  <a:schemeClr val="tx1"/>
                </a:solidFill>
                <a:latin typeface="Arial" charset="0"/>
              </a:defRPr>
            </a:lvl5pPr>
            <a:lvl6pPr marL="1774825" indent="-227013" algn="l" rtl="0" eaLnBrk="1" fontAlgn="base" hangingPunct="1">
              <a:spcBef>
                <a:spcPct val="10000"/>
              </a:spcBef>
              <a:spcAft>
                <a:spcPct val="0"/>
              </a:spcAft>
              <a:buClr>
                <a:schemeClr val="tx1"/>
              </a:buClr>
              <a:buChar char="•"/>
              <a:defRPr sz="2200">
                <a:solidFill>
                  <a:schemeClr val="tx1"/>
                </a:solidFill>
                <a:latin typeface="Arial" charset="0"/>
              </a:defRPr>
            </a:lvl6pPr>
            <a:lvl7pPr marL="2232025" indent="-227013" algn="l" rtl="0" eaLnBrk="1" fontAlgn="base" hangingPunct="1">
              <a:spcBef>
                <a:spcPct val="10000"/>
              </a:spcBef>
              <a:spcAft>
                <a:spcPct val="0"/>
              </a:spcAft>
              <a:buClr>
                <a:schemeClr val="tx1"/>
              </a:buClr>
              <a:buChar char="•"/>
              <a:defRPr sz="2200">
                <a:solidFill>
                  <a:schemeClr val="tx1"/>
                </a:solidFill>
                <a:latin typeface="Arial" charset="0"/>
              </a:defRPr>
            </a:lvl7pPr>
            <a:lvl8pPr marL="2689225" indent="-227013" algn="l" rtl="0" eaLnBrk="1" fontAlgn="base" hangingPunct="1">
              <a:spcBef>
                <a:spcPct val="10000"/>
              </a:spcBef>
              <a:spcAft>
                <a:spcPct val="0"/>
              </a:spcAft>
              <a:buClr>
                <a:schemeClr val="tx1"/>
              </a:buClr>
              <a:buChar char="•"/>
              <a:defRPr sz="2200">
                <a:solidFill>
                  <a:schemeClr val="tx1"/>
                </a:solidFill>
                <a:latin typeface="Arial" charset="0"/>
              </a:defRPr>
            </a:lvl8pPr>
            <a:lvl9pPr marL="3146425" indent="-227013" algn="l" rtl="0" eaLnBrk="1" fontAlgn="base" hangingPunct="1">
              <a:spcBef>
                <a:spcPct val="10000"/>
              </a:spcBef>
              <a:spcAft>
                <a:spcPct val="0"/>
              </a:spcAft>
              <a:buClr>
                <a:schemeClr val="tx1"/>
              </a:buClr>
              <a:buChar char="•"/>
              <a:defRPr sz="2200">
                <a:solidFill>
                  <a:schemeClr val="tx1"/>
                </a:solidFill>
                <a:latin typeface="Arial" charset="0"/>
              </a:defRPr>
            </a:lvl9pPr>
          </a:lstStyle>
          <a:p>
            <a:pPr>
              <a:buFont typeface="Arial" pitchFamily="34" charset="0"/>
              <a:buChar char="•"/>
            </a:pPr>
            <a:r>
              <a:rPr lang="en-US" sz="2000" dirty="0"/>
              <a:t>Estimable:</a:t>
            </a:r>
            <a:r>
              <a:rPr lang="en-US" sz="2000" b="0" dirty="0"/>
              <a:t> Can be estimated by the Development Team.</a:t>
            </a:r>
          </a:p>
        </p:txBody>
      </p:sp>
      <p:sp>
        <p:nvSpPr>
          <p:cNvPr id="11" name="Content Placeholder 2"/>
          <p:cNvSpPr txBox="1">
            <a:spLocks/>
          </p:cNvSpPr>
          <p:nvPr/>
        </p:nvSpPr>
        <p:spPr bwMode="auto">
          <a:xfrm>
            <a:off x="260380" y="3830234"/>
            <a:ext cx="8756876" cy="50911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87325" indent="-187325" algn="l" rtl="0" eaLnBrk="1" fontAlgn="base" hangingPunct="1">
              <a:spcBef>
                <a:spcPct val="0"/>
              </a:spcBef>
              <a:spcAft>
                <a:spcPct val="40000"/>
              </a:spcAft>
              <a:buFont typeface="Trebuchet MS" pitchFamily="34" charset="0"/>
              <a:buChar char=" "/>
              <a:defRPr sz="2400" b="1">
                <a:solidFill>
                  <a:schemeClr val="tx1"/>
                </a:solidFill>
                <a:latin typeface="Arial" charset="0"/>
                <a:ea typeface="+mn-ea"/>
                <a:cs typeface="+mn-cs"/>
              </a:defRPr>
            </a:lvl1pPr>
            <a:lvl2pPr marL="461963" indent="-255588" algn="l" rtl="0" eaLnBrk="1" fontAlgn="base" hangingPunct="1">
              <a:spcBef>
                <a:spcPct val="10000"/>
              </a:spcBef>
              <a:spcAft>
                <a:spcPct val="0"/>
              </a:spcAft>
              <a:buClr>
                <a:schemeClr val="tx1"/>
              </a:buClr>
              <a:buChar char="•"/>
              <a:defRPr sz="2200">
                <a:solidFill>
                  <a:schemeClr val="tx1"/>
                </a:solidFill>
                <a:latin typeface="Arial" charset="0"/>
              </a:defRPr>
            </a:lvl2pPr>
            <a:lvl3pPr marL="757238" indent="-246063" algn="l" rtl="0" eaLnBrk="1" fontAlgn="base" hangingPunct="1">
              <a:spcBef>
                <a:spcPct val="10000"/>
              </a:spcBef>
              <a:spcAft>
                <a:spcPct val="0"/>
              </a:spcAft>
              <a:buClr>
                <a:schemeClr val="tx1"/>
              </a:buClr>
              <a:buChar char="•"/>
              <a:defRPr sz="2000">
                <a:solidFill>
                  <a:schemeClr val="tx1"/>
                </a:solidFill>
                <a:latin typeface="Arial" charset="0"/>
              </a:defRPr>
            </a:lvl3pPr>
            <a:lvl4pPr marL="1031875" indent="-215900" algn="l" rtl="0" eaLnBrk="1" fontAlgn="base" hangingPunct="1">
              <a:spcBef>
                <a:spcPct val="10000"/>
              </a:spcBef>
              <a:spcAft>
                <a:spcPct val="0"/>
              </a:spcAft>
              <a:buClr>
                <a:schemeClr val="tx1"/>
              </a:buClr>
              <a:buChar char="•"/>
              <a:defRPr sz="2000">
                <a:solidFill>
                  <a:schemeClr val="tx1"/>
                </a:solidFill>
                <a:latin typeface="Arial" charset="0"/>
              </a:defRPr>
            </a:lvl4pPr>
            <a:lvl5pPr marL="1317625" indent="-227013" algn="l" rtl="0" eaLnBrk="1" fontAlgn="base" hangingPunct="1">
              <a:spcBef>
                <a:spcPct val="10000"/>
              </a:spcBef>
              <a:spcAft>
                <a:spcPct val="0"/>
              </a:spcAft>
              <a:buClr>
                <a:schemeClr val="tx1"/>
              </a:buClr>
              <a:buChar char="•"/>
              <a:defRPr sz="1600">
                <a:solidFill>
                  <a:schemeClr val="tx1"/>
                </a:solidFill>
                <a:latin typeface="Arial" charset="0"/>
              </a:defRPr>
            </a:lvl5pPr>
            <a:lvl6pPr marL="1774825" indent="-227013" algn="l" rtl="0" eaLnBrk="1" fontAlgn="base" hangingPunct="1">
              <a:spcBef>
                <a:spcPct val="10000"/>
              </a:spcBef>
              <a:spcAft>
                <a:spcPct val="0"/>
              </a:spcAft>
              <a:buClr>
                <a:schemeClr val="tx1"/>
              </a:buClr>
              <a:buChar char="•"/>
              <a:defRPr sz="2200">
                <a:solidFill>
                  <a:schemeClr val="tx1"/>
                </a:solidFill>
                <a:latin typeface="Arial" charset="0"/>
              </a:defRPr>
            </a:lvl6pPr>
            <a:lvl7pPr marL="2232025" indent="-227013" algn="l" rtl="0" eaLnBrk="1" fontAlgn="base" hangingPunct="1">
              <a:spcBef>
                <a:spcPct val="10000"/>
              </a:spcBef>
              <a:spcAft>
                <a:spcPct val="0"/>
              </a:spcAft>
              <a:buClr>
                <a:schemeClr val="tx1"/>
              </a:buClr>
              <a:buChar char="•"/>
              <a:defRPr sz="2200">
                <a:solidFill>
                  <a:schemeClr val="tx1"/>
                </a:solidFill>
                <a:latin typeface="Arial" charset="0"/>
              </a:defRPr>
            </a:lvl7pPr>
            <a:lvl8pPr marL="2689225" indent="-227013" algn="l" rtl="0" eaLnBrk="1" fontAlgn="base" hangingPunct="1">
              <a:spcBef>
                <a:spcPct val="10000"/>
              </a:spcBef>
              <a:spcAft>
                <a:spcPct val="0"/>
              </a:spcAft>
              <a:buClr>
                <a:schemeClr val="tx1"/>
              </a:buClr>
              <a:buChar char="•"/>
              <a:defRPr sz="2200">
                <a:solidFill>
                  <a:schemeClr val="tx1"/>
                </a:solidFill>
                <a:latin typeface="Arial" charset="0"/>
              </a:defRPr>
            </a:lvl8pPr>
            <a:lvl9pPr marL="3146425" indent="-227013" algn="l" rtl="0" eaLnBrk="1" fontAlgn="base" hangingPunct="1">
              <a:spcBef>
                <a:spcPct val="10000"/>
              </a:spcBef>
              <a:spcAft>
                <a:spcPct val="0"/>
              </a:spcAft>
              <a:buClr>
                <a:schemeClr val="tx1"/>
              </a:buClr>
              <a:buChar char="•"/>
              <a:defRPr sz="2200">
                <a:solidFill>
                  <a:schemeClr val="tx1"/>
                </a:solidFill>
                <a:latin typeface="Arial" charset="0"/>
              </a:defRPr>
            </a:lvl9pPr>
          </a:lstStyle>
          <a:p>
            <a:pPr>
              <a:buFont typeface="Arial" pitchFamily="34" charset="0"/>
              <a:buChar char="•"/>
            </a:pPr>
            <a:r>
              <a:rPr lang="en-US" sz="2000" dirty="0"/>
              <a:t>Small:</a:t>
            </a:r>
            <a:r>
              <a:rPr lang="en-US" sz="2000" b="0" dirty="0"/>
              <a:t> Concise piece of functionality.  VITALLY IMPORTANT!!</a:t>
            </a:r>
          </a:p>
        </p:txBody>
      </p:sp>
    </p:spTree>
    <p:extLst>
      <p:ext uri="{BB962C8B-B14F-4D97-AF65-F5344CB8AC3E}">
        <p14:creationId xmlns:p14="http://schemas.microsoft.com/office/powerpoint/2010/main" val="18450015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5" grpId="0"/>
      <p:bldP spid="7" grpId="0"/>
      <p:bldP spid="8" grpId="0"/>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What User Stories are NOT!</a:t>
            </a:r>
          </a:p>
        </p:txBody>
      </p:sp>
      <p:sp>
        <p:nvSpPr>
          <p:cNvPr id="3" name="Content Placeholder 2"/>
          <p:cNvSpPr>
            <a:spLocks noGrp="1"/>
          </p:cNvSpPr>
          <p:nvPr>
            <p:ph idx="1"/>
          </p:nvPr>
        </p:nvSpPr>
        <p:spPr>
          <a:xfrm>
            <a:off x="273050" y="1185149"/>
            <a:ext cx="8675688" cy="4555093"/>
          </a:xfrm>
        </p:spPr>
        <p:txBody>
          <a:bodyPr/>
          <a:lstStyle/>
          <a:p>
            <a:pPr>
              <a:buClrTx/>
              <a:buFont typeface="Arial" pitchFamily="34" charset="0"/>
              <a:buChar char="•"/>
            </a:pPr>
            <a:r>
              <a:rPr lang="en-US" sz="2800" dirty="0">
                <a:latin typeface="Calibri" pitchFamily="34" charset="0"/>
              </a:rPr>
              <a:t>Actual stories!</a:t>
            </a:r>
          </a:p>
          <a:p>
            <a:pPr>
              <a:spcAft>
                <a:spcPts val="0"/>
              </a:spcAft>
              <a:buClrTx/>
              <a:buFont typeface="Arial" pitchFamily="34" charset="0"/>
              <a:buChar char="•"/>
            </a:pPr>
            <a:r>
              <a:rPr lang="en-US" sz="2800" dirty="0">
                <a:latin typeface="Calibri" pitchFamily="34" charset="0"/>
              </a:rPr>
              <a:t>Descriptions of HOW to solve a problem</a:t>
            </a:r>
          </a:p>
          <a:p>
            <a:pPr marL="574675" lvl="2">
              <a:spcAft>
                <a:spcPts val="1200"/>
              </a:spcAft>
              <a:buFont typeface="Courier New" pitchFamily="49" charset="0"/>
              <a:buChar char="o"/>
            </a:pPr>
            <a:r>
              <a:rPr lang="en-US" sz="2400" dirty="0">
                <a:latin typeface="Calibri" pitchFamily="34" charset="0"/>
              </a:rPr>
              <a:t> Leave the HOW to the development team</a:t>
            </a:r>
          </a:p>
          <a:p>
            <a:pPr>
              <a:spcAft>
                <a:spcPts val="0"/>
              </a:spcAft>
              <a:buClrTx/>
              <a:buFont typeface="Arial" pitchFamily="34" charset="0"/>
              <a:buChar char="•"/>
            </a:pPr>
            <a:r>
              <a:rPr lang="en-US" sz="2800" dirty="0">
                <a:latin typeface="Calibri" pitchFamily="34" charset="0"/>
              </a:rPr>
              <a:t>Too detailed, especially early in the story writing process</a:t>
            </a:r>
          </a:p>
          <a:p>
            <a:pPr marL="574675" lvl="2">
              <a:spcAft>
                <a:spcPts val="1200"/>
              </a:spcAft>
              <a:buFont typeface="Courier New" pitchFamily="49" charset="0"/>
              <a:buChar char="o"/>
            </a:pPr>
            <a:r>
              <a:rPr lang="en-US" sz="2400" dirty="0">
                <a:latin typeface="Calibri" pitchFamily="34" charset="0"/>
              </a:rPr>
              <a:t> “Mini” use cases</a:t>
            </a:r>
          </a:p>
          <a:p>
            <a:pPr marL="574675" lvl="2">
              <a:spcAft>
                <a:spcPts val="1200"/>
              </a:spcAft>
              <a:buFont typeface="Courier New" pitchFamily="49" charset="0"/>
              <a:buChar char="o"/>
            </a:pPr>
            <a:r>
              <a:rPr lang="en-US" sz="2400" dirty="0">
                <a:latin typeface="Calibri" pitchFamily="34" charset="0"/>
              </a:rPr>
              <a:t> A complete specification</a:t>
            </a:r>
          </a:p>
          <a:p>
            <a:pPr>
              <a:buClrTx/>
              <a:buFont typeface="Arial" pitchFamily="34" charset="0"/>
              <a:buChar char="•"/>
            </a:pPr>
            <a:r>
              <a:rPr lang="en-US" sz="2800" dirty="0">
                <a:latin typeface="Calibri" pitchFamily="34" charset="0"/>
              </a:rPr>
              <a:t>Ambiguous</a:t>
            </a:r>
          </a:p>
          <a:p>
            <a:pPr>
              <a:buClrTx/>
              <a:buFont typeface="Arial" pitchFamily="34" charset="0"/>
              <a:buChar char="•"/>
            </a:pPr>
            <a:r>
              <a:rPr lang="en-US" sz="2800" dirty="0">
                <a:latin typeface="Calibri" pitchFamily="34" charset="0"/>
              </a:rPr>
              <a:t>Contracts</a:t>
            </a:r>
          </a:p>
        </p:txBody>
      </p:sp>
      <p:pic>
        <p:nvPicPr>
          <p:cNvPr id="65538" name="Picture 2" descr="C:\Documents and Settings\satencio\Local Settings\Temporary Internet Files\Content.IE5\2J7N0HPK\MCj00978990000[1].wmf"/>
          <p:cNvPicPr>
            <a:picLocks noChangeAspect="1" noChangeArrowheads="1"/>
          </p:cNvPicPr>
          <p:nvPr/>
        </p:nvPicPr>
        <p:blipFill>
          <a:blip r:embed="rId3" cstate="print"/>
          <a:srcRect/>
          <a:stretch>
            <a:fillRect/>
          </a:stretch>
        </p:blipFill>
        <p:spPr bwMode="auto">
          <a:xfrm>
            <a:off x="7047845" y="1414531"/>
            <a:ext cx="1240961" cy="1290679"/>
          </a:xfrm>
          <a:prstGeom prst="rect">
            <a:avLst/>
          </a:prstGeom>
          <a:noFill/>
        </p:spPr>
      </p:pic>
      <p:sp>
        <p:nvSpPr>
          <p:cNvPr id="6" name="&quot;No&quot; Symbol 5"/>
          <p:cNvSpPr/>
          <p:nvPr/>
        </p:nvSpPr>
        <p:spPr bwMode="auto">
          <a:xfrm>
            <a:off x="5425045" y="3580940"/>
            <a:ext cx="2024743" cy="2057400"/>
          </a:xfrm>
          <a:prstGeom prst="noSmoking">
            <a:avLst/>
          </a:prstGeom>
          <a:solidFill>
            <a:schemeClr val="accent1">
              <a:alpha val="64000"/>
            </a:schemeClr>
          </a:solidFill>
          <a:ln w="3175" cap="flat" cmpd="sng" algn="ctr">
            <a:solidFill>
              <a:schemeClr val="tx1"/>
            </a:solidFill>
            <a:prstDash val="solid"/>
            <a:round/>
            <a:headEnd type="none" w="med" len="med"/>
            <a:tailEnd type="none" w="med" len="med"/>
          </a:ln>
          <a:effectLst/>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7" name="TextBox 6"/>
          <p:cNvSpPr txBox="1"/>
          <p:nvPr/>
        </p:nvSpPr>
        <p:spPr>
          <a:xfrm>
            <a:off x="5054931" y="3874962"/>
            <a:ext cx="2960914" cy="1446550"/>
          </a:xfrm>
          <a:prstGeom prst="rect">
            <a:avLst/>
          </a:prstGeom>
          <a:noFill/>
        </p:spPr>
        <p:txBody>
          <a:bodyPr wrap="square" rtlCol="0">
            <a:spAutoFit/>
          </a:bodyPr>
          <a:lstStyle/>
          <a:p>
            <a:r>
              <a:rPr lang="en-US" sz="8800" b="1" dirty="0">
                <a:solidFill>
                  <a:schemeClr val="tx1">
                    <a:alpha val="46000"/>
                  </a:schemeClr>
                </a:solidFill>
              </a:rPr>
              <a:t>HOW</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Review</a:t>
            </a:r>
          </a:p>
        </p:txBody>
      </p:sp>
      <p:sp>
        <p:nvSpPr>
          <p:cNvPr id="2" name="Content Placeholder 1"/>
          <p:cNvSpPr>
            <a:spLocks noGrp="1"/>
          </p:cNvSpPr>
          <p:nvPr>
            <p:ph idx="1"/>
          </p:nvPr>
        </p:nvSpPr>
        <p:spPr>
          <a:xfrm>
            <a:off x="598937" y="1185149"/>
            <a:ext cx="7143771" cy="369332"/>
          </a:xfrm>
        </p:spPr>
        <p:txBody>
          <a:bodyPr/>
          <a:lstStyle/>
          <a:p>
            <a:pPr marL="461963" indent="-461963">
              <a:buClrTx/>
              <a:buFont typeface="Wingdings" pitchFamily="2" charset="2"/>
              <a:buChar char="§"/>
            </a:pPr>
            <a:r>
              <a:rPr lang="en-US" sz="2400" dirty="0">
                <a:latin typeface="Comic Sans MS" pitchFamily="66" charset="0"/>
              </a:rPr>
              <a:t>What is the product backlog?</a:t>
            </a:r>
          </a:p>
        </p:txBody>
      </p:sp>
      <p:sp>
        <p:nvSpPr>
          <p:cNvPr id="5" name="TextBox 4"/>
          <p:cNvSpPr txBox="1"/>
          <p:nvPr/>
        </p:nvSpPr>
        <p:spPr>
          <a:xfrm>
            <a:off x="776177" y="1633425"/>
            <a:ext cx="6517758" cy="830997"/>
          </a:xfrm>
          <a:prstGeom prst="rect">
            <a:avLst/>
          </a:prstGeom>
          <a:noFill/>
        </p:spPr>
        <p:txBody>
          <a:bodyPr wrap="square" rtlCol="0">
            <a:spAutoFit/>
          </a:bodyPr>
          <a:lstStyle/>
          <a:p>
            <a:r>
              <a:rPr lang="en-US" sz="2400" b="1" dirty="0">
                <a:latin typeface="Comic Sans MS" pitchFamily="66" charset="0"/>
              </a:rPr>
              <a:t>A repository of all functionality desired by the customer</a:t>
            </a:r>
          </a:p>
        </p:txBody>
      </p:sp>
      <p:sp>
        <p:nvSpPr>
          <p:cNvPr id="6" name="TextBox 5"/>
          <p:cNvSpPr txBox="1"/>
          <p:nvPr/>
        </p:nvSpPr>
        <p:spPr>
          <a:xfrm>
            <a:off x="489097" y="2542143"/>
            <a:ext cx="5399235" cy="461665"/>
          </a:xfrm>
          <a:prstGeom prst="rect">
            <a:avLst/>
          </a:prstGeom>
          <a:noFill/>
        </p:spPr>
        <p:txBody>
          <a:bodyPr wrap="none" rtlCol="0">
            <a:spAutoFit/>
          </a:bodyPr>
          <a:lstStyle/>
          <a:p>
            <a:pPr marL="457200" indent="-457200">
              <a:buFont typeface="Wingdings" pitchFamily="2" charset="2"/>
              <a:buChar char="§"/>
            </a:pPr>
            <a:r>
              <a:rPr lang="en-US" sz="2400" b="1" dirty="0">
                <a:latin typeface="Comic Sans MS" pitchFamily="66" charset="0"/>
              </a:rPr>
              <a:t>Who owns the product backlog?</a:t>
            </a:r>
          </a:p>
        </p:txBody>
      </p:sp>
      <p:sp>
        <p:nvSpPr>
          <p:cNvPr id="7" name="TextBox 6"/>
          <p:cNvSpPr txBox="1"/>
          <p:nvPr/>
        </p:nvSpPr>
        <p:spPr>
          <a:xfrm>
            <a:off x="797434" y="3148201"/>
            <a:ext cx="5178056" cy="461665"/>
          </a:xfrm>
          <a:prstGeom prst="rect">
            <a:avLst/>
          </a:prstGeom>
          <a:noFill/>
        </p:spPr>
        <p:txBody>
          <a:bodyPr wrap="square" rtlCol="0">
            <a:spAutoFit/>
          </a:bodyPr>
          <a:lstStyle/>
          <a:p>
            <a:r>
              <a:rPr lang="en-US" sz="2400" b="1" dirty="0">
                <a:latin typeface="Comic Sans MS" pitchFamily="66" charset="0"/>
              </a:rPr>
              <a:t>The Product Owner</a:t>
            </a:r>
          </a:p>
        </p:txBody>
      </p:sp>
      <p:sp>
        <p:nvSpPr>
          <p:cNvPr id="8" name="TextBox 7"/>
          <p:cNvSpPr txBox="1"/>
          <p:nvPr/>
        </p:nvSpPr>
        <p:spPr>
          <a:xfrm>
            <a:off x="489093" y="3717932"/>
            <a:ext cx="6815470" cy="461665"/>
          </a:xfrm>
          <a:prstGeom prst="rect">
            <a:avLst/>
          </a:prstGeom>
          <a:noFill/>
        </p:spPr>
        <p:txBody>
          <a:bodyPr wrap="square" rtlCol="0">
            <a:spAutoFit/>
          </a:bodyPr>
          <a:lstStyle/>
          <a:p>
            <a:pPr marL="457200" indent="-457200">
              <a:buFont typeface="Wingdings" pitchFamily="2" charset="2"/>
              <a:buChar char="§"/>
            </a:pPr>
            <a:r>
              <a:rPr lang="en-US" sz="2400" b="1" dirty="0">
                <a:latin typeface="Comic Sans MS" pitchFamily="66" charset="0"/>
              </a:rPr>
              <a:t>What is the product backlog based on?</a:t>
            </a:r>
          </a:p>
        </p:txBody>
      </p:sp>
      <p:sp>
        <p:nvSpPr>
          <p:cNvPr id="9" name="TextBox 8"/>
          <p:cNvSpPr txBox="1"/>
          <p:nvPr/>
        </p:nvSpPr>
        <p:spPr>
          <a:xfrm>
            <a:off x="808071" y="4313346"/>
            <a:ext cx="6092456" cy="461665"/>
          </a:xfrm>
          <a:prstGeom prst="rect">
            <a:avLst/>
          </a:prstGeom>
          <a:noFill/>
        </p:spPr>
        <p:txBody>
          <a:bodyPr wrap="square" rtlCol="0">
            <a:spAutoFit/>
          </a:bodyPr>
          <a:lstStyle/>
          <a:p>
            <a:r>
              <a:rPr lang="en-US" sz="2400" b="1" dirty="0">
                <a:latin typeface="Comic Sans MS" pitchFamily="66" charset="0"/>
              </a:rPr>
              <a:t>The Product Vision and Process Maps</a:t>
            </a:r>
          </a:p>
        </p:txBody>
      </p:sp>
      <p:sp>
        <p:nvSpPr>
          <p:cNvPr id="10" name="TextBox 9"/>
          <p:cNvSpPr txBox="1"/>
          <p:nvPr/>
        </p:nvSpPr>
        <p:spPr>
          <a:xfrm>
            <a:off x="478465" y="4936278"/>
            <a:ext cx="7028121" cy="830997"/>
          </a:xfrm>
          <a:prstGeom prst="rect">
            <a:avLst/>
          </a:prstGeom>
          <a:noFill/>
        </p:spPr>
        <p:txBody>
          <a:bodyPr wrap="square" rtlCol="0">
            <a:spAutoFit/>
          </a:bodyPr>
          <a:lstStyle/>
          <a:p>
            <a:pPr marL="342900" indent="-342900">
              <a:buFont typeface="Wingdings" pitchFamily="2" charset="2"/>
              <a:buChar char="§"/>
            </a:pPr>
            <a:r>
              <a:rPr lang="en-US" sz="2400" b="1" dirty="0">
                <a:latin typeface="Comic Sans MS" pitchFamily="66" charset="0"/>
              </a:rPr>
              <a:t>________________ evolves as the stories are created.</a:t>
            </a:r>
          </a:p>
        </p:txBody>
      </p:sp>
      <p:sp>
        <p:nvSpPr>
          <p:cNvPr id="11" name="TextBox 10"/>
          <p:cNvSpPr txBox="1"/>
          <p:nvPr/>
        </p:nvSpPr>
        <p:spPr>
          <a:xfrm>
            <a:off x="850605" y="4925661"/>
            <a:ext cx="2753832" cy="461665"/>
          </a:xfrm>
          <a:prstGeom prst="rect">
            <a:avLst/>
          </a:prstGeom>
          <a:noFill/>
        </p:spPr>
        <p:txBody>
          <a:bodyPr wrap="square" rtlCol="0">
            <a:spAutoFit/>
          </a:bodyPr>
          <a:lstStyle/>
          <a:p>
            <a:r>
              <a:rPr lang="en-US" sz="2400" b="1" dirty="0">
                <a:latin typeface="Comic Sans MS" pitchFamily="66" charset="0"/>
              </a:rPr>
              <a:t>Product Backlog</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ppt_x</p:attrName>
                                        </p:attrNameLst>
                                      </p:cBhvr>
                                      <p:tavLst>
                                        <p:tav tm="0">
                                          <p:val>
                                            <p:strVal val="#ppt_x-.2"/>
                                          </p:val>
                                        </p:tav>
                                        <p:tav tm="100000">
                                          <p:val>
                                            <p:strVal val="#ppt_x"/>
                                          </p:val>
                                        </p:tav>
                                      </p:tavLst>
                                    </p:anim>
                                    <p:anim calcmode="lin" valueType="num">
                                      <p:cBhvr>
                                        <p:cTn id="19"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9"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ppt_x</p:attrName>
                                        </p:attrNameLst>
                                      </p:cBhvr>
                                      <p:tavLst>
                                        <p:tav tm="0">
                                          <p:val>
                                            <p:strVal val="#ppt_x-.2"/>
                                          </p:val>
                                        </p:tav>
                                        <p:tav tm="100000">
                                          <p:val>
                                            <p:strVal val="#ppt_x"/>
                                          </p:val>
                                        </p:tav>
                                      </p:tavLst>
                                    </p:anim>
                                    <p:anim calcmode="lin" valueType="num">
                                      <p:cBhvr>
                                        <p:cTn id="30"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1" dur="10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9"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ppt_x</p:attrName>
                                        </p:attrNameLst>
                                      </p:cBhvr>
                                      <p:tavLst>
                                        <p:tav tm="0">
                                          <p:val>
                                            <p:strVal val="#ppt_x-.2"/>
                                          </p:val>
                                        </p:tav>
                                        <p:tav tm="100000">
                                          <p:val>
                                            <p:strVal val="#ppt_x"/>
                                          </p:val>
                                        </p:tav>
                                      </p:tavLst>
                                    </p:anim>
                                    <p:anim calcmode="lin" valueType="num">
                                      <p:cBhvr>
                                        <p:cTn id="41"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9"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ppt_x</p:attrName>
                                        </p:attrNameLst>
                                      </p:cBhvr>
                                      <p:tavLst>
                                        <p:tav tm="0">
                                          <p:val>
                                            <p:strVal val="#ppt_x-.2"/>
                                          </p:val>
                                        </p:tav>
                                        <p:tav tm="100000">
                                          <p:val>
                                            <p:strVal val="#ppt_x"/>
                                          </p:val>
                                        </p:tav>
                                      </p:tavLst>
                                    </p:anim>
                                    <p:anim calcmode="lin" valueType="num">
                                      <p:cBhvr>
                                        <p:cTn id="48"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4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P spid="7"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pPr eaLnBrk="0" hangingPunct="0"/>
            <a:r>
              <a:rPr lang="en-US" sz="2800" dirty="0"/>
              <a:t>True or False</a:t>
            </a:r>
          </a:p>
        </p:txBody>
      </p:sp>
      <p:sp>
        <p:nvSpPr>
          <p:cNvPr id="2" name="Content Placeholder 1"/>
          <p:cNvSpPr>
            <a:spLocks noGrp="1"/>
          </p:cNvSpPr>
          <p:nvPr>
            <p:ph idx="1"/>
          </p:nvPr>
        </p:nvSpPr>
        <p:spPr/>
        <p:txBody>
          <a:bodyPr>
            <a:noAutofit/>
          </a:bodyPr>
          <a:lstStyle/>
          <a:p>
            <a:pPr marL="0" indent="0">
              <a:buNone/>
            </a:pPr>
            <a:r>
              <a:rPr lang="en-US" sz="2800" dirty="0">
                <a:latin typeface="Comic Sans MS" pitchFamily="66" charset="0"/>
              </a:rPr>
              <a:t>In an Agile environment, working software is the primary measure of progress.</a:t>
            </a:r>
          </a:p>
        </p:txBody>
      </p:sp>
      <p:sp>
        <p:nvSpPr>
          <p:cNvPr id="5" name="TextBox 4"/>
          <p:cNvSpPr txBox="1"/>
          <p:nvPr/>
        </p:nvSpPr>
        <p:spPr>
          <a:xfrm>
            <a:off x="510638" y="2743184"/>
            <a:ext cx="7861465" cy="1815882"/>
          </a:xfrm>
          <a:prstGeom prst="rect">
            <a:avLst/>
          </a:prstGeom>
          <a:noFill/>
        </p:spPr>
        <p:txBody>
          <a:bodyPr wrap="square" rtlCol="0">
            <a:spAutoFit/>
          </a:bodyPr>
          <a:lstStyle/>
          <a:p>
            <a:pPr marL="514350" indent="-514350"/>
            <a:r>
              <a:rPr lang="en-US" b="1" dirty="0">
                <a:solidFill>
                  <a:srgbClr val="7EC234"/>
                </a:solidFill>
                <a:latin typeface="Comic Sans MS" pitchFamily="66" charset="0"/>
              </a:rPr>
              <a:t>True:</a:t>
            </a:r>
          </a:p>
          <a:p>
            <a:r>
              <a:rPr lang="en-US" b="1" dirty="0">
                <a:latin typeface="Comic Sans MS" pitchFamily="66" charset="0"/>
              </a:rPr>
              <a:t>Working software shows true progress. If a project is going to fail, you will know it sooner rather than later.</a:t>
            </a:r>
          </a:p>
        </p:txBody>
      </p:sp>
      <p:sp>
        <p:nvSpPr>
          <p:cNvPr id="7" name="TextBox 6"/>
          <p:cNvSpPr txBox="1"/>
          <p:nvPr/>
        </p:nvSpPr>
        <p:spPr>
          <a:xfrm>
            <a:off x="5284540" y="4978658"/>
            <a:ext cx="2529444" cy="523220"/>
          </a:xfrm>
          <a:prstGeom prst="rect">
            <a:avLst/>
          </a:prstGeom>
          <a:noFill/>
        </p:spPr>
        <p:txBody>
          <a:bodyPr wrap="square" rtlCol="0">
            <a:spAutoFit/>
          </a:bodyPr>
          <a:lstStyle/>
          <a:p>
            <a:pPr algn="ctr"/>
            <a:r>
              <a:rPr lang="en-US" b="1" dirty="0">
                <a:solidFill>
                  <a:schemeClr val="bg1"/>
                </a:solidFill>
              </a:rPr>
              <a:t>Transparency</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4 Scrum Ceremonies</a:t>
            </a:r>
          </a:p>
        </p:txBody>
      </p:sp>
      <p:sp>
        <p:nvSpPr>
          <p:cNvPr id="2" name="Rectangle 1"/>
          <p:cNvSpPr/>
          <p:nvPr/>
        </p:nvSpPr>
        <p:spPr>
          <a:xfrm>
            <a:off x="2678360" y="994917"/>
            <a:ext cx="6180632" cy="5816977"/>
          </a:xfrm>
          <a:prstGeom prst="rect">
            <a:avLst/>
          </a:prstGeom>
        </p:spPr>
        <p:txBody>
          <a:bodyPr wrap="square">
            <a:spAutoFit/>
          </a:bodyPr>
          <a:lstStyle/>
          <a:p>
            <a:pPr marL="285750" indent="-285750">
              <a:spcBef>
                <a:spcPts val="0"/>
              </a:spcBef>
              <a:spcAft>
                <a:spcPts val="600"/>
              </a:spcAft>
              <a:buFont typeface="Wingdings" pitchFamily="2" charset="2"/>
              <a:buChar char="§"/>
            </a:pPr>
            <a:r>
              <a:rPr lang="en-US" sz="2600" dirty="0">
                <a:latin typeface="Calibri" pitchFamily="34" charset="0"/>
              </a:rPr>
              <a:t>Starting point for every Sprint</a:t>
            </a:r>
          </a:p>
          <a:p>
            <a:pPr marL="506413" lvl="1" indent="-285750">
              <a:spcBef>
                <a:spcPts val="0"/>
              </a:spcBef>
              <a:spcAft>
                <a:spcPts val="600"/>
              </a:spcAft>
              <a:buFont typeface="Arial" pitchFamily="34" charset="0"/>
              <a:buChar char="•"/>
            </a:pPr>
            <a:r>
              <a:rPr lang="en-US" sz="2400" dirty="0">
                <a:latin typeface="Calibri" pitchFamily="34" charset="0"/>
              </a:rPr>
              <a:t>Time boxed to 2 hour per week of Sprint</a:t>
            </a:r>
          </a:p>
          <a:p>
            <a:pPr marL="285750" indent="-285750">
              <a:spcBef>
                <a:spcPts val="0"/>
              </a:spcBef>
              <a:spcAft>
                <a:spcPts val="0"/>
              </a:spcAft>
              <a:buFont typeface="Wingdings" pitchFamily="2" charset="2"/>
              <a:buChar char="§"/>
            </a:pPr>
            <a:r>
              <a:rPr lang="en-US" sz="2600" dirty="0">
                <a:latin typeface="Calibri" pitchFamily="34" charset="0"/>
              </a:rPr>
              <a:t>Product Owner and Development Team set the goal for the upcoming Sprint</a:t>
            </a:r>
          </a:p>
          <a:p>
            <a:pPr marL="511175" lvl="2" indent="-285750">
              <a:spcAft>
                <a:spcPts val="600"/>
              </a:spcAft>
              <a:buClrTx/>
              <a:buFont typeface="Arial" pitchFamily="34" charset="0"/>
              <a:buChar char="•"/>
              <a:tabLst>
                <a:tab pos="344488" algn="l"/>
              </a:tabLst>
            </a:pPr>
            <a:r>
              <a:rPr lang="en-US" sz="2400" dirty="0">
                <a:latin typeface="Calibri" pitchFamily="34" charset="0"/>
              </a:rPr>
              <a:t>Increment of functionality contributing to a release</a:t>
            </a:r>
          </a:p>
          <a:p>
            <a:pPr marL="285750" indent="-285750">
              <a:spcBef>
                <a:spcPts val="0"/>
              </a:spcBef>
              <a:spcAft>
                <a:spcPts val="0"/>
              </a:spcAft>
              <a:buFont typeface="Wingdings" pitchFamily="2" charset="2"/>
              <a:buChar char="§"/>
            </a:pPr>
            <a:r>
              <a:rPr lang="en-US" sz="2600" dirty="0">
                <a:latin typeface="Calibri" pitchFamily="34" charset="0"/>
              </a:rPr>
              <a:t>Decompose stories into tasks</a:t>
            </a:r>
          </a:p>
          <a:p>
            <a:pPr marL="511175" lvl="2" indent="-285750">
              <a:buClrTx/>
              <a:buFont typeface="Arial" pitchFamily="34" charset="0"/>
              <a:buChar char="•"/>
              <a:tabLst>
                <a:tab pos="344488" algn="l"/>
              </a:tabLst>
            </a:pPr>
            <a:r>
              <a:rPr lang="en-US" sz="2400" dirty="0">
                <a:latin typeface="Calibri" pitchFamily="34" charset="0"/>
              </a:rPr>
              <a:t>Identify development and testing tasks to complete the stories</a:t>
            </a:r>
          </a:p>
          <a:p>
            <a:pPr marL="511175" lvl="2" indent="-285750">
              <a:spcAft>
                <a:spcPts val="600"/>
              </a:spcAft>
              <a:buClrTx/>
              <a:buFont typeface="Arial" pitchFamily="34" charset="0"/>
              <a:buChar char="•"/>
              <a:tabLst>
                <a:tab pos="344488" algn="l"/>
              </a:tabLst>
            </a:pPr>
            <a:r>
              <a:rPr lang="en-US" sz="2400" dirty="0">
                <a:latin typeface="Calibri" pitchFamily="34" charset="0"/>
              </a:rPr>
              <a:t>Estimate the effort of each task in hours</a:t>
            </a:r>
          </a:p>
          <a:p>
            <a:pPr marL="285750" lvl="1" indent="-285750">
              <a:buFont typeface="Wingdings" pitchFamily="2" charset="2"/>
              <a:buChar char="§"/>
              <a:tabLst>
                <a:tab pos="344488" algn="l"/>
              </a:tabLst>
            </a:pPr>
            <a:r>
              <a:rPr lang="en-US" sz="2600" dirty="0">
                <a:latin typeface="Calibri" pitchFamily="34" charset="0"/>
              </a:rPr>
              <a:t>Team commits to completing stories in the upcoming Sprint.  PO commits to not changing the stories in the upcoming Sprint.</a:t>
            </a:r>
          </a:p>
        </p:txBody>
      </p:sp>
      <p:sp>
        <p:nvSpPr>
          <p:cNvPr id="9" name="TextBox 8"/>
          <p:cNvSpPr txBox="1"/>
          <p:nvPr/>
        </p:nvSpPr>
        <p:spPr>
          <a:xfrm>
            <a:off x="116460" y="3216771"/>
            <a:ext cx="2631382" cy="461665"/>
          </a:xfrm>
          <a:prstGeom prst="rect">
            <a:avLst/>
          </a:prstGeom>
          <a:noFill/>
        </p:spPr>
        <p:txBody>
          <a:bodyPr wrap="square" rtlCol="0">
            <a:spAutoFit/>
          </a:bodyPr>
          <a:lstStyle/>
          <a:p>
            <a:pPr algn="ctr"/>
            <a:r>
              <a:rPr lang="en-US" sz="2400" b="1" dirty="0">
                <a:solidFill>
                  <a:srgbClr val="0070C0"/>
                </a:solidFill>
                <a:latin typeface="Trebuchet MS" pitchFamily="34" charset="0"/>
              </a:rPr>
              <a:t>Sprint Planning</a:t>
            </a:r>
          </a:p>
        </p:txBody>
      </p:sp>
      <p:pic>
        <p:nvPicPr>
          <p:cNvPr id="10" name="Picture 2" descr="C:\Users\kkilburg\AppData\Local\Microsoft\Windows\Temporary Internet Files\Content.IE5\HR6Z25Q9\MC90043490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53" y="1562004"/>
            <a:ext cx="596084" cy="5960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kkilburg\AppData\Local\Microsoft\Windows\Temporary Internet Files\Content.IE5\EZBIVT3C\MC90043395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640" y="2527629"/>
            <a:ext cx="720562" cy="7205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59689" y="1876733"/>
            <a:ext cx="1274489" cy="1145549"/>
            <a:chOff x="462638" y="3650286"/>
            <a:chExt cx="2607868" cy="2103836"/>
          </a:xfrm>
        </p:grpSpPr>
        <p:pic>
          <p:nvPicPr>
            <p:cNvPr id="15" name="Picture 9" descr="C:\Users\kkilburg\AppData\Local\Microsoft\Windows\Temporary Internet Files\Content.IE5\S1YLIOP3\MC90043262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10297" y="3650286"/>
              <a:ext cx="1045341" cy="11188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C:\Users\kkilburg\AppData\Local\Microsoft\Windows\Temporary Internet Files\Content.IE5\EZBIVT3C\MC90043395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6141" y="3700144"/>
              <a:ext cx="1165232" cy="11652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kkilburg\AppData\Local\Microsoft\Windows\Temporary Internet Files\Content.IE5\4Y0B9IGY\MC90043262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62638" y="3874086"/>
              <a:ext cx="1095321" cy="11401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C:\Users\kkilburg\AppData\Local\Microsoft\Windows\Temporary Internet Files\Content.IE5\HR6Z25Q9\MC90043262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7506" y="420343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Users\kkilburg\AppData\Local\Microsoft\Windows\Temporary Internet Files\Content.IE5\EZBIVT3C\MC900432609[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592" y="4203430"/>
              <a:ext cx="1208739" cy="12087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kkilburg\AppData\Local\Microsoft\Windows\Temporary Internet Files\Content.IE5\S1YLIOP3\MC900432611[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9097" y="4550747"/>
              <a:ext cx="1203375" cy="12033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kkilburg\AppData\Local\Microsoft\Windows\Temporary Internet Files\Content.IE5\4Y0B9IGY\MC900432612[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313" y="4391259"/>
              <a:ext cx="1170136" cy="1170136"/>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C:\Users\kkilburg\AppData\Local\Microsoft\Windows\Temporary Internet Files\Content.IE5\HR6Z25Q9\MC900439824[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77202" y="2598768"/>
            <a:ext cx="658307" cy="658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81522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Sprint Planning – The ‘How’</a:t>
            </a:r>
            <a:endParaRPr lang="en-US" sz="2000" dirty="0">
              <a:latin typeface="Calibri" pitchFamily="34" charset="0"/>
            </a:endParaRPr>
          </a:p>
        </p:txBody>
      </p:sp>
      <p:sp>
        <p:nvSpPr>
          <p:cNvPr id="3" name="Content Placeholder 2"/>
          <p:cNvSpPr>
            <a:spLocks noGrp="1"/>
          </p:cNvSpPr>
          <p:nvPr>
            <p:ph idx="1"/>
          </p:nvPr>
        </p:nvSpPr>
        <p:spPr>
          <a:xfrm>
            <a:off x="201799" y="935767"/>
            <a:ext cx="8675688" cy="5093702"/>
          </a:xfrm>
        </p:spPr>
        <p:txBody>
          <a:bodyPr/>
          <a:lstStyle/>
          <a:p>
            <a:pPr>
              <a:spcBef>
                <a:spcPts val="1000"/>
              </a:spcBef>
              <a:spcAft>
                <a:spcPts val="0"/>
              </a:spcAft>
              <a:buClrTx/>
              <a:buFont typeface="Arial" pitchFamily="34" charset="0"/>
              <a:buChar char="•"/>
            </a:pPr>
            <a:r>
              <a:rPr lang="en-US" sz="2000" dirty="0">
                <a:latin typeface="Calibri" pitchFamily="34" charset="0"/>
              </a:rPr>
              <a:t>Create Sprint Backlog - Select a set of stories from the Product Backlog to be “Done” during the Sprint based on Backlog Priority</a:t>
            </a:r>
          </a:p>
          <a:p>
            <a:pPr lvl="2">
              <a:spcBef>
                <a:spcPts val="1000"/>
              </a:spcBef>
              <a:spcAft>
                <a:spcPts val="0"/>
              </a:spcAft>
              <a:buFont typeface="Wingdings" pitchFamily="2" charset="2"/>
              <a:buChar char="§"/>
            </a:pPr>
            <a:r>
              <a:rPr lang="en-US" sz="2000" b="0" dirty="0">
                <a:latin typeface="Calibri" pitchFamily="34" charset="0"/>
              </a:rPr>
              <a:t>PO reviews story with the team to ensure understanding</a:t>
            </a:r>
          </a:p>
          <a:p>
            <a:pPr lvl="2">
              <a:spcBef>
                <a:spcPts val="1000"/>
              </a:spcBef>
              <a:spcAft>
                <a:spcPts val="0"/>
              </a:spcAft>
              <a:buFont typeface="Wingdings" pitchFamily="2" charset="2"/>
              <a:buChar char="§"/>
            </a:pPr>
            <a:r>
              <a:rPr lang="en-US" sz="2000" dirty="0">
                <a:latin typeface="Calibri" pitchFamily="34" charset="0"/>
              </a:rPr>
              <a:t>Team discusses possible approaches and implementation steps</a:t>
            </a:r>
          </a:p>
          <a:p>
            <a:pPr lvl="2">
              <a:spcBef>
                <a:spcPts val="1000"/>
              </a:spcBef>
              <a:spcAft>
                <a:spcPts val="300"/>
              </a:spcAft>
              <a:buFont typeface="Wingdings" pitchFamily="2" charset="2"/>
              <a:buChar char="§"/>
            </a:pPr>
            <a:r>
              <a:rPr lang="en-US" sz="2000" b="0" dirty="0">
                <a:latin typeface="Calibri" pitchFamily="34" charset="0"/>
              </a:rPr>
              <a:t>Team decomposes the Story into Tasks</a:t>
            </a:r>
          </a:p>
          <a:p>
            <a:pPr lvl="3">
              <a:spcAft>
                <a:spcPts val="300"/>
              </a:spcAft>
              <a:buFont typeface="Courier New" pitchFamily="49" charset="0"/>
              <a:buChar char="o"/>
            </a:pPr>
            <a:r>
              <a:rPr lang="en-US" sz="1800" dirty="0">
                <a:latin typeface="Calibri" pitchFamily="34" charset="0"/>
              </a:rPr>
              <a:t>Define the Tasks – includes development and testing</a:t>
            </a:r>
          </a:p>
          <a:p>
            <a:pPr lvl="3">
              <a:spcAft>
                <a:spcPts val="600"/>
              </a:spcAft>
              <a:buFont typeface="Courier New" pitchFamily="49" charset="0"/>
              <a:buChar char="o"/>
            </a:pPr>
            <a:r>
              <a:rPr lang="en-US" sz="1800" dirty="0">
                <a:latin typeface="Calibri" pitchFamily="34" charset="0"/>
              </a:rPr>
              <a:t>Estimate the Tasks (from 1-8 </a:t>
            </a:r>
            <a:r>
              <a:rPr lang="en-US" sz="1800" dirty="0" err="1">
                <a:latin typeface="Calibri" pitchFamily="34" charset="0"/>
              </a:rPr>
              <a:t>hrs</a:t>
            </a:r>
            <a:r>
              <a:rPr lang="en-US" sz="1800" dirty="0">
                <a:latin typeface="Calibri" pitchFamily="34" charset="0"/>
              </a:rPr>
              <a:t>)</a:t>
            </a:r>
          </a:p>
          <a:p>
            <a:pPr lvl="2">
              <a:spcAft>
                <a:spcPts val="0"/>
              </a:spcAft>
              <a:buFont typeface="Wingdings" pitchFamily="2" charset="2"/>
              <a:buChar char="§"/>
            </a:pPr>
            <a:r>
              <a:rPr lang="en-US" sz="2000" b="0" dirty="0">
                <a:latin typeface="Calibri" pitchFamily="34" charset="0"/>
              </a:rPr>
              <a:t>Commitment and rules</a:t>
            </a:r>
            <a:endParaRPr lang="en-US" sz="2000" dirty="0">
              <a:latin typeface="Calibri" pitchFamily="34" charset="0"/>
            </a:endParaRPr>
          </a:p>
          <a:p>
            <a:pPr lvl="3">
              <a:spcAft>
                <a:spcPts val="300"/>
              </a:spcAft>
              <a:buFont typeface="Courier New" pitchFamily="49" charset="0"/>
              <a:buChar char="o"/>
            </a:pPr>
            <a:r>
              <a:rPr lang="en-US" sz="1800" dirty="0">
                <a:latin typeface="Calibri" pitchFamily="34" charset="0"/>
              </a:rPr>
              <a:t>Team commits to deliver some amount of functionality</a:t>
            </a:r>
          </a:p>
          <a:p>
            <a:pPr lvl="4">
              <a:spcAft>
                <a:spcPts val="300"/>
              </a:spcAft>
              <a:buFont typeface="Arial" pitchFamily="34" charset="0"/>
              <a:buChar char="•"/>
            </a:pPr>
            <a:r>
              <a:rPr lang="en-US" sz="1800" dirty="0">
                <a:latin typeface="Calibri" pitchFamily="34" charset="0"/>
              </a:rPr>
              <a:t>Accumulate the hour estimate for tasks and compare to capacity</a:t>
            </a:r>
          </a:p>
          <a:p>
            <a:pPr lvl="4">
              <a:buFont typeface="Arial" pitchFamily="34" charset="0"/>
              <a:buChar char="•"/>
            </a:pPr>
            <a:r>
              <a:rPr lang="en-US" sz="1800" dirty="0">
                <a:latin typeface="Calibri" pitchFamily="34" charset="0"/>
              </a:rPr>
              <a:t>Accumulate the total story points and compare to velocity</a:t>
            </a:r>
          </a:p>
          <a:p>
            <a:pPr lvl="3">
              <a:buFont typeface="Courier New" pitchFamily="49" charset="0"/>
              <a:buChar char="o"/>
            </a:pPr>
            <a:r>
              <a:rPr lang="en-US" sz="1800" dirty="0">
                <a:latin typeface="Calibri" pitchFamily="34" charset="0"/>
              </a:rPr>
              <a:t>Product Owner commits to not change Stories or Priority during the Sprint</a:t>
            </a:r>
          </a:p>
          <a:p>
            <a:pPr lvl="3">
              <a:buFont typeface="Courier New" pitchFamily="49" charset="0"/>
              <a:buChar char="o"/>
            </a:pPr>
            <a:r>
              <a:rPr lang="en-US" sz="1800" dirty="0">
                <a:latin typeface="Calibri" pitchFamily="34" charset="0"/>
              </a:rPr>
              <a:t>Define what is meant by “Done”</a:t>
            </a:r>
          </a:p>
          <a:p>
            <a:pPr lvl="3">
              <a:buFont typeface="Courier New" pitchFamily="49" charset="0"/>
              <a:buChar char="o"/>
            </a:pPr>
            <a:r>
              <a:rPr lang="en-US" sz="1800" dirty="0">
                <a:latin typeface="Calibri" pitchFamily="34" charset="0"/>
              </a:rPr>
              <a:t>Determine rules/guidelines for Sprint </a:t>
            </a:r>
          </a:p>
        </p:txBody>
      </p:sp>
    </p:spTree>
    <p:extLst>
      <p:ext uri="{BB962C8B-B14F-4D97-AF65-F5344CB8AC3E}">
        <p14:creationId xmlns:p14="http://schemas.microsoft.com/office/powerpoint/2010/main" val="160928272"/>
      </p:ext>
    </p:extLst>
  </p:cSld>
  <p:clrMapOvr>
    <a:masterClrMapping/>
  </p:clrMapOvr>
  <p:transition spd="med" advClick="0">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Sprint Planning</a:t>
            </a:r>
            <a:br>
              <a:rPr lang="en-US" sz="3200" dirty="0">
                <a:latin typeface="Calibri" pitchFamily="34" charset="0"/>
              </a:rPr>
            </a:br>
            <a:r>
              <a:rPr lang="en-US" sz="2000" dirty="0">
                <a:latin typeface="Calibri" pitchFamily="34" charset="0"/>
              </a:rPr>
              <a:t> Example:  Story decomposition</a:t>
            </a:r>
          </a:p>
        </p:txBody>
      </p:sp>
      <p:graphicFrame>
        <p:nvGraphicFramePr>
          <p:cNvPr id="10" name="Content Placeholder 4"/>
          <p:cNvGraphicFramePr>
            <a:graphicFrameLocks/>
          </p:cNvGraphicFramePr>
          <p:nvPr>
            <p:extLst>
              <p:ext uri="{D42A27DB-BD31-4B8C-83A1-F6EECF244321}">
                <p14:modId xmlns:p14="http://schemas.microsoft.com/office/powerpoint/2010/main" val="82937030"/>
              </p:ext>
            </p:extLst>
          </p:nvPr>
        </p:nvGraphicFramePr>
        <p:xfrm>
          <a:off x="390750" y="1131452"/>
          <a:ext cx="8296275" cy="4079240"/>
        </p:xfrm>
        <a:graphic>
          <a:graphicData uri="http://schemas.openxmlformats.org/drawingml/2006/table">
            <a:tbl>
              <a:tblPr firstRow="1" bandRow="1">
                <a:effectLst>
                  <a:outerShdw blurRad="50800" dist="139700" dir="2700000" algn="tl" rotWithShape="0">
                    <a:prstClr val="black">
                      <a:alpha val="40000"/>
                    </a:prstClr>
                  </a:outerShdw>
                </a:effectLst>
                <a:tableStyleId>{5C22544A-7EE6-4342-B048-85BDC9FD1C3A}</a:tableStyleId>
              </a:tblPr>
              <a:tblGrid>
                <a:gridCol w="8296275">
                  <a:extLst>
                    <a:ext uri="{9D8B030D-6E8A-4147-A177-3AD203B41FA5}">
                      <a16:colId xmlns:a16="http://schemas.microsoft.com/office/drawing/2014/main" val="20000"/>
                    </a:ext>
                  </a:extLst>
                </a:gridCol>
              </a:tblGrid>
              <a:tr h="370840">
                <a:tc>
                  <a:txBody>
                    <a:bodyPr/>
                    <a:lstStyle/>
                    <a:p>
                      <a:pPr lvl="0" algn="l" defTabSz="1244600">
                        <a:lnSpc>
                          <a:spcPct val="90000"/>
                        </a:lnSpc>
                        <a:spcAft>
                          <a:spcPct val="35000"/>
                        </a:spcAft>
                      </a:pPr>
                      <a:r>
                        <a:rPr lang="en-US" sz="2000" b="1" dirty="0">
                          <a:solidFill>
                            <a:schemeClr val="tx1"/>
                          </a:solidFill>
                          <a:latin typeface="Constantia" pitchFamily="18" charset="0"/>
                        </a:rPr>
                        <a:t>CONV.080  </a:t>
                      </a:r>
                      <a:r>
                        <a:rPr lang="en-US" sz="2000" dirty="0">
                          <a:solidFill>
                            <a:schemeClr val="tx1"/>
                          </a:solidFill>
                          <a:latin typeface="Constantia" pitchFamily="18" charset="0"/>
                        </a:rPr>
                        <a:t>As a TI Manager, I want to create a Conversion 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r>
                        <a:rPr lang="en-US" dirty="0">
                          <a:solidFill>
                            <a:srgbClr val="92D050"/>
                          </a:solidFill>
                          <a:latin typeface="Constantia" pitchFamily="18" charset="0"/>
                        </a:rPr>
                        <a:t>Developer Tasks: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800" dirty="0">
                          <a:latin typeface="Constantia" pitchFamily="18" charset="0"/>
                        </a:rPr>
                        <a:t>CONV.080.A  </a:t>
                      </a:r>
                      <a:r>
                        <a:rPr lang="en-US" sz="1800" baseline="0" dirty="0">
                          <a:latin typeface="Constantia" pitchFamily="18" charset="0"/>
                        </a:rPr>
                        <a:t> Create Domain Model                                                     est. 6 hrs  </a:t>
                      </a:r>
                      <a:endParaRPr lang="en-US" sz="1800"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800" baseline="0" dirty="0">
                          <a:latin typeface="Constantia" pitchFamily="18" charset="0"/>
                        </a:rPr>
                        <a:t>CONV080.B    Create Database Model                                                   est. 4 hrs  </a:t>
                      </a:r>
                      <a:endParaRPr lang="en-US" sz="1800"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l">
                        <a:buFont typeface="Arial" pitchFamily="34" charset="0"/>
                        <a:buNone/>
                      </a:pPr>
                      <a:r>
                        <a:rPr lang="en-US" sz="1800" baseline="0" dirty="0">
                          <a:latin typeface="Constantia" pitchFamily="18" charset="0"/>
                        </a:rPr>
                        <a:t>CONV080.C    Create UI                                                                          est. 2 hrs</a:t>
                      </a:r>
                      <a:endParaRPr lang="en-US" sz="1800"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l">
                        <a:buFont typeface="Arial" pitchFamily="34" charset="0"/>
                        <a:buNone/>
                      </a:pPr>
                      <a:r>
                        <a:rPr lang="en-US" sz="1800" baseline="0" dirty="0">
                          <a:latin typeface="Constantia" pitchFamily="18" charset="0"/>
                        </a:rPr>
                        <a:t>CONV080</a:t>
                      </a:r>
                      <a:r>
                        <a:rPr lang="en-US" sz="1800" dirty="0">
                          <a:latin typeface="Constantia" pitchFamily="18" charset="0"/>
                        </a:rPr>
                        <a:t>.D   Create Presentation Model                                             </a:t>
                      </a:r>
                      <a:r>
                        <a:rPr lang="en-US" sz="1800" baseline="0" dirty="0">
                          <a:latin typeface="Constantia" pitchFamily="18" charset="0"/>
                        </a:rPr>
                        <a:t>est. 2 hrs</a:t>
                      </a:r>
                      <a:endParaRPr lang="en-US" sz="1800"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en-US" sz="1800" baseline="0" dirty="0">
                          <a:latin typeface="Constantia" pitchFamily="18" charset="0"/>
                        </a:rPr>
                        <a:t>CONV080</a:t>
                      </a:r>
                      <a:r>
                        <a:rPr lang="en-US" sz="1800" b="0" dirty="0">
                          <a:latin typeface="Constantia" pitchFamily="18" charset="0"/>
                        </a:rPr>
                        <a:t>.E</a:t>
                      </a:r>
                      <a:r>
                        <a:rPr lang="en-US" sz="1800" b="0" baseline="0" dirty="0">
                          <a:latin typeface="Constantia" pitchFamily="18" charset="0"/>
                        </a:rPr>
                        <a:t>     Create View Model                                                         </a:t>
                      </a:r>
                      <a:r>
                        <a:rPr lang="en-US" sz="1800" baseline="0" dirty="0">
                          <a:latin typeface="Constantia" pitchFamily="18" charset="0"/>
                        </a:rPr>
                        <a:t>est. 8 hrs</a:t>
                      </a:r>
                      <a:endParaRPr lang="en-US" sz="1800" b="0"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Constantia" pitchFamily="18" charset="0"/>
                        </a:rPr>
                        <a:t>CONV080</a:t>
                      </a:r>
                      <a:r>
                        <a:rPr lang="en-US" sz="1800" b="0" dirty="0">
                          <a:latin typeface="Constantia" pitchFamily="18" charset="0"/>
                        </a:rPr>
                        <a:t>.F</a:t>
                      </a:r>
                      <a:r>
                        <a:rPr lang="en-US" sz="1800" b="0" baseline="0" dirty="0">
                          <a:latin typeface="Constantia" pitchFamily="18" charset="0"/>
                        </a:rPr>
                        <a:t>     Create Service Façade                                                     </a:t>
                      </a:r>
                      <a:r>
                        <a:rPr lang="en-US" sz="1800" baseline="0" dirty="0">
                          <a:latin typeface="Constantia" pitchFamily="18" charset="0"/>
                        </a:rPr>
                        <a:t>est. 6 </a:t>
                      </a:r>
                      <a:r>
                        <a:rPr lang="en-US" sz="1800" baseline="0" dirty="0" err="1">
                          <a:latin typeface="Constantia" pitchFamily="18" charset="0"/>
                        </a:rPr>
                        <a:t>hrs</a:t>
                      </a:r>
                      <a:endParaRPr lang="en-US" sz="1800" b="0"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Constantia" pitchFamily="18" charset="0"/>
                        </a:rPr>
                        <a:t>CONV080</a:t>
                      </a:r>
                      <a:r>
                        <a:rPr lang="en-US" sz="1800" b="0" dirty="0">
                          <a:latin typeface="Constantia" pitchFamily="18" charset="0"/>
                        </a:rPr>
                        <a:t>.G</a:t>
                      </a:r>
                      <a:r>
                        <a:rPr lang="en-US" sz="1800" b="0" baseline="0" dirty="0">
                          <a:latin typeface="Constantia" pitchFamily="18" charset="0"/>
                        </a:rPr>
                        <a:t>     Create Transaction Scripts                                             </a:t>
                      </a:r>
                      <a:r>
                        <a:rPr lang="en-US" sz="1800" baseline="0" dirty="0">
                          <a:latin typeface="Constantia" pitchFamily="18" charset="0"/>
                        </a:rPr>
                        <a:t>est. 8 </a:t>
                      </a:r>
                      <a:r>
                        <a:rPr lang="en-US" sz="1800" baseline="0" dirty="0" err="1">
                          <a:latin typeface="Constantia" pitchFamily="18" charset="0"/>
                        </a:rPr>
                        <a:t>hrs</a:t>
                      </a:r>
                      <a:endParaRPr lang="en-US" sz="1800" b="0"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70840">
                <a:tc>
                  <a:txBody>
                    <a:bodyPr/>
                    <a:lstStyle/>
                    <a:p>
                      <a:r>
                        <a:rPr lang="en-US" b="0" dirty="0">
                          <a:latin typeface="Constantia" pitchFamily="18" charset="0"/>
                        </a:rPr>
                        <a:t>                                                                                                          Total </a:t>
                      </a:r>
                      <a:r>
                        <a:rPr lang="en-US" b="0" dirty="0" err="1">
                          <a:latin typeface="Constantia" pitchFamily="18" charset="0"/>
                        </a:rPr>
                        <a:t>hrs</a:t>
                      </a:r>
                      <a:r>
                        <a:rPr lang="en-US" b="0" dirty="0">
                          <a:latin typeface="Constantia" pitchFamily="18" charset="0"/>
                        </a:rPr>
                        <a:t>=36</a:t>
                      </a:r>
                      <a:r>
                        <a:rPr lang="en-US" b="0" baseline="0" dirty="0">
                          <a:latin typeface="Constantia" pitchFamily="18" charset="0"/>
                        </a:rPr>
                        <a:t> hrs.</a:t>
                      </a:r>
                      <a:r>
                        <a:rPr lang="en-US" b="0" dirty="0">
                          <a:latin typeface="Constantia"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Constantia" pitchFamily="18" charset="0"/>
                        </a:rPr>
                        <a:t>Estimate: 8</a:t>
                      </a:r>
                      <a:r>
                        <a:rPr lang="en-US" b="1" baseline="0" dirty="0">
                          <a:latin typeface="Constantia" pitchFamily="18" charset="0"/>
                        </a:rPr>
                        <a:t> </a:t>
                      </a:r>
                      <a:r>
                        <a:rPr lang="en-US" b="1" baseline="0" dirty="0" err="1">
                          <a:latin typeface="Constantia" pitchFamily="18" charset="0"/>
                        </a:rPr>
                        <a:t>pts</a:t>
                      </a:r>
                      <a:endParaRPr lang="en-US" b="1"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492738264"/>
      </p:ext>
    </p:extLst>
  </p:cSld>
  <p:clrMapOvr>
    <a:masterClrMapping/>
  </p:clrMapOvr>
  <p:transition spd="med" advClick="0">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Sprint Planning</a:t>
            </a:r>
            <a:br>
              <a:rPr lang="en-US" sz="3200" dirty="0">
                <a:latin typeface="Calibri" pitchFamily="34" charset="0"/>
              </a:rPr>
            </a:br>
            <a:r>
              <a:rPr lang="en-US" sz="2000" dirty="0">
                <a:latin typeface="Calibri" pitchFamily="34" charset="0"/>
              </a:rPr>
              <a:t> Example:  Story decomposition</a:t>
            </a:r>
          </a:p>
        </p:txBody>
      </p:sp>
      <p:graphicFrame>
        <p:nvGraphicFramePr>
          <p:cNvPr id="10" name="Content Placeholder 4"/>
          <p:cNvGraphicFramePr>
            <a:graphicFrameLocks/>
          </p:cNvGraphicFramePr>
          <p:nvPr>
            <p:extLst>
              <p:ext uri="{D42A27DB-BD31-4B8C-83A1-F6EECF244321}">
                <p14:modId xmlns:p14="http://schemas.microsoft.com/office/powerpoint/2010/main" val="3844640265"/>
              </p:ext>
            </p:extLst>
          </p:nvPr>
        </p:nvGraphicFramePr>
        <p:xfrm>
          <a:off x="390750" y="1202702"/>
          <a:ext cx="8296275" cy="2595880"/>
        </p:xfrm>
        <a:graphic>
          <a:graphicData uri="http://schemas.openxmlformats.org/drawingml/2006/table">
            <a:tbl>
              <a:tblPr firstRow="1" bandRow="1">
                <a:effectLst>
                  <a:outerShdw blurRad="50800" dist="139700" dir="2700000" algn="tl" rotWithShape="0">
                    <a:prstClr val="black">
                      <a:alpha val="40000"/>
                    </a:prstClr>
                  </a:outerShdw>
                </a:effectLst>
                <a:tableStyleId>{5C22544A-7EE6-4342-B048-85BDC9FD1C3A}</a:tableStyleId>
              </a:tblPr>
              <a:tblGrid>
                <a:gridCol w="8296275">
                  <a:extLst>
                    <a:ext uri="{9D8B030D-6E8A-4147-A177-3AD203B41FA5}">
                      <a16:colId xmlns:a16="http://schemas.microsoft.com/office/drawing/2014/main" val="20000"/>
                    </a:ext>
                  </a:extLst>
                </a:gridCol>
              </a:tblGrid>
              <a:tr h="370840">
                <a:tc>
                  <a:txBody>
                    <a:bodyPr/>
                    <a:lstStyle/>
                    <a:p>
                      <a:pPr lvl="0" algn="l" defTabSz="1244600">
                        <a:lnSpc>
                          <a:spcPct val="90000"/>
                        </a:lnSpc>
                        <a:spcAft>
                          <a:spcPct val="35000"/>
                        </a:spcAft>
                      </a:pPr>
                      <a:r>
                        <a:rPr lang="en-US" sz="2000" b="1" dirty="0">
                          <a:solidFill>
                            <a:schemeClr val="tx1"/>
                          </a:solidFill>
                          <a:latin typeface="Constantia" pitchFamily="18" charset="0"/>
                        </a:rPr>
                        <a:t>CONV.080  </a:t>
                      </a:r>
                      <a:r>
                        <a:rPr lang="en-US" sz="2000" dirty="0">
                          <a:solidFill>
                            <a:schemeClr val="tx1"/>
                          </a:solidFill>
                          <a:latin typeface="Constantia" pitchFamily="18" charset="0"/>
                        </a:rPr>
                        <a:t>As a TI Manager, I want to create a Conversion 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r>
                        <a:rPr lang="en-US" dirty="0">
                          <a:solidFill>
                            <a:srgbClr val="92D050"/>
                          </a:solidFill>
                          <a:latin typeface="Constantia" pitchFamily="18" charset="0"/>
                        </a:rPr>
                        <a:t>Testing Tasks: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800" dirty="0">
                          <a:latin typeface="Constantia" pitchFamily="18" charset="0"/>
                        </a:rPr>
                        <a:t>CONV.080.H  </a:t>
                      </a:r>
                      <a:r>
                        <a:rPr lang="en-US" sz="1800" baseline="0" dirty="0">
                          <a:latin typeface="Constantia" pitchFamily="18" charset="0"/>
                        </a:rPr>
                        <a:t> Create Test Cases                                                             est. 8 hrs  </a:t>
                      </a:r>
                      <a:endParaRPr lang="en-US" sz="1800"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800" baseline="0" dirty="0">
                          <a:latin typeface="Constantia" pitchFamily="18" charset="0"/>
                        </a:rPr>
                        <a:t>CONV080.I     Stage Test Data                                                                 est. 6 hrs  </a:t>
                      </a:r>
                      <a:endParaRPr lang="en-US" sz="1800"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l">
                        <a:buFont typeface="Arial" pitchFamily="34" charset="0"/>
                        <a:buNone/>
                      </a:pPr>
                      <a:r>
                        <a:rPr lang="en-US" sz="1800" baseline="0" dirty="0">
                          <a:latin typeface="Constantia" pitchFamily="18" charset="0"/>
                        </a:rPr>
                        <a:t>CONV080.J    Execute Test Cases                                                            est. 16 </a:t>
                      </a:r>
                      <a:r>
                        <a:rPr lang="en-US" sz="1800" baseline="0" dirty="0" err="1">
                          <a:latin typeface="Constantia" pitchFamily="18" charset="0"/>
                        </a:rPr>
                        <a:t>hrs</a:t>
                      </a:r>
                      <a:r>
                        <a:rPr lang="en-US" sz="1800" baseline="0" dirty="0">
                          <a:latin typeface="Constantia" pitchFamily="18" charset="0"/>
                        </a:rPr>
                        <a:t> </a:t>
                      </a:r>
                      <a:endParaRPr lang="en-US" sz="1800"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en-US" b="0" dirty="0">
                          <a:latin typeface="Constantia" pitchFamily="18" charset="0"/>
                        </a:rPr>
                        <a:t>                                                                                                          Total </a:t>
                      </a:r>
                      <a:r>
                        <a:rPr lang="en-US" b="0" dirty="0" err="1">
                          <a:latin typeface="Constantia" pitchFamily="18" charset="0"/>
                        </a:rPr>
                        <a:t>hrs</a:t>
                      </a:r>
                      <a:r>
                        <a:rPr lang="en-US" b="0" dirty="0">
                          <a:latin typeface="Constantia" pitchFamily="18" charset="0"/>
                        </a:rPr>
                        <a:t>=30</a:t>
                      </a:r>
                      <a:r>
                        <a:rPr lang="en-US" b="0" baseline="0" dirty="0">
                          <a:latin typeface="Constantia" pitchFamily="18" charset="0"/>
                        </a:rPr>
                        <a:t> hrs.</a:t>
                      </a:r>
                      <a:r>
                        <a:rPr lang="en-US" b="0" dirty="0">
                          <a:latin typeface="Constantia"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Constantia" pitchFamily="18" charset="0"/>
                        </a:rPr>
                        <a:t>Estimate: 8</a:t>
                      </a:r>
                      <a:r>
                        <a:rPr lang="en-US" b="1" baseline="0" dirty="0">
                          <a:latin typeface="Constantia" pitchFamily="18" charset="0"/>
                        </a:rPr>
                        <a:t> </a:t>
                      </a:r>
                      <a:r>
                        <a:rPr lang="en-US" b="1" baseline="0" dirty="0" err="1">
                          <a:latin typeface="Constantia" pitchFamily="18" charset="0"/>
                        </a:rPr>
                        <a:t>pts</a:t>
                      </a:r>
                      <a:endParaRPr lang="en-US" b="1" dirty="0">
                        <a:latin typeface="Constantia"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76208254"/>
      </p:ext>
    </p:extLst>
  </p:cSld>
  <p:clrMapOvr>
    <a:masterClrMapping/>
  </p:clrMapOvr>
  <p:transition spd="med" advClick="0">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Sprint Planning Board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938" y="939033"/>
            <a:ext cx="4548249" cy="5613290"/>
          </a:xfrm>
          <a:prstGeom prst="rect">
            <a:avLst/>
          </a:prstGeom>
        </p:spPr>
      </p:pic>
    </p:spTree>
  </p:cSld>
  <p:clrMapOvr>
    <a:masterClrMapping/>
  </p:clrMapOvr>
  <p:transition spd="med" advClick="0">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Sprint Planning – Team “Rules”</a:t>
            </a:r>
          </a:p>
        </p:txBody>
      </p:sp>
      <p:sp>
        <p:nvSpPr>
          <p:cNvPr id="4" name="Rectangle 3"/>
          <p:cNvSpPr/>
          <p:nvPr/>
        </p:nvSpPr>
        <p:spPr>
          <a:xfrm>
            <a:off x="273050" y="843677"/>
            <a:ext cx="8379460" cy="4278094"/>
          </a:xfrm>
          <a:prstGeom prst="rect">
            <a:avLst/>
          </a:prstGeom>
        </p:spPr>
        <p:txBody>
          <a:bodyPr wrap="square">
            <a:spAutoFit/>
          </a:bodyPr>
          <a:lstStyle/>
          <a:p>
            <a:pPr>
              <a:spcAft>
                <a:spcPts val="0"/>
              </a:spcAft>
              <a:buFont typeface="Arial" pitchFamily="34" charset="0"/>
              <a:buChar char="•"/>
            </a:pPr>
            <a:r>
              <a:rPr lang="en-US" sz="2400" dirty="0">
                <a:latin typeface="Calibri" panose="020F0502020204030204" pitchFamily="34" charset="0"/>
              </a:rPr>
              <a:t> Rules enable the team to reach greater levels of productivity, for example:</a:t>
            </a:r>
          </a:p>
          <a:p>
            <a:pPr lvl="1">
              <a:buFont typeface="Wingdings" pitchFamily="2" charset="2"/>
              <a:buChar char="§"/>
            </a:pPr>
            <a:r>
              <a:rPr lang="en-US" sz="2000" dirty="0">
                <a:latin typeface="Calibri" panose="020F0502020204030204" pitchFamily="34" charset="0"/>
              </a:rPr>
              <a:t> Team hours and meeting attendance</a:t>
            </a:r>
          </a:p>
          <a:p>
            <a:pPr lvl="1">
              <a:buFont typeface="Wingdings" pitchFamily="2" charset="2"/>
              <a:buChar char="§"/>
            </a:pPr>
            <a:r>
              <a:rPr lang="en-US" sz="2000" dirty="0">
                <a:latin typeface="Calibri" panose="020F0502020204030204" pitchFamily="34" charset="0"/>
              </a:rPr>
              <a:t> Food, noise, hygiene, personal business, etc.</a:t>
            </a:r>
          </a:p>
          <a:p>
            <a:pPr lvl="1">
              <a:buFont typeface="Wingdings" pitchFamily="2" charset="2"/>
              <a:buChar char="§"/>
            </a:pPr>
            <a:endParaRPr lang="en-US" sz="2000" dirty="0">
              <a:latin typeface="Calibri" panose="020F0502020204030204" pitchFamily="34" charset="0"/>
            </a:endParaRPr>
          </a:p>
          <a:p>
            <a:pPr>
              <a:spcAft>
                <a:spcPts val="0"/>
              </a:spcAft>
              <a:buFont typeface="Arial" pitchFamily="34" charset="0"/>
              <a:buChar char="•"/>
            </a:pPr>
            <a:r>
              <a:rPr lang="en-US" sz="2400" dirty="0">
                <a:latin typeface="Calibri" panose="020F0502020204030204" pitchFamily="34" charset="0"/>
              </a:rPr>
              <a:t> Team process standards:</a:t>
            </a:r>
          </a:p>
          <a:p>
            <a:pPr lvl="1">
              <a:buFont typeface="Wingdings" pitchFamily="2" charset="2"/>
              <a:buChar char="§"/>
            </a:pPr>
            <a:r>
              <a:rPr lang="en-US" sz="2000" dirty="0">
                <a:latin typeface="Calibri" panose="020F0502020204030204" pitchFamily="34" charset="0"/>
              </a:rPr>
              <a:t> Discuss and establish code writing and test standards</a:t>
            </a:r>
          </a:p>
          <a:p>
            <a:pPr lvl="1">
              <a:buFont typeface="Wingdings" pitchFamily="2" charset="2"/>
              <a:buChar char="§"/>
            </a:pPr>
            <a:r>
              <a:rPr lang="en-US" sz="2000" dirty="0">
                <a:latin typeface="Calibri" panose="020F0502020204030204" pitchFamily="34" charset="0"/>
              </a:rPr>
              <a:t> Establish code reviews and analysis, reuse, and coverage goal</a:t>
            </a:r>
          </a:p>
          <a:p>
            <a:pPr lvl="1">
              <a:buFont typeface="Wingdings" pitchFamily="2" charset="2"/>
              <a:buChar char="§"/>
            </a:pPr>
            <a:r>
              <a:rPr lang="en-US" sz="2000" dirty="0">
                <a:latin typeface="Calibri" panose="020F0502020204030204" pitchFamily="34" charset="0"/>
              </a:rPr>
              <a:t> Promote collaborative development </a:t>
            </a:r>
          </a:p>
          <a:p>
            <a:pPr lvl="1">
              <a:buFont typeface="Wingdings" pitchFamily="2" charset="2"/>
              <a:buChar char="§"/>
            </a:pPr>
            <a:r>
              <a:rPr lang="en-US" sz="2000" dirty="0">
                <a:latin typeface="Calibri" panose="020F0502020204030204" pitchFamily="34" charset="0"/>
              </a:rPr>
              <a:t> Determine Test Planning and how ‘Bugs’ will be handled</a:t>
            </a:r>
          </a:p>
          <a:p>
            <a:pPr lvl="1">
              <a:buFont typeface="Wingdings" pitchFamily="2" charset="2"/>
              <a:buChar char="§"/>
            </a:pPr>
            <a:r>
              <a:rPr lang="en-US" sz="2000" dirty="0">
                <a:latin typeface="Calibri" panose="020F0502020204030204" pitchFamily="34" charset="0"/>
              </a:rPr>
              <a:t> Determine the Team’s ‘Definition of Done’</a:t>
            </a:r>
          </a:p>
          <a:p>
            <a:pPr lvl="1">
              <a:buFont typeface="Wingdings" pitchFamily="2" charset="2"/>
              <a:buChar char="§"/>
            </a:pPr>
            <a:r>
              <a:rPr lang="en-US" sz="2000" dirty="0">
                <a:latin typeface="Calibri" panose="020F0502020204030204" pitchFamily="34" charset="0"/>
              </a:rPr>
              <a:t> How to handle ‘Flow through’ stories/tasks</a:t>
            </a:r>
          </a:p>
          <a:p>
            <a:pPr lvl="1">
              <a:buFont typeface="Wingdings" pitchFamily="2" charset="2"/>
              <a:buChar char="§"/>
            </a:pPr>
            <a:r>
              <a:rPr lang="en-US" sz="2000" dirty="0">
                <a:latin typeface="Calibri" panose="020F0502020204030204" pitchFamily="34" charset="0"/>
              </a:rPr>
              <a:t> Decisions regarding build and change management, and version control</a:t>
            </a:r>
          </a:p>
        </p:txBody>
      </p:sp>
      <p:pic>
        <p:nvPicPr>
          <p:cNvPr id="5" name="Picture 6" descr="C:\Documents and Settings\jwolcott\Local Settings\Temporary Internet Files\Content.IE5\K7GFT0XH\MP900289553[1].jpg"/>
          <p:cNvPicPr>
            <a:picLocks noChangeAspect="1" noChangeArrowheads="1"/>
          </p:cNvPicPr>
          <p:nvPr/>
        </p:nvPicPr>
        <p:blipFill>
          <a:blip r:embed="rId2" cstate="print"/>
          <a:srcRect/>
          <a:stretch>
            <a:fillRect/>
          </a:stretch>
        </p:blipFill>
        <p:spPr bwMode="auto">
          <a:xfrm>
            <a:off x="4925925" y="5429548"/>
            <a:ext cx="1436643" cy="952973"/>
          </a:xfrm>
          <a:prstGeom prst="rect">
            <a:avLst/>
          </a:prstGeom>
          <a:noFill/>
        </p:spPr>
      </p:pic>
    </p:spTree>
    <p:extLst>
      <p:ext uri="{BB962C8B-B14F-4D97-AF65-F5344CB8AC3E}">
        <p14:creationId xmlns:p14="http://schemas.microsoft.com/office/powerpoint/2010/main" val="3679128078"/>
      </p:ext>
    </p:extLst>
  </p:cSld>
  <p:clrMapOvr>
    <a:masterClrMapping/>
  </p:clrMapOvr>
  <p:transition spd="med" advClick="0">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Definition of Done</a:t>
            </a:r>
          </a:p>
        </p:txBody>
      </p:sp>
      <p:sp>
        <p:nvSpPr>
          <p:cNvPr id="4" name="Rectangle 3"/>
          <p:cNvSpPr/>
          <p:nvPr/>
        </p:nvSpPr>
        <p:spPr>
          <a:xfrm>
            <a:off x="273050" y="935117"/>
            <a:ext cx="8379460" cy="2092881"/>
          </a:xfrm>
          <a:prstGeom prst="rect">
            <a:avLst/>
          </a:prstGeom>
        </p:spPr>
        <p:txBody>
          <a:bodyPr wrap="square">
            <a:spAutoFit/>
          </a:bodyPr>
          <a:lstStyle/>
          <a:p>
            <a:pPr>
              <a:spcAft>
                <a:spcPts val="600"/>
              </a:spcAft>
              <a:buFont typeface="Arial" pitchFamily="34" charset="0"/>
              <a:buChar char="•"/>
            </a:pPr>
            <a:r>
              <a:rPr lang="en-US" sz="2400" dirty="0">
                <a:latin typeface="Calibri" panose="020F0502020204030204" pitchFamily="34" charset="0"/>
              </a:rPr>
              <a:t> Determines EXACTLY what it means for the Team to be </a:t>
            </a:r>
            <a:r>
              <a:rPr lang="en-US" sz="2400" b="1" dirty="0">
                <a:latin typeface="Calibri" panose="020F0502020204030204" pitchFamily="34" charset="0"/>
              </a:rPr>
              <a:t>‘Done’ </a:t>
            </a:r>
            <a:r>
              <a:rPr lang="en-US" sz="2400" dirty="0">
                <a:latin typeface="Calibri" panose="020F0502020204030204" pitchFamily="34" charset="0"/>
              </a:rPr>
              <a:t>with a User Story (or other Work Item Type)</a:t>
            </a:r>
          </a:p>
          <a:p>
            <a:pPr lvl="1">
              <a:spcAft>
                <a:spcPts val="600"/>
              </a:spcAft>
              <a:buFont typeface="Arial" pitchFamily="34" charset="0"/>
              <a:buChar char="•"/>
            </a:pPr>
            <a:r>
              <a:rPr lang="en-US" sz="2400" dirty="0">
                <a:latin typeface="Calibri" panose="020F0502020204030204" pitchFamily="34" charset="0"/>
              </a:rPr>
              <a:t>Should eliminate all ambiguity as to whether an item is done or not done…there is no concept of ‘Partial Credit’ in Scrum</a:t>
            </a:r>
          </a:p>
          <a:p>
            <a:pPr>
              <a:spcAft>
                <a:spcPts val="0"/>
              </a:spcAft>
              <a:buFont typeface="Arial" pitchFamily="34" charset="0"/>
              <a:buChar char="•"/>
            </a:pPr>
            <a:r>
              <a:rPr lang="en-US" sz="2400" dirty="0">
                <a:latin typeface="Calibri" panose="020F0502020204030204" pitchFamily="34" charset="0"/>
              </a:rPr>
              <a:t> Defined by the Scrum Team</a:t>
            </a:r>
            <a:endParaRPr lang="en-US" sz="2000" dirty="0">
              <a:latin typeface="Calibri" panose="020F050202020403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5130" y="3352800"/>
            <a:ext cx="2438400" cy="2438400"/>
          </a:xfrm>
          <a:prstGeom prst="rect">
            <a:avLst/>
          </a:prstGeom>
          <a:ln w="19050">
            <a:solidFill>
              <a:schemeClr val="tx1"/>
            </a:solidFill>
          </a:ln>
        </p:spPr>
      </p:pic>
    </p:spTree>
    <p:extLst>
      <p:ext uri="{BB962C8B-B14F-4D97-AF65-F5344CB8AC3E}">
        <p14:creationId xmlns:p14="http://schemas.microsoft.com/office/powerpoint/2010/main" val="2085112494"/>
      </p:ext>
    </p:extLst>
  </p:cSld>
  <p:clrMapOvr>
    <a:masterClrMapping/>
  </p:clrMapOvr>
  <p:transition spd="med" advClick="0">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Definition of Done - Sample</a:t>
            </a:r>
          </a:p>
        </p:txBody>
      </p:sp>
      <p:sp>
        <p:nvSpPr>
          <p:cNvPr id="4" name="Rectangle 3"/>
          <p:cNvSpPr/>
          <p:nvPr/>
        </p:nvSpPr>
        <p:spPr>
          <a:xfrm>
            <a:off x="351790" y="831850"/>
            <a:ext cx="8675688" cy="5632311"/>
          </a:xfrm>
          <a:prstGeom prst="rect">
            <a:avLst/>
          </a:prstGeom>
        </p:spPr>
        <p:txBody>
          <a:bodyPr wrap="square">
            <a:spAutoFit/>
          </a:bodyPr>
          <a:lstStyle/>
          <a:p>
            <a:pPr marL="342900" lvl="0" indent="-342900">
              <a:buFont typeface="Wingdings" panose="05000000000000000000" pitchFamily="2" charset="2"/>
              <a:buChar char="ü"/>
            </a:pPr>
            <a:r>
              <a:rPr lang="en-US" sz="2400" dirty="0">
                <a:latin typeface="Calibri" panose="020F0502020204030204" pitchFamily="34" charset="0"/>
              </a:rPr>
              <a:t>All supporting code commented and checked in with successful build </a:t>
            </a:r>
          </a:p>
          <a:p>
            <a:pPr marL="342900" lvl="0" indent="-342900">
              <a:buFont typeface="Wingdings" panose="05000000000000000000" pitchFamily="2" charset="2"/>
              <a:buChar char="ü"/>
            </a:pPr>
            <a:r>
              <a:rPr lang="en-US" sz="2400" dirty="0">
                <a:latin typeface="Calibri" panose="020F0502020204030204" pitchFamily="34" charset="0"/>
              </a:rPr>
              <a:t>Unit tests written: Code coverage &gt;= 75%</a:t>
            </a:r>
          </a:p>
          <a:p>
            <a:pPr marL="342900" lvl="0" indent="-342900">
              <a:buFont typeface="Wingdings" panose="05000000000000000000" pitchFamily="2" charset="2"/>
              <a:buChar char="ü"/>
            </a:pPr>
            <a:r>
              <a:rPr lang="en-US" sz="2400" dirty="0">
                <a:latin typeface="Calibri" panose="020F0502020204030204" pitchFamily="34" charset="0"/>
              </a:rPr>
              <a:t>Successfully deployed w/o errors to Test Environment </a:t>
            </a:r>
          </a:p>
          <a:p>
            <a:pPr marL="342900" lvl="0" indent="-342900">
              <a:buFont typeface="Wingdings" panose="05000000000000000000" pitchFamily="2" charset="2"/>
              <a:buChar char="ü"/>
            </a:pPr>
            <a:r>
              <a:rPr lang="en-US" sz="2400" dirty="0">
                <a:latin typeface="Calibri" panose="020F0502020204030204" pitchFamily="34" charset="0"/>
              </a:rPr>
              <a:t>Meets all acceptance criteria</a:t>
            </a:r>
          </a:p>
          <a:p>
            <a:pPr marL="342900" lvl="0" indent="-342900">
              <a:buFont typeface="Wingdings" panose="05000000000000000000" pitchFamily="2" charset="2"/>
              <a:buChar char="ü"/>
            </a:pPr>
            <a:r>
              <a:rPr lang="en-US" sz="2400" dirty="0">
                <a:latin typeface="Calibri" panose="020F0502020204030204" pitchFamily="34" charset="0"/>
              </a:rPr>
              <a:t>All test cases have been executed with results documented in Quality Center</a:t>
            </a:r>
          </a:p>
          <a:p>
            <a:pPr marL="342900" lvl="0" indent="-342900">
              <a:buFont typeface="Wingdings" panose="05000000000000000000" pitchFamily="2" charset="2"/>
              <a:buChar char="ü"/>
            </a:pPr>
            <a:r>
              <a:rPr lang="en-US" sz="2400" dirty="0">
                <a:latin typeface="Calibri" panose="020F0502020204030204" pitchFamily="34" charset="0"/>
              </a:rPr>
              <a:t>Full regression testing has been performed</a:t>
            </a:r>
          </a:p>
          <a:p>
            <a:pPr marL="342900" lvl="0" indent="-342900">
              <a:buFont typeface="Wingdings" panose="05000000000000000000" pitchFamily="2" charset="2"/>
              <a:buChar char="ü"/>
            </a:pPr>
            <a:r>
              <a:rPr lang="en-US" sz="2400" dirty="0">
                <a:latin typeface="Calibri" panose="020F0502020204030204" pitchFamily="34" charset="0"/>
              </a:rPr>
              <a:t>All high and critical severity bugs resolved</a:t>
            </a:r>
          </a:p>
          <a:p>
            <a:pPr marL="342900" lvl="0" indent="-342900">
              <a:buFont typeface="Wingdings" panose="05000000000000000000" pitchFamily="2" charset="2"/>
              <a:buChar char="ü"/>
            </a:pPr>
            <a:r>
              <a:rPr lang="en-US" sz="2400" dirty="0">
                <a:latin typeface="Calibri" panose="020F0502020204030204" pitchFamily="34" charset="0"/>
              </a:rPr>
              <a:t>Any remaining medium and low severity bugs have a workaround approved by the Product Owner and have been moved to the product backlog</a:t>
            </a:r>
          </a:p>
          <a:p>
            <a:pPr marL="342900" lvl="0" indent="-342900">
              <a:buFont typeface="Wingdings" panose="05000000000000000000" pitchFamily="2" charset="2"/>
              <a:buChar char="ü"/>
            </a:pPr>
            <a:r>
              <a:rPr lang="en-US" sz="2400" dirty="0">
                <a:latin typeface="Calibri" panose="020F0502020204030204" pitchFamily="34" charset="0"/>
              </a:rPr>
              <a:t>Product Owner sign-off on the story prior to Sprint Review</a:t>
            </a:r>
          </a:p>
          <a:p>
            <a:pPr marL="342900" lvl="0" indent="-342900">
              <a:buFont typeface="Wingdings" panose="05000000000000000000" pitchFamily="2" charset="2"/>
              <a:buChar char="ü"/>
            </a:pPr>
            <a:r>
              <a:rPr lang="en-US" sz="2400" dirty="0">
                <a:latin typeface="Calibri" panose="020F0502020204030204" pitchFamily="34" charset="0"/>
              </a:rPr>
              <a:t>Any remaining task hours set to zero and status set to ‘Closed’ in </a:t>
            </a:r>
            <a:r>
              <a:rPr lang="en-US" sz="2400" dirty="0" err="1">
                <a:latin typeface="Calibri" panose="020F0502020204030204" pitchFamily="34" charset="0"/>
              </a:rPr>
              <a:t>Scrumwise</a:t>
            </a:r>
            <a:endParaRPr lang="en-US" sz="2400" dirty="0">
              <a:latin typeface="Calibri" panose="020F0502020204030204" pitchFamily="34" charset="0"/>
            </a:endParaRPr>
          </a:p>
        </p:txBody>
      </p:sp>
    </p:spTree>
    <p:extLst>
      <p:ext uri="{BB962C8B-B14F-4D97-AF65-F5344CB8AC3E}">
        <p14:creationId xmlns:p14="http://schemas.microsoft.com/office/powerpoint/2010/main" val="471252883"/>
      </p:ext>
    </p:extLst>
  </p:cSld>
  <p:clrMapOvr>
    <a:masterClrMapping/>
  </p:clrMapOvr>
  <p:transition spd="med" advClick="0">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4 Scrum Ceremonies</a:t>
            </a:r>
          </a:p>
        </p:txBody>
      </p:sp>
      <p:sp>
        <p:nvSpPr>
          <p:cNvPr id="2" name="Rectangle 1"/>
          <p:cNvSpPr/>
          <p:nvPr/>
        </p:nvSpPr>
        <p:spPr>
          <a:xfrm>
            <a:off x="2595234" y="858643"/>
            <a:ext cx="6311259" cy="5863144"/>
          </a:xfrm>
          <a:prstGeom prst="rect">
            <a:avLst/>
          </a:prstGeom>
        </p:spPr>
        <p:txBody>
          <a:bodyPr wrap="square">
            <a:spAutoFit/>
          </a:bodyPr>
          <a:lstStyle/>
          <a:p>
            <a:pPr marL="342900" indent="-342900">
              <a:spcAft>
                <a:spcPts val="0"/>
              </a:spcAft>
              <a:buFont typeface="Wingdings" pitchFamily="2" charset="2"/>
              <a:buChar char="§"/>
              <a:defRPr/>
            </a:pPr>
            <a:r>
              <a:rPr lang="en-US" sz="2400" dirty="0">
                <a:latin typeface="Calibri" pitchFamily="34" charset="0"/>
              </a:rPr>
              <a:t>Purpose:</a:t>
            </a:r>
          </a:p>
          <a:p>
            <a:pPr marL="795338" lvl="2" indent="-331788">
              <a:buClrTx/>
              <a:buFont typeface="Arial" pitchFamily="34" charset="0"/>
              <a:buChar char="•"/>
              <a:defRPr/>
            </a:pPr>
            <a:r>
              <a:rPr lang="en-US" sz="2000" dirty="0">
                <a:latin typeface="Calibri" pitchFamily="34" charset="0"/>
              </a:rPr>
              <a:t>Review updated </a:t>
            </a:r>
            <a:r>
              <a:rPr lang="en-US" sz="2000" dirty="0" err="1">
                <a:latin typeface="Calibri" pitchFamily="34" charset="0"/>
              </a:rPr>
              <a:t>Burndown</a:t>
            </a:r>
            <a:r>
              <a:rPr lang="en-US" sz="2000" dirty="0">
                <a:latin typeface="Calibri" pitchFamily="34" charset="0"/>
              </a:rPr>
              <a:t> chart to assess progress and adapt plan</a:t>
            </a:r>
          </a:p>
          <a:p>
            <a:pPr marL="795338" lvl="2" indent="-331788">
              <a:buClrTx/>
              <a:buFont typeface="Arial" pitchFamily="34" charset="0"/>
              <a:buChar char="•"/>
              <a:defRPr/>
            </a:pPr>
            <a:r>
              <a:rPr lang="en-US" sz="2000" dirty="0">
                <a:latin typeface="Calibri" pitchFamily="34" charset="0"/>
              </a:rPr>
              <a:t>Determine work for the next 24 hours</a:t>
            </a:r>
          </a:p>
          <a:p>
            <a:pPr marL="795338" lvl="2" indent="-331788">
              <a:buClrTx/>
              <a:buFont typeface="Arial" pitchFamily="34" charset="0"/>
              <a:buChar char="•"/>
              <a:defRPr/>
            </a:pPr>
            <a:r>
              <a:rPr lang="en-US" sz="2000" dirty="0">
                <a:latin typeface="Calibri" pitchFamily="34" charset="0"/>
              </a:rPr>
              <a:t>Identify impediments to progress</a:t>
            </a:r>
          </a:p>
          <a:p>
            <a:pPr marL="795338" lvl="2" indent="-331788">
              <a:spcAft>
                <a:spcPts val="600"/>
              </a:spcAft>
              <a:buClrTx/>
              <a:buFont typeface="Arial" pitchFamily="34" charset="0"/>
              <a:buChar char="•"/>
              <a:defRPr/>
            </a:pPr>
            <a:r>
              <a:rPr lang="en-US" sz="2000" dirty="0">
                <a:latin typeface="Calibri" pitchFamily="34" charset="0"/>
              </a:rPr>
              <a:t>Advance the team’s level of project knowledge and Sprint Progress</a:t>
            </a:r>
          </a:p>
          <a:p>
            <a:pPr marL="342900" indent="-342900">
              <a:spcAft>
                <a:spcPts val="0"/>
              </a:spcAft>
              <a:buFont typeface="Wingdings" pitchFamily="2" charset="2"/>
              <a:buChar char="§"/>
              <a:defRPr/>
            </a:pPr>
            <a:r>
              <a:rPr lang="en-US" sz="2400" dirty="0">
                <a:latin typeface="Calibri" pitchFamily="34" charset="0"/>
              </a:rPr>
              <a:t>Team answers three questions:</a:t>
            </a:r>
          </a:p>
          <a:p>
            <a:pPr marL="914400" lvl="6" indent="-457200">
              <a:spcBef>
                <a:spcPts val="0"/>
              </a:spcBef>
              <a:buClrTx/>
              <a:buFont typeface="+mj-lt"/>
              <a:buAutoNum type="arabicPeriod"/>
              <a:defRPr/>
            </a:pPr>
            <a:r>
              <a:rPr lang="en-US" sz="2000" b="1" dirty="0">
                <a:solidFill>
                  <a:srgbClr val="FF0000"/>
                </a:solidFill>
                <a:latin typeface="Calibri" pitchFamily="34" charset="0"/>
              </a:rPr>
              <a:t>What I completed yesterday?</a:t>
            </a:r>
          </a:p>
          <a:p>
            <a:pPr marL="914400" lvl="6" indent="-457200">
              <a:spcBef>
                <a:spcPts val="0"/>
              </a:spcBef>
              <a:buClrTx/>
              <a:buFont typeface="+mj-lt"/>
              <a:buAutoNum type="arabicPeriod"/>
              <a:defRPr/>
            </a:pPr>
            <a:r>
              <a:rPr lang="en-US" sz="2000" b="1" dirty="0">
                <a:solidFill>
                  <a:srgbClr val="FF0000"/>
                </a:solidFill>
                <a:latin typeface="Calibri" pitchFamily="34" charset="0"/>
              </a:rPr>
              <a:t>What I am committing to complete today?</a:t>
            </a:r>
          </a:p>
          <a:p>
            <a:pPr marL="914400" lvl="6" indent="-457200">
              <a:spcBef>
                <a:spcPts val="0"/>
              </a:spcBef>
              <a:spcAft>
                <a:spcPts val="600"/>
              </a:spcAft>
              <a:buClrTx/>
              <a:buNone/>
              <a:defRPr/>
            </a:pPr>
            <a:r>
              <a:rPr lang="en-US" sz="2000" b="1" dirty="0">
                <a:solidFill>
                  <a:srgbClr val="FF0000"/>
                </a:solidFill>
                <a:latin typeface="Calibri" pitchFamily="34" charset="0"/>
              </a:rPr>
              <a:t>3.	What impediments I am experiencing?</a:t>
            </a:r>
          </a:p>
          <a:p>
            <a:pPr marL="342900" indent="-342900">
              <a:spcAft>
                <a:spcPts val="0"/>
              </a:spcAft>
              <a:buFont typeface="Wingdings" pitchFamily="2" charset="2"/>
              <a:buChar char="§"/>
              <a:defRPr/>
            </a:pPr>
            <a:r>
              <a:rPr lang="en-US" sz="2400" dirty="0">
                <a:latin typeface="Calibri" pitchFamily="34" charset="0"/>
              </a:rPr>
              <a:t>Same place and time every day</a:t>
            </a:r>
          </a:p>
          <a:p>
            <a:pPr marL="800100" lvl="1" indent="-342900">
              <a:spcAft>
                <a:spcPts val="0"/>
              </a:spcAft>
              <a:buFont typeface="Arial" pitchFamily="34" charset="0"/>
              <a:buChar char="•"/>
              <a:defRPr/>
            </a:pPr>
            <a:r>
              <a:rPr lang="en-US" sz="2000" dirty="0">
                <a:latin typeface="Calibri" pitchFamily="34" charset="0"/>
              </a:rPr>
              <a:t>Held around the Scrum Board</a:t>
            </a:r>
          </a:p>
          <a:p>
            <a:pPr marL="800100" lvl="1" indent="-342900">
              <a:spcAft>
                <a:spcPts val="0"/>
              </a:spcAft>
              <a:buFont typeface="Arial" pitchFamily="34" charset="0"/>
              <a:buChar char="•"/>
              <a:defRPr/>
            </a:pPr>
            <a:r>
              <a:rPr lang="en-US" sz="2000" dirty="0">
                <a:latin typeface="Calibri" pitchFamily="34" charset="0"/>
              </a:rPr>
              <a:t>Time boxed 15 min</a:t>
            </a:r>
          </a:p>
          <a:p>
            <a:pPr marL="800100" lvl="1" indent="-342900">
              <a:spcAft>
                <a:spcPts val="600"/>
              </a:spcAft>
              <a:buFont typeface="Arial" pitchFamily="34" charset="0"/>
              <a:buChar char="•"/>
              <a:defRPr/>
            </a:pPr>
            <a:r>
              <a:rPr lang="en-US" sz="2000" dirty="0">
                <a:latin typeface="Calibri" pitchFamily="34" charset="0"/>
              </a:rPr>
              <a:t>Sometimes called the Standup…why?</a:t>
            </a:r>
          </a:p>
          <a:p>
            <a:pPr marL="342900" indent="-342900">
              <a:buFont typeface="Wingdings" pitchFamily="2" charset="2"/>
              <a:buChar char="§"/>
            </a:pPr>
            <a:r>
              <a:rPr lang="en-US" sz="2400" dirty="0">
                <a:latin typeface="Calibri" pitchFamily="34" charset="0"/>
              </a:rPr>
              <a:t>Only “Pigs” contribute unless “Chickens” </a:t>
            </a:r>
          </a:p>
          <a:p>
            <a:pPr marL="344488"/>
            <a:r>
              <a:rPr lang="en-US" sz="2400" dirty="0">
                <a:latin typeface="Calibri" pitchFamily="34" charset="0"/>
              </a:rPr>
              <a:t>are specifically addressed</a:t>
            </a:r>
          </a:p>
        </p:txBody>
      </p:sp>
      <p:sp>
        <p:nvSpPr>
          <p:cNvPr id="23" name="TextBox 22"/>
          <p:cNvSpPr txBox="1"/>
          <p:nvPr/>
        </p:nvSpPr>
        <p:spPr>
          <a:xfrm>
            <a:off x="253076" y="3959196"/>
            <a:ext cx="2113809" cy="461665"/>
          </a:xfrm>
          <a:prstGeom prst="rect">
            <a:avLst/>
          </a:prstGeom>
          <a:noFill/>
        </p:spPr>
        <p:txBody>
          <a:bodyPr wrap="square" rtlCol="0">
            <a:spAutoFit/>
          </a:bodyPr>
          <a:lstStyle/>
          <a:p>
            <a:pPr algn="ctr"/>
            <a:r>
              <a:rPr lang="en-US" sz="2400" b="1" dirty="0">
                <a:solidFill>
                  <a:srgbClr val="0070C0"/>
                </a:solidFill>
                <a:latin typeface="Trebuchet MS" pitchFamily="34" charset="0"/>
              </a:rPr>
              <a:t>Daily Scrum</a:t>
            </a:r>
          </a:p>
        </p:txBody>
      </p:sp>
      <p:pic>
        <p:nvPicPr>
          <p:cNvPr id="24" name="Picture 2" descr="C:\Users\kkilburg\AppData\Local\Microsoft\Windows\Temporary Internet Files\Content.IE5\HR6Z25Q9\MC90043490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97" y="2253022"/>
            <a:ext cx="596084" cy="59608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495733" y="2567751"/>
            <a:ext cx="1274489" cy="1145549"/>
            <a:chOff x="462638" y="3650286"/>
            <a:chExt cx="2607868" cy="2103836"/>
          </a:xfrm>
        </p:grpSpPr>
        <p:pic>
          <p:nvPicPr>
            <p:cNvPr id="26" name="Picture 9" descr="C:\Users\kkilburg\AppData\Local\Microsoft\Windows\Temporary Internet Files\Content.IE5\S1YLIOP3\MC90043262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10297" y="3650286"/>
              <a:ext cx="1045341" cy="11188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C:\Users\kkilburg\AppData\Local\Microsoft\Windows\Temporary Internet Files\Content.IE5\EZBIVT3C\MC90043395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6141" y="3700144"/>
              <a:ext cx="1165232" cy="116523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C:\Users\kkilburg\AppData\Local\Microsoft\Windows\Temporary Internet Files\Content.IE5\4Y0B9IGY\MC90043262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62638" y="3874086"/>
              <a:ext cx="1095321" cy="11401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descr="C:\Users\kkilburg\AppData\Local\Microsoft\Windows\Temporary Internet Files\Content.IE5\HR6Z25Q9\MC90043262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7506" y="420343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kkilburg\AppData\Local\Microsoft\Windows\Temporary Internet Files\Content.IE5\EZBIVT3C\MC900432609[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592" y="4203430"/>
              <a:ext cx="1208739" cy="120873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kkilburg\AppData\Local\Microsoft\Windows\Temporary Internet Files\Content.IE5\S1YLIOP3\MC90043261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9097" y="4550747"/>
              <a:ext cx="1203375" cy="120337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kkilburg\AppData\Local\Microsoft\Windows\Temporary Internet Files\Content.IE5\4Y0B9IGY\MC900432612[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313" y="4391259"/>
              <a:ext cx="1170136" cy="1170136"/>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4" descr="http://backlogtool.com/img/tour/captcha_tour_03.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16530" y="3286340"/>
            <a:ext cx="823044" cy="60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31330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Impediments</a:t>
            </a:r>
          </a:p>
        </p:txBody>
      </p:sp>
      <p:sp>
        <p:nvSpPr>
          <p:cNvPr id="4" name="Rectangle 3"/>
          <p:cNvSpPr/>
          <p:nvPr/>
        </p:nvSpPr>
        <p:spPr>
          <a:xfrm>
            <a:off x="192088" y="1037469"/>
            <a:ext cx="8756650" cy="4573560"/>
          </a:xfrm>
          <a:prstGeom prst="rect">
            <a:avLst/>
          </a:prstGeom>
        </p:spPr>
        <p:txBody>
          <a:bodyPr wrap="square">
            <a:spAutoFit/>
          </a:bodyPr>
          <a:lstStyle/>
          <a:p>
            <a:pPr lvl="0" defTabSz="915001" eaLnBrk="1" hangingPunct="1">
              <a:spcBef>
                <a:spcPct val="20000"/>
              </a:spcBef>
            </a:pPr>
            <a:r>
              <a:rPr lang="en-US" sz="2500" kern="0" dirty="0">
                <a:solidFill>
                  <a:srgbClr val="000000"/>
                </a:solidFill>
                <a:latin typeface="Calibri" panose="020F0502020204030204" pitchFamily="34" charset="0"/>
              </a:rPr>
              <a:t>Anything that is impeding an individual or the team in progressing towards the Sprint’s commitment.</a:t>
            </a:r>
          </a:p>
          <a:p>
            <a:pPr marL="342900" lvl="0" indent="-342900" defTabSz="915001" eaLnBrk="1" hangingPunct="1">
              <a:spcBef>
                <a:spcPct val="20000"/>
              </a:spcBef>
              <a:buFont typeface="Arial" panose="020B0604020202020204" pitchFamily="34" charset="0"/>
              <a:buChar char="•"/>
            </a:pPr>
            <a:r>
              <a:rPr lang="en-US" sz="2200" kern="0" dirty="0">
                <a:solidFill>
                  <a:srgbClr val="000000"/>
                </a:solidFill>
                <a:latin typeface="Calibri" panose="020F0502020204030204" pitchFamily="34" charset="0"/>
              </a:rPr>
              <a:t>Impediments raised become the SMs responsibility to resolve - ASAP!</a:t>
            </a:r>
          </a:p>
          <a:p>
            <a:pPr lvl="0" defTabSz="915001" eaLnBrk="1" hangingPunct="1">
              <a:spcBef>
                <a:spcPts val="0"/>
              </a:spcBef>
            </a:pPr>
            <a:endParaRPr lang="en-US" sz="1200" i="1" kern="0" dirty="0">
              <a:solidFill>
                <a:srgbClr val="000000"/>
              </a:solidFill>
              <a:latin typeface="Calibri" panose="020F0502020204030204" pitchFamily="34" charset="0"/>
            </a:endParaRPr>
          </a:p>
          <a:p>
            <a:pPr defTabSz="915001" eaLnBrk="1" hangingPunct="1">
              <a:spcBef>
                <a:spcPct val="20000"/>
              </a:spcBef>
            </a:pPr>
            <a:r>
              <a:rPr lang="en-US" sz="2200" kern="0" dirty="0">
                <a:solidFill>
                  <a:srgbClr val="000000"/>
                </a:solidFill>
                <a:latin typeface="Calibri" panose="020F0502020204030204" pitchFamily="34" charset="0"/>
              </a:rPr>
              <a:t>Example Impediments:</a:t>
            </a:r>
          </a:p>
          <a:p>
            <a:pPr marL="461963" lvl="1" indent="-255588" defTabSz="915001" eaLnBrk="1" hangingPunct="1">
              <a:spcBef>
                <a:spcPct val="10000"/>
              </a:spcBef>
              <a:buClr>
                <a:schemeClr val="tx1"/>
              </a:buClr>
              <a:buFont typeface="Wingdings" pitchFamily="2" charset="2"/>
              <a:buChar char="§"/>
            </a:pPr>
            <a:r>
              <a:rPr lang="en-US" sz="1800" dirty="0">
                <a:latin typeface="Calibri" panose="020F0502020204030204" pitchFamily="34" charset="0"/>
              </a:rPr>
              <a:t>I still haven't got the software I ordered a month ago.</a:t>
            </a:r>
          </a:p>
          <a:p>
            <a:pPr marL="461963" lvl="1" indent="-255588" defTabSz="915001" eaLnBrk="1" hangingPunct="1">
              <a:spcBef>
                <a:spcPct val="10000"/>
              </a:spcBef>
              <a:buClr>
                <a:schemeClr val="tx1"/>
              </a:buClr>
              <a:buFont typeface="Wingdings" pitchFamily="2" charset="2"/>
              <a:buChar char="§"/>
            </a:pPr>
            <a:r>
              <a:rPr lang="en-US" sz="1800" dirty="0">
                <a:latin typeface="Calibri" panose="020F0502020204030204" pitchFamily="34" charset="0"/>
              </a:rPr>
              <a:t>I need help debugging a problem with ______.</a:t>
            </a:r>
          </a:p>
          <a:p>
            <a:pPr marL="461963" lvl="1" indent="-255588" defTabSz="915001" eaLnBrk="1" hangingPunct="1">
              <a:spcBef>
                <a:spcPct val="10000"/>
              </a:spcBef>
              <a:buClr>
                <a:schemeClr val="tx1"/>
              </a:buClr>
              <a:buFont typeface="Wingdings" pitchFamily="2" charset="2"/>
              <a:buChar char="§"/>
            </a:pPr>
            <a:r>
              <a:rPr lang="en-US" sz="1800" dirty="0">
                <a:latin typeface="Calibri" panose="020F0502020204030204" pitchFamily="34" charset="0"/>
              </a:rPr>
              <a:t>I'm struggling to learn ______ and would like to pair with someone on it.</a:t>
            </a:r>
          </a:p>
          <a:p>
            <a:pPr marL="461963" lvl="1" indent="-255588" defTabSz="915001" eaLnBrk="1" hangingPunct="1">
              <a:spcBef>
                <a:spcPct val="10000"/>
              </a:spcBef>
              <a:buClr>
                <a:schemeClr val="tx1"/>
              </a:buClr>
              <a:buFont typeface="Wingdings" pitchFamily="2" charset="2"/>
              <a:buChar char="§"/>
            </a:pPr>
            <a:r>
              <a:rPr lang="en-US" sz="1800" dirty="0">
                <a:latin typeface="Calibri" panose="020F0502020204030204" pitchFamily="34" charset="0"/>
              </a:rPr>
              <a:t>I can't get the vendor's tech support group to call me back.</a:t>
            </a:r>
          </a:p>
          <a:p>
            <a:pPr marL="461963" lvl="1" indent="-255588" defTabSz="915001" eaLnBrk="1" hangingPunct="1">
              <a:spcBef>
                <a:spcPct val="10000"/>
              </a:spcBef>
              <a:buClr>
                <a:schemeClr val="tx1"/>
              </a:buClr>
              <a:buFont typeface="Wingdings" pitchFamily="2" charset="2"/>
              <a:buChar char="§"/>
            </a:pPr>
            <a:r>
              <a:rPr lang="en-US" sz="1800" dirty="0">
                <a:latin typeface="Calibri" panose="020F0502020204030204" pitchFamily="34" charset="0"/>
              </a:rPr>
              <a:t>Our new contractor can't start because no one is here to sign her contract.</a:t>
            </a:r>
          </a:p>
          <a:p>
            <a:pPr marL="461963" lvl="1" indent="-255588" defTabSz="915001" eaLnBrk="1" hangingPunct="1">
              <a:spcBef>
                <a:spcPct val="10000"/>
              </a:spcBef>
              <a:buClr>
                <a:schemeClr val="tx1"/>
              </a:buClr>
              <a:buFont typeface="Wingdings" pitchFamily="2" charset="2"/>
              <a:buChar char="§"/>
            </a:pPr>
            <a:r>
              <a:rPr lang="en-US" sz="1800" dirty="0">
                <a:latin typeface="Calibri" panose="020F0502020204030204" pitchFamily="34" charset="0"/>
              </a:rPr>
              <a:t>I can't get the ____ group to give me any time and I need to meet with them.</a:t>
            </a:r>
          </a:p>
          <a:p>
            <a:pPr marL="461963" lvl="1" indent="-255588" defTabSz="915001" eaLnBrk="1" hangingPunct="1">
              <a:spcBef>
                <a:spcPct val="10000"/>
              </a:spcBef>
              <a:buClr>
                <a:schemeClr val="tx1"/>
              </a:buClr>
              <a:buFont typeface="Wingdings" pitchFamily="2" charset="2"/>
              <a:buChar char="§"/>
            </a:pPr>
            <a:r>
              <a:rPr lang="en-US" sz="1800" dirty="0">
                <a:latin typeface="Calibri" panose="020F0502020204030204" pitchFamily="34" charset="0"/>
              </a:rPr>
              <a:t>The department VP has asked me to work on something else "for a day or two.“</a:t>
            </a:r>
          </a:p>
          <a:p>
            <a:pPr marL="461963" lvl="1" indent="-255588" defTabSz="915001" eaLnBrk="1" hangingPunct="1">
              <a:spcBef>
                <a:spcPct val="10000"/>
              </a:spcBef>
              <a:buClr>
                <a:schemeClr val="tx1"/>
              </a:buClr>
              <a:buFont typeface="Wingdings" pitchFamily="2" charset="2"/>
              <a:buChar char="§"/>
            </a:pPr>
            <a:r>
              <a:rPr lang="en-US" sz="1800" dirty="0">
                <a:latin typeface="Calibri" panose="020F0502020204030204" pitchFamily="34" charset="0"/>
              </a:rPr>
              <a:t>The Product Owner hasn’t been available to answer my question on a specific UI question I have.</a:t>
            </a:r>
          </a:p>
        </p:txBody>
      </p:sp>
    </p:spTree>
    <p:extLst>
      <p:ext uri="{BB962C8B-B14F-4D97-AF65-F5344CB8AC3E}">
        <p14:creationId xmlns:p14="http://schemas.microsoft.com/office/powerpoint/2010/main" val="3181535294"/>
      </p:ext>
    </p:extLst>
  </p:cSld>
  <p:clrMapOvr>
    <a:masterClrMapping/>
  </p:clrMapOvr>
  <p:transition spd="med" advClick="0">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pPr eaLnBrk="0" hangingPunct="0"/>
            <a:r>
              <a:rPr lang="en-US" sz="4400" dirty="0">
                <a:solidFill>
                  <a:schemeClr val="tx1"/>
                </a:solidFill>
                <a:latin typeface="Calibri" pitchFamily="34" charset="0"/>
              </a:rPr>
              <a:t> </a:t>
            </a:r>
            <a:r>
              <a:rPr lang="en-US" sz="2800" dirty="0"/>
              <a:t>What is Agile?</a:t>
            </a:r>
          </a:p>
        </p:txBody>
      </p:sp>
      <p:sp>
        <p:nvSpPr>
          <p:cNvPr id="2" name="Content Placeholder 1"/>
          <p:cNvSpPr>
            <a:spLocks noGrp="1"/>
          </p:cNvSpPr>
          <p:nvPr>
            <p:ph idx="1"/>
          </p:nvPr>
        </p:nvSpPr>
        <p:spPr/>
        <p:txBody>
          <a:bodyPr numCol="1">
            <a:noAutofit/>
          </a:bodyPr>
          <a:lstStyle/>
          <a:p>
            <a:pPr lvl="1">
              <a:lnSpc>
                <a:spcPts val="0"/>
              </a:lnSpc>
              <a:spcAft>
                <a:spcPts val="2400"/>
              </a:spcAft>
              <a:buNone/>
            </a:pPr>
            <a:endParaRPr lang="en-US" i="1" dirty="0">
              <a:solidFill>
                <a:srgbClr val="000000"/>
              </a:solidFill>
            </a:endParaRPr>
          </a:p>
          <a:p>
            <a:pPr lvl="2">
              <a:lnSpc>
                <a:spcPts val="0"/>
              </a:lnSpc>
              <a:spcAft>
                <a:spcPts val="2400"/>
              </a:spcAft>
              <a:buNone/>
            </a:pPr>
            <a:endParaRPr lang="en-US" i="1" dirty="0">
              <a:solidFill>
                <a:srgbClr val="000000"/>
              </a:solidFill>
            </a:endParaRPr>
          </a:p>
        </p:txBody>
      </p:sp>
      <p:sp>
        <p:nvSpPr>
          <p:cNvPr id="7" name="Content Placeholder 2"/>
          <p:cNvSpPr txBox="1">
            <a:spLocks/>
          </p:cNvSpPr>
          <p:nvPr/>
        </p:nvSpPr>
        <p:spPr>
          <a:xfrm>
            <a:off x="189922" y="1612661"/>
            <a:ext cx="8675688" cy="4003539"/>
          </a:xfrm>
          <a:prstGeom prst="rect">
            <a:avLst/>
          </a:prstGeom>
        </p:spPr>
        <p:txBody>
          <a:bodyPr>
            <a:normAutofit fontScale="92500" lnSpcReduction="10000"/>
          </a:bodyPr>
          <a:lstStyle>
            <a:lvl1pPr marL="187325" indent="-187325" algn="l" rtl="0" eaLnBrk="1" fontAlgn="base" hangingPunct="1">
              <a:spcBef>
                <a:spcPct val="0"/>
              </a:spcBef>
              <a:spcAft>
                <a:spcPct val="40000"/>
              </a:spcAft>
              <a:buFont typeface="Trebuchet MS" pitchFamily="34" charset="0"/>
              <a:buChar char=" "/>
              <a:defRPr sz="2400" b="1">
                <a:solidFill>
                  <a:schemeClr val="tx1"/>
                </a:solidFill>
                <a:latin typeface="Arial" charset="0"/>
                <a:ea typeface="+mn-ea"/>
                <a:cs typeface="+mn-cs"/>
              </a:defRPr>
            </a:lvl1pPr>
            <a:lvl2pPr marL="461963" indent="-255588" algn="l" rtl="0" eaLnBrk="1" fontAlgn="base" hangingPunct="1">
              <a:spcBef>
                <a:spcPct val="10000"/>
              </a:spcBef>
              <a:spcAft>
                <a:spcPct val="0"/>
              </a:spcAft>
              <a:buClr>
                <a:schemeClr val="tx1"/>
              </a:buClr>
              <a:buChar char="•"/>
              <a:defRPr sz="2200">
                <a:solidFill>
                  <a:schemeClr val="tx1"/>
                </a:solidFill>
                <a:latin typeface="Arial" charset="0"/>
              </a:defRPr>
            </a:lvl2pPr>
            <a:lvl3pPr marL="757238" indent="-246063" algn="l" rtl="0" eaLnBrk="1" fontAlgn="base" hangingPunct="1">
              <a:spcBef>
                <a:spcPct val="10000"/>
              </a:spcBef>
              <a:spcAft>
                <a:spcPct val="0"/>
              </a:spcAft>
              <a:buClr>
                <a:schemeClr val="tx1"/>
              </a:buClr>
              <a:buChar char="•"/>
              <a:defRPr sz="2000">
                <a:solidFill>
                  <a:schemeClr val="tx1"/>
                </a:solidFill>
                <a:latin typeface="Arial" charset="0"/>
              </a:defRPr>
            </a:lvl3pPr>
            <a:lvl4pPr marL="1031875" indent="-215900" algn="l" rtl="0" eaLnBrk="1" fontAlgn="base" hangingPunct="1">
              <a:spcBef>
                <a:spcPct val="10000"/>
              </a:spcBef>
              <a:spcAft>
                <a:spcPct val="0"/>
              </a:spcAft>
              <a:buClr>
                <a:schemeClr val="tx1"/>
              </a:buClr>
              <a:buChar char="•"/>
              <a:defRPr sz="2000">
                <a:solidFill>
                  <a:schemeClr val="tx1"/>
                </a:solidFill>
                <a:latin typeface="Arial" charset="0"/>
              </a:defRPr>
            </a:lvl4pPr>
            <a:lvl5pPr marL="1317625" indent="-227013" algn="l" rtl="0" eaLnBrk="1" fontAlgn="base" hangingPunct="1">
              <a:spcBef>
                <a:spcPct val="10000"/>
              </a:spcBef>
              <a:spcAft>
                <a:spcPct val="0"/>
              </a:spcAft>
              <a:buClr>
                <a:schemeClr val="tx1"/>
              </a:buClr>
              <a:buChar char="•"/>
              <a:defRPr sz="1600">
                <a:solidFill>
                  <a:schemeClr val="tx1"/>
                </a:solidFill>
                <a:latin typeface="Arial" charset="0"/>
              </a:defRPr>
            </a:lvl5pPr>
            <a:lvl6pPr marL="1774825" indent="-227013" algn="l" rtl="0" eaLnBrk="1" fontAlgn="base" hangingPunct="1">
              <a:spcBef>
                <a:spcPct val="10000"/>
              </a:spcBef>
              <a:spcAft>
                <a:spcPct val="0"/>
              </a:spcAft>
              <a:buClr>
                <a:schemeClr val="tx1"/>
              </a:buClr>
              <a:buChar char="•"/>
              <a:defRPr sz="2200">
                <a:solidFill>
                  <a:schemeClr val="tx1"/>
                </a:solidFill>
                <a:latin typeface="Arial" charset="0"/>
              </a:defRPr>
            </a:lvl6pPr>
            <a:lvl7pPr marL="2232025" indent="-227013" algn="l" rtl="0" eaLnBrk="1" fontAlgn="base" hangingPunct="1">
              <a:spcBef>
                <a:spcPct val="10000"/>
              </a:spcBef>
              <a:spcAft>
                <a:spcPct val="0"/>
              </a:spcAft>
              <a:buClr>
                <a:schemeClr val="tx1"/>
              </a:buClr>
              <a:buChar char="•"/>
              <a:defRPr sz="2200">
                <a:solidFill>
                  <a:schemeClr val="tx1"/>
                </a:solidFill>
                <a:latin typeface="Arial" charset="0"/>
              </a:defRPr>
            </a:lvl7pPr>
            <a:lvl8pPr marL="2689225" indent="-227013" algn="l" rtl="0" eaLnBrk="1" fontAlgn="base" hangingPunct="1">
              <a:spcBef>
                <a:spcPct val="10000"/>
              </a:spcBef>
              <a:spcAft>
                <a:spcPct val="0"/>
              </a:spcAft>
              <a:buClr>
                <a:schemeClr val="tx1"/>
              </a:buClr>
              <a:buChar char="•"/>
              <a:defRPr sz="2200">
                <a:solidFill>
                  <a:schemeClr val="tx1"/>
                </a:solidFill>
                <a:latin typeface="Arial" charset="0"/>
              </a:defRPr>
            </a:lvl8pPr>
            <a:lvl9pPr marL="3146425" indent="-227013" algn="l" rtl="0" eaLnBrk="1" fontAlgn="base" hangingPunct="1">
              <a:spcBef>
                <a:spcPct val="10000"/>
              </a:spcBef>
              <a:spcAft>
                <a:spcPct val="0"/>
              </a:spcAft>
              <a:buClr>
                <a:schemeClr val="tx1"/>
              </a:buClr>
              <a:buChar char="•"/>
              <a:defRPr sz="2200">
                <a:solidFill>
                  <a:schemeClr val="tx1"/>
                </a:solidFill>
                <a:latin typeface="Arial" charset="0"/>
              </a:defRPr>
            </a:lvl9pPr>
          </a:lstStyle>
          <a:p>
            <a:r>
              <a:rPr lang="en-US" sz="4300" dirty="0" err="1">
                <a:latin typeface="Calibri" pitchFamily="34" charset="0"/>
              </a:rPr>
              <a:t>ag·ile</a:t>
            </a:r>
            <a:r>
              <a:rPr lang="en-US" sz="4300" dirty="0">
                <a:latin typeface="Calibri" pitchFamily="34" charset="0"/>
              </a:rPr>
              <a:t> (</a:t>
            </a:r>
            <a:r>
              <a:rPr lang="en-US" sz="4300" i="1" dirty="0">
                <a:latin typeface="Calibri" pitchFamily="34" charset="0"/>
              </a:rPr>
              <a:t>in a software context</a:t>
            </a:r>
            <a:r>
              <a:rPr lang="en-US" sz="4300" dirty="0">
                <a:latin typeface="Calibri" pitchFamily="34" charset="0"/>
              </a:rPr>
              <a:t>)</a:t>
            </a:r>
            <a:br>
              <a:rPr lang="en-US" sz="4300" dirty="0">
                <a:latin typeface="Calibri" pitchFamily="34" charset="0"/>
              </a:rPr>
            </a:br>
            <a:endParaRPr lang="en-US" sz="2200" b="0" dirty="0">
              <a:latin typeface="Calibri" pitchFamily="34" charset="0"/>
            </a:endParaRPr>
          </a:p>
          <a:p>
            <a:r>
              <a:rPr lang="en-US" sz="2500" b="0" dirty="0">
                <a:latin typeface="Calibri" pitchFamily="34" charset="0"/>
              </a:rPr>
              <a:t>[a group of software development methodologies]</a:t>
            </a:r>
            <a:br>
              <a:rPr lang="en-US" sz="2500" b="0" dirty="0">
                <a:latin typeface="Calibri" pitchFamily="34" charset="0"/>
              </a:rPr>
            </a:br>
            <a:endParaRPr lang="en-US" sz="2500" b="0" dirty="0">
              <a:latin typeface="Calibri" pitchFamily="34" charset="0"/>
            </a:endParaRPr>
          </a:p>
          <a:p>
            <a:r>
              <a:rPr lang="en-US" sz="2500" b="0" dirty="0">
                <a:latin typeface="Calibri" pitchFamily="34" charset="0"/>
              </a:rPr>
              <a:t>[based on iterative and incremental development,]</a:t>
            </a:r>
            <a:br>
              <a:rPr lang="en-US" sz="2500" b="0" dirty="0">
                <a:latin typeface="Calibri" pitchFamily="34" charset="0"/>
              </a:rPr>
            </a:br>
            <a:endParaRPr lang="en-US" sz="2500" b="0" dirty="0">
              <a:latin typeface="Calibri" pitchFamily="34" charset="0"/>
            </a:endParaRPr>
          </a:p>
          <a:p>
            <a:r>
              <a:rPr lang="en-US" sz="2500" b="0" dirty="0">
                <a:latin typeface="Calibri" pitchFamily="34" charset="0"/>
              </a:rPr>
              <a:t>[where requirements and solutions evolve through collaboration]</a:t>
            </a:r>
            <a:br>
              <a:rPr lang="en-US" sz="2500" b="0" dirty="0">
                <a:latin typeface="Calibri" pitchFamily="34" charset="0"/>
              </a:rPr>
            </a:br>
            <a:endParaRPr lang="en-US" sz="2500" b="0" dirty="0">
              <a:latin typeface="Calibri" pitchFamily="34" charset="0"/>
            </a:endParaRPr>
          </a:p>
          <a:p>
            <a:r>
              <a:rPr lang="en-US" sz="2500" b="0" dirty="0">
                <a:latin typeface="Calibri" pitchFamily="34" charset="0"/>
              </a:rPr>
              <a:t>[between self-organizing, cross-functional teams.] </a:t>
            </a:r>
            <a:endParaRPr lang="nl-NL" sz="2500" b="0" dirty="0">
              <a:latin typeface="Calibri" pitchFamily="34" charset="0"/>
            </a:endParaRPr>
          </a:p>
          <a:p>
            <a:pPr marL="45720" indent="0">
              <a:buFont typeface="Trebuchet MS" pitchFamily="34" charset="0"/>
              <a:buNone/>
            </a:pPr>
            <a:endParaRPr lang="en-US" dirty="0"/>
          </a:p>
        </p:txBody>
      </p:sp>
    </p:spTree>
    <p:extLst>
      <p:ext uri="{BB962C8B-B14F-4D97-AF65-F5344CB8AC3E}">
        <p14:creationId xmlns:p14="http://schemas.microsoft.com/office/powerpoint/2010/main" val="4037310814"/>
      </p:ext>
    </p:extLst>
  </p:cSld>
  <p:clrMapOvr>
    <a:masterClrMapping/>
  </p:clrMapOvr>
  <p:transition spd="med" advClick="0">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Autofit/>
          </a:bodyPr>
          <a:lstStyle/>
          <a:p>
            <a:r>
              <a:rPr lang="en-US" sz="3200" dirty="0">
                <a:latin typeface="Calibri" pitchFamily="34" charset="0"/>
              </a:rPr>
              <a:t>Sprint and Daily Scrum</a:t>
            </a:r>
            <a:br>
              <a:rPr lang="en-US" sz="3200" dirty="0">
                <a:latin typeface="Calibri" pitchFamily="34" charset="0"/>
              </a:rPr>
            </a:br>
            <a:r>
              <a:rPr lang="en-US" sz="2400" dirty="0">
                <a:latin typeface="Calibri" pitchFamily="34" charset="0"/>
              </a:rPr>
              <a:t>Scrum Board Example</a:t>
            </a:r>
          </a:p>
        </p:txBody>
      </p:sp>
      <p:pic>
        <p:nvPicPr>
          <p:cNvPr id="5" name="Content Placeholder 4" descr="ATI Scrum Board.jpg"/>
          <p:cNvPicPr>
            <a:picLocks noGrp="1" noChangeAspect="1"/>
          </p:cNvPicPr>
          <p:nvPr>
            <p:ph idx="1"/>
          </p:nvPr>
        </p:nvPicPr>
        <p:blipFill>
          <a:blip r:embed="rId2" cstate="print"/>
          <a:stretch>
            <a:fillRect/>
          </a:stretch>
        </p:blipFill>
        <p:spPr>
          <a:xfrm>
            <a:off x="212389" y="1078984"/>
            <a:ext cx="8683048" cy="5155561"/>
          </a:xfrm>
        </p:spPr>
      </p:pic>
    </p:spTree>
  </p:cSld>
  <p:clrMapOvr>
    <a:masterClrMapping/>
  </p:clrMapOvr>
  <p:transition spd="med" advClick="0">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Sprint</a:t>
            </a:r>
            <a:br>
              <a:rPr lang="en-US" sz="3200" dirty="0">
                <a:latin typeface="Calibri" pitchFamily="34" charset="0"/>
              </a:rPr>
            </a:br>
            <a:r>
              <a:rPr lang="en-US" sz="2400" dirty="0">
                <a:latin typeface="Calibri" pitchFamily="34" charset="0"/>
              </a:rPr>
              <a:t>Characteristics</a:t>
            </a:r>
          </a:p>
        </p:txBody>
      </p:sp>
      <p:sp>
        <p:nvSpPr>
          <p:cNvPr id="2" name="Content Placeholder 1"/>
          <p:cNvSpPr>
            <a:spLocks noGrp="1"/>
          </p:cNvSpPr>
          <p:nvPr>
            <p:ph idx="1"/>
          </p:nvPr>
        </p:nvSpPr>
        <p:spPr>
          <a:xfrm>
            <a:off x="302057" y="935767"/>
            <a:ext cx="8675688" cy="5262979"/>
          </a:xfrm>
        </p:spPr>
        <p:txBody>
          <a:bodyPr/>
          <a:lstStyle/>
          <a:p>
            <a:pPr>
              <a:spcAft>
                <a:spcPts val="600"/>
              </a:spcAft>
              <a:buClrTx/>
              <a:buFont typeface="Arial" pitchFamily="34" charset="0"/>
              <a:buChar char="•"/>
              <a:defRPr/>
            </a:pPr>
            <a:r>
              <a:rPr lang="en-US" sz="2800" b="0" dirty="0">
                <a:latin typeface="Calibri" pitchFamily="34" charset="0"/>
              </a:rPr>
              <a:t>Typically 2-4 weeks – shorter timeframe is generally better</a:t>
            </a:r>
          </a:p>
          <a:p>
            <a:pPr>
              <a:spcAft>
                <a:spcPts val="600"/>
              </a:spcAft>
              <a:buClrTx/>
              <a:buFont typeface="Arial" pitchFamily="34" charset="0"/>
              <a:buChar char="•"/>
            </a:pPr>
            <a:r>
              <a:rPr lang="en-US" sz="2800" b="0" dirty="0">
                <a:latin typeface="Calibri" pitchFamily="34" charset="0"/>
              </a:rPr>
              <a:t>Team builds and delivers a “potentially shippable increment” of functionality as determined by the commitment made at Sprint Planning</a:t>
            </a:r>
          </a:p>
          <a:p>
            <a:pPr>
              <a:spcAft>
                <a:spcPts val="600"/>
              </a:spcAft>
              <a:buClrTx/>
              <a:buFont typeface="Arial" pitchFamily="34" charset="0"/>
              <a:buChar char="•"/>
            </a:pPr>
            <a:r>
              <a:rPr lang="en-US" sz="2800" b="0" dirty="0">
                <a:latin typeface="Calibri" pitchFamily="34" charset="0"/>
              </a:rPr>
              <a:t>Team self-organizes to complete tasks identified during decomposition in Sprint Planning</a:t>
            </a:r>
          </a:p>
          <a:p>
            <a:pPr>
              <a:spcAft>
                <a:spcPts val="600"/>
              </a:spcAft>
              <a:buClrTx/>
              <a:buFont typeface="Arial" pitchFamily="34" charset="0"/>
              <a:buChar char="•"/>
            </a:pPr>
            <a:r>
              <a:rPr lang="en-US" sz="2800" b="0" dirty="0">
                <a:latin typeface="Calibri" pitchFamily="34" charset="0"/>
              </a:rPr>
              <a:t>Team reports on work at Daily Scrum and updates burndown</a:t>
            </a:r>
          </a:p>
          <a:p>
            <a:pPr>
              <a:spcAft>
                <a:spcPts val="600"/>
              </a:spcAft>
              <a:buClrTx/>
              <a:buFont typeface="Arial" pitchFamily="34" charset="0"/>
              <a:buChar char="•"/>
            </a:pPr>
            <a:r>
              <a:rPr lang="en-US" sz="2800" b="0" dirty="0">
                <a:latin typeface="Calibri" pitchFamily="34" charset="0"/>
              </a:rPr>
              <a:t>Team conforms to existing standards and conventions</a:t>
            </a:r>
          </a:p>
          <a:p>
            <a:pPr>
              <a:buClrTx/>
              <a:buFont typeface="Arial" pitchFamily="34" charset="0"/>
              <a:buChar char="•"/>
            </a:pPr>
            <a:r>
              <a:rPr lang="en-US" sz="2800" b="0" dirty="0">
                <a:latin typeface="Calibri" pitchFamily="34" charset="0"/>
              </a:rPr>
              <a:t>Team CANNOT be interrupted during a Sprint</a:t>
            </a:r>
            <a:endParaRPr lang="en-US" sz="2800" dirty="0"/>
          </a:p>
        </p:txBody>
      </p:sp>
    </p:spTree>
    <p:extLst>
      <p:ext uri="{BB962C8B-B14F-4D97-AF65-F5344CB8AC3E}">
        <p14:creationId xmlns:p14="http://schemas.microsoft.com/office/powerpoint/2010/main" val="3981817004"/>
      </p:ext>
    </p:extLst>
  </p:cSld>
  <p:clrMapOvr>
    <a:masterClrMapping/>
  </p:clrMapOvr>
  <p:transition spd="med" advClick="0">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Exercise</a:t>
            </a:r>
            <a:endParaRPr lang="en-US" sz="2000" dirty="0">
              <a:latin typeface="Calibri" pitchFamily="34" charset="0"/>
            </a:endParaRPr>
          </a:p>
        </p:txBody>
      </p:sp>
      <p:cxnSp>
        <p:nvCxnSpPr>
          <p:cNvPr id="6" name="Straight Connector 5"/>
          <p:cNvCxnSpPr/>
          <p:nvPr/>
        </p:nvCxnSpPr>
        <p:spPr bwMode="auto">
          <a:xfrm>
            <a:off x="1690583" y="1956357"/>
            <a:ext cx="5231219" cy="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1694127" y="1938635"/>
            <a:ext cx="7088" cy="3218125"/>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918258" y="1942179"/>
            <a:ext cx="7088" cy="3218125"/>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1704754" y="3990109"/>
            <a:ext cx="5217048" cy="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704754" y="5156760"/>
            <a:ext cx="5220592" cy="0"/>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1687039" y="2828329"/>
            <a:ext cx="5231219" cy="0"/>
          </a:xfrm>
          <a:prstGeom prst="line">
            <a:avLst/>
          </a:prstGeom>
          <a:solidFill>
            <a:schemeClr val="accent1"/>
          </a:solidFill>
          <a:ln w="31750" cap="flat" cmpd="sng" algn="ctr">
            <a:solidFill>
              <a:schemeClr val="tx1"/>
            </a:solidFill>
            <a:prstDash val="solid"/>
            <a:round/>
            <a:headEnd type="none" w="med" len="med"/>
            <a:tailEnd type="none" w="med" len="med"/>
          </a:ln>
          <a:effectLst/>
        </p:spPr>
      </p:cxnSp>
      <p:sp>
        <p:nvSpPr>
          <p:cNvPr id="13" name="TextBox 12"/>
          <p:cNvSpPr txBox="1"/>
          <p:nvPr/>
        </p:nvSpPr>
        <p:spPr>
          <a:xfrm>
            <a:off x="1995399" y="2168162"/>
            <a:ext cx="1084506" cy="338554"/>
          </a:xfrm>
          <a:prstGeom prst="rect">
            <a:avLst/>
          </a:prstGeom>
          <a:noFill/>
        </p:spPr>
        <p:txBody>
          <a:bodyPr wrap="square" rtlCol="0">
            <a:spAutoFit/>
          </a:bodyPr>
          <a:lstStyle/>
          <a:p>
            <a:r>
              <a:rPr lang="en-US" sz="1600" dirty="0"/>
              <a:t>1 - 10</a:t>
            </a:r>
          </a:p>
        </p:txBody>
      </p:sp>
      <p:sp>
        <p:nvSpPr>
          <p:cNvPr id="14" name="TextBox 13"/>
          <p:cNvSpPr txBox="1"/>
          <p:nvPr/>
        </p:nvSpPr>
        <p:spPr>
          <a:xfrm>
            <a:off x="1800469" y="3209143"/>
            <a:ext cx="1474366" cy="338554"/>
          </a:xfrm>
          <a:prstGeom prst="rect">
            <a:avLst/>
          </a:prstGeom>
          <a:noFill/>
        </p:spPr>
        <p:txBody>
          <a:bodyPr wrap="square" rtlCol="0">
            <a:spAutoFit/>
          </a:bodyPr>
          <a:lstStyle/>
          <a:p>
            <a:r>
              <a:rPr lang="en-US" sz="1600" dirty="0"/>
              <a:t>I – X (Roman)</a:t>
            </a:r>
          </a:p>
        </p:txBody>
      </p:sp>
      <p:sp>
        <p:nvSpPr>
          <p:cNvPr id="15" name="TextBox 14"/>
          <p:cNvSpPr txBox="1"/>
          <p:nvPr/>
        </p:nvSpPr>
        <p:spPr>
          <a:xfrm>
            <a:off x="1995399" y="4484372"/>
            <a:ext cx="1084506" cy="338554"/>
          </a:xfrm>
          <a:prstGeom prst="rect">
            <a:avLst/>
          </a:prstGeom>
          <a:noFill/>
        </p:spPr>
        <p:txBody>
          <a:bodyPr wrap="square" rtlCol="0">
            <a:spAutoFit/>
          </a:bodyPr>
          <a:lstStyle/>
          <a:p>
            <a:r>
              <a:rPr lang="en-US" sz="1600" dirty="0"/>
              <a:t>A - J</a:t>
            </a:r>
          </a:p>
        </p:txBody>
      </p:sp>
      <p:cxnSp>
        <p:nvCxnSpPr>
          <p:cNvPr id="17" name="Straight Connector 16"/>
          <p:cNvCxnSpPr/>
          <p:nvPr/>
        </p:nvCxnSpPr>
        <p:spPr bwMode="auto">
          <a:xfrm>
            <a:off x="3274887" y="1938635"/>
            <a:ext cx="7088" cy="3218125"/>
          </a:xfrm>
          <a:prstGeom prst="line">
            <a:avLst/>
          </a:prstGeom>
          <a:solidFill>
            <a:schemeClr val="accent1"/>
          </a:solidFill>
          <a:ln w="31750" cap="flat" cmpd="sng" algn="ctr">
            <a:solidFill>
              <a:schemeClr val="tx1"/>
            </a:solidFill>
            <a:prstDash val="solid"/>
            <a:round/>
            <a:headEnd type="none" w="med" len="med"/>
            <a:tailEnd type="none" w="med" len="med"/>
          </a:ln>
          <a:effectLst/>
        </p:spPr>
      </p:cxnSp>
    </p:spTree>
  </p:cSld>
  <p:clrMapOvr>
    <a:masterClrMapping/>
  </p:clrMapOvr>
  <p:transition spd="med" advClick="0">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A little bit on Agile testing</a:t>
            </a:r>
            <a:endParaRPr lang="en-US" sz="2400" dirty="0">
              <a:latin typeface="Calibri" pitchFamily="34" charset="0"/>
            </a:endParaRPr>
          </a:p>
        </p:txBody>
      </p:sp>
      <p:sp>
        <p:nvSpPr>
          <p:cNvPr id="2" name="Content Placeholder 1"/>
          <p:cNvSpPr>
            <a:spLocks noGrp="1"/>
          </p:cNvSpPr>
          <p:nvPr>
            <p:ph idx="1"/>
          </p:nvPr>
        </p:nvSpPr>
        <p:spPr>
          <a:xfrm>
            <a:off x="273050" y="694690"/>
            <a:ext cx="8675688" cy="5401479"/>
          </a:xfrm>
        </p:spPr>
        <p:txBody>
          <a:bodyPr/>
          <a:lstStyle/>
          <a:p>
            <a:pPr marL="0" indent="0">
              <a:spcAft>
                <a:spcPts val="600"/>
              </a:spcAft>
              <a:buClrTx/>
              <a:defRPr/>
            </a:pPr>
            <a:r>
              <a:rPr lang="en-US" sz="2800" b="0" dirty="0">
                <a:latin typeface="Calibri" pitchFamily="34" charset="0"/>
              </a:rPr>
              <a:t>Over-simplified, Agile testing is not much different than traditional testing practices, with one glaring exception - </a:t>
            </a:r>
          </a:p>
          <a:p>
            <a:pPr marL="0" indent="0">
              <a:spcAft>
                <a:spcPts val="600"/>
              </a:spcAft>
              <a:buClrTx/>
            </a:pPr>
            <a:r>
              <a:rPr lang="en-US" sz="2800" b="0" dirty="0">
                <a:latin typeface="Calibri" pitchFamily="34" charset="0"/>
              </a:rPr>
              <a:t>			    </a:t>
            </a:r>
          </a:p>
          <a:p>
            <a:pPr marL="0" indent="0">
              <a:spcAft>
                <a:spcPts val="600"/>
              </a:spcAft>
              <a:buClrTx/>
            </a:pPr>
            <a:r>
              <a:rPr lang="en-US" sz="4000" dirty="0">
                <a:latin typeface="Calibri" pitchFamily="34" charset="0"/>
              </a:rPr>
              <a:t>	TIMING</a:t>
            </a:r>
          </a:p>
          <a:p>
            <a:pPr marL="0" indent="0">
              <a:spcAft>
                <a:spcPts val="600"/>
              </a:spcAft>
              <a:buClrTx/>
            </a:pPr>
            <a:endParaRPr lang="en-US" sz="2400" b="0" dirty="0">
              <a:latin typeface="Calibri" pitchFamily="34" charset="0"/>
            </a:endParaRPr>
          </a:p>
          <a:p>
            <a:pPr>
              <a:spcAft>
                <a:spcPts val="600"/>
              </a:spcAft>
              <a:buClrTx/>
              <a:buFont typeface="Arial" pitchFamily="34" charset="0"/>
              <a:buChar char="•"/>
            </a:pPr>
            <a:r>
              <a:rPr lang="en-US" sz="2400" b="0" dirty="0">
                <a:latin typeface="Calibri" pitchFamily="34" charset="0"/>
              </a:rPr>
              <a:t>Testing done iteratively, i.e. </a:t>
            </a:r>
            <a:r>
              <a:rPr lang="en-US" sz="2400" b="0" u="sng" dirty="0">
                <a:latin typeface="Calibri" pitchFamily="34" charset="0"/>
              </a:rPr>
              <a:t>Every Sprint</a:t>
            </a:r>
            <a:r>
              <a:rPr lang="en-US" sz="2400" b="0" dirty="0">
                <a:latin typeface="Calibri" pitchFamily="34" charset="0"/>
              </a:rPr>
              <a:t>, not at the end</a:t>
            </a:r>
          </a:p>
          <a:p>
            <a:pPr>
              <a:spcAft>
                <a:spcPts val="600"/>
              </a:spcAft>
              <a:buClrTx/>
              <a:buFont typeface="Arial" pitchFamily="34" charset="0"/>
              <a:buChar char="•"/>
            </a:pPr>
            <a:r>
              <a:rPr lang="en-US" sz="2400" b="0" dirty="0">
                <a:latin typeface="Calibri" pitchFamily="34" charset="0"/>
              </a:rPr>
              <a:t>Regression testing, notably Automated Regression, becomes more important much more quickly</a:t>
            </a:r>
          </a:p>
          <a:p>
            <a:pPr>
              <a:spcAft>
                <a:spcPts val="600"/>
              </a:spcAft>
              <a:buClrTx/>
              <a:buFont typeface="Arial" pitchFamily="34" charset="0"/>
              <a:buChar char="•"/>
            </a:pPr>
            <a:r>
              <a:rPr lang="en-US" sz="2400" b="0" dirty="0">
                <a:latin typeface="Calibri" pitchFamily="34" charset="0"/>
              </a:rPr>
              <a:t>TDD – Test Driven Development: Writing unit tests BEFORE writing code (Development Practice)</a:t>
            </a:r>
          </a:p>
          <a:p>
            <a:pPr>
              <a:spcAft>
                <a:spcPts val="600"/>
              </a:spcAft>
              <a:buClrTx/>
              <a:buFont typeface="Arial" pitchFamily="34" charset="0"/>
              <a:buChar char="•"/>
            </a:pPr>
            <a:r>
              <a:rPr lang="en-US" sz="2400" b="0" dirty="0">
                <a:latin typeface="Calibri" pitchFamily="34" charset="0"/>
              </a:rPr>
              <a:t>ATDD – Acceptance Test Driven Development: Writing Acceptance Tests AND unit tests BEFORE writing code (Team Practice)</a:t>
            </a:r>
            <a:endParaRPr lang="en-US" sz="2800" b="0" dirty="0">
              <a:latin typeface="Calibri"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730" y="1626064"/>
            <a:ext cx="2376487" cy="1586718"/>
          </a:xfrm>
          <a:prstGeom prst="rect">
            <a:avLst/>
          </a:prstGeom>
        </p:spPr>
      </p:pic>
    </p:spTree>
    <p:extLst>
      <p:ext uri="{BB962C8B-B14F-4D97-AF65-F5344CB8AC3E}">
        <p14:creationId xmlns:p14="http://schemas.microsoft.com/office/powerpoint/2010/main" val="1184445986"/>
      </p:ext>
    </p:extLst>
  </p:cSld>
  <p:clrMapOvr>
    <a:masterClrMapping/>
  </p:clrMapOvr>
  <p:transition spd="med" advClick="0">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4 Scrum Ceremonies</a:t>
            </a:r>
          </a:p>
        </p:txBody>
      </p:sp>
      <p:sp>
        <p:nvSpPr>
          <p:cNvPr id="2" name="Rectangle 1"/>
          <p:cNvSpPr/>
          <p:nvPr/>
        </p:nvSpPr>
        <p:spPr>
          <a:xfrm>
            <a:off x="2607109" y="965597"/>
            <a:ext cx="6453764" cy="5616922"/>
          </a:xfrm>
          <a:prstGeom prst="rect">
            <a:avLst/>
          </a:prstGeom>
        </p:spPr>
        <p:txBody>
          <a:bodyPr wrap="square">
            <a:spAutoFit/>
          </a:bodyPr>
          <a:lstStyle/>
          <a:p>
            <a:pPr marL="342900" indent="-342900">
              <a:buFont typeface="Wingdings" pitchFamily="2" charset="2"/>
              <a:buChar char="§"/>
            </a:pPr>
            <a:r>
              <a:rPr lang="en-US" dirty="0">
                <a:latin typeface="Calibri" pitchFamily="34" charset="0"/>
              </a:rPr>
              <a:t>Held at the end of every Sprint to review accomplishments with the business</a:t>
            </a:r>
          </a:p>
          <a:p>
            <a:pPr lvl="1" indent="-231775">
              <a:buFont typeface="Arial" pitchFamily="34" charset="0"/>
              <a:buChar char="•"/>
            </a:pPr>
            <a:r>
              <a:rPr lang="en-US" sz="2400" dirty="0">
                <a:latin typeface="Calibri" pitchFamily="34" charset="0"/>
              </a:rPr>
              <a:t>Demonstrate only ‘Done’ functionality</a:t>
            </a:r>
          </a:p>
          <a:p>
            <a:pPr lvl="1" indent="-231775">
              <a:spcAft>
                <a:spcPts val="600"/>
              </a:spcAft>
              <a:buFont typeface="Arial" pitchFamily="34" charset="0"/>
              <a:buChar char="•"/>
            </a:pPr>
            <a:r>
              <a:rPr lang="en-US" sz="2400" dirty="0">
                <a:latin typeface="Calibri" pitchFamily="34" charset="0"/>
              </a:rPr>
              <a:t>Time boxed to 1 hour per week of Sprint</a:t>
            </a:r>
          </a:p>
          <a:p>
            <a:pPr marL="342900" indent="-342900">
              <a:buFont typeface="Wingdings" pitchFamily="2" charset="2"/>
              <a:buChar char="§"/>
            </a:pPr>
            <a:r>
              <a:rPr lang="en-US" dirty="0">
                <a:latin typeface="Calibri" pitchFamily="34" charset="0"/>
              </a:rPr>
              <a:t>Solicit input from attendees regarding the increment of functionality and the product</a:t>
            </a:r>
          </a:p>
          <a:p>
            <a:pPr marL="468313" lvl="1" indent="-242888">
              <a:spcAft>
                <a:spcPts val="600"/>
              </a:spcAft>
              <a:buFont typeface="Arial" pitchFamily="34" charset="0"/>
              <a:buChar char="•"/>
            </a:pPr>
            <a:r>
              <a:rPr lang="en-US" sz="2400" dirty="0">
                <a:latin typeface="Calibri" pitchFamily="34" charset="0"/>
              </a:rPr>
              <a:t>Inspect and Adapt – new stories will likely be identified</a:t>
            </a:r>
          </a:p>
          <a:p>
            <a:pPr marL="342900" lvl="1" indent="-342900">
              <a:buFont typeface="Wingdings" pitchFamily="2" charset="2"/>
              <a:buChar char="§"/>
            </a:pPr>
            <a:r>
              <a:rPr lang="en-US" dirty="0">
                <a:latin typeface="Calibri" pitchFamily="34" charset="0"/>
              </a:rPr>
              <a:t>Review project progress to date and anticipated completion dates</a:t>
            </a:r>
          </a:p>
          <a:p>
            <a:pPr marL="468313" lvl="1" indent="-242888">
              <a:spcAft>
                <a:spcPts val="600"/>
              </a:spcAft>
              <a:buFont typeface="Arial" pitchFamily="34" charset="0"/>
              <a:buChar char="•"/>
            </a:pPr>
            <a:r>
              <a:rPr lang="en-US" sz="2400" dirty="0">
                <a:latin typeface="Calibri" pitchFamily="34" charset="0"/>
              </a:rPr>
              <a:t>Release Burn-up and Release Roadmap</a:t>
            </a:r>
          </a:p>
          <a:p>
            <a:pPr marL="342900" indent="-342900">
              <a:buFont typeface="Wingdings" pitchFamily="2" charset="2"/>
              <a:buChar char="§"/>
            </a:pPr>
            <a:r>
              <a:rPr lang="en-US" dirty="0">
                <a:latin typeface="Calibri" pitchFamily="34" charset="0"/>
              </a:rPr>
              <a:t>Celebrate!!!!!!</a:t>
            </a:r>
          </a:p>
        </p:txBody>
      </p:sp>
      <p:sp>
        <p:nvSpPr>
          <p:cNvPr id="9" name="TextBox 8"/>
          <p:cNvSpPr txBox="1"/>
          <p:nvPr/>
        </p:nvSpPr>
        <p:spPr>
          <a:xfrm>
            <a:off x="116460" y="4036146"/>
            <a:ext cx="2631382" cy="461665"/>
          </a:xfrm>
          <a:prstGeom prst="rect">
            <a:avLst/>
          </a:prstGeom>
          <a:noFill/>
        </p:spPr>
        <p:txBody>
          <a:bodyPr wrap="square" rtlCol="0">
            <a:spAutoFit/>
          </a:bodyPr>
          <a:lstStyle/>
          <a:p>
            <a:pPr algn="ctr"/>
            <a:r>
              <a:rPr lang="en-US" sz="2400" b="1" dirty="0">
                <a:solidFill>
                  <a:srgbClr val="0070C0"/>
                </a:solidFill>
                <a:latin typeface="Trebuchet MS" pitchFamily="34" charset="0"/>
              </a:rPr>
              <a:t>Sprint Review</a:t>
            </a:r>
          </a:p>
        </p:txBody>
      </p:sp>
      <p:pic>
        <p:nvPicPr>
          <p:cNvPr id="10" name="Picture 2" descr="C:\Users\kkilburg\AppData\Local\Microsoft\Windows\Temporary Internet Files\Content.IE5\HR6Z25Q9\MC90043490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53" y="2381379"/>
            <a:ext cx="596084" cy="5960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kkilburg\AppData\Local\Microsoft\Windows\Temporary Internet Files\Content.IE5\EZBIVT3C\MC90043395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640" y="3347004"/>
            <a:ext cx="720562" cy="7205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59689" y="2696108"/>
            <a:ext cx="1274489" cy="1145549"/>
            <a:chOff x="462638" y="3650286"/>
            <a:chExt cx="2607868" cy="2103836"/>
          </a:xfrm>
        </p:grpSpPr>
        <p:pic>
          <p:nvPicPr>
            <p:cNvPr id="15" name="Picture 9" descr="C:\Users\kkilburg\AppData\Local\Microsoft\Windows\Temporary Internet Files\Content.IE5\S1YLIOP3\MC90043262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10297" y="3650286"/>
              <a:ext cx="1045341" cy="11188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C:\Users\kkilburg\AppData\Local\Microsoft\Windows\Temporary Internet Files\Content.IE5\EZBIVT3C\MC90043395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6141" y="3700144"/>
              <a:ext cx="1165232" cy="11652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kkilburg\AppData\Local\Microsoft\Windows\Temporary Internet Files\Content.IE5\4Y0B9IGY\MC900432625[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62638" y="3874086"/>
              <a:ext cx="1095321" cy="11401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C:\Users\kkilburg\AppData\Local\Microsoft\Windows\Temporary Internet Files\Content.IE5\HR6Z25Q9\MC900432623[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7506" y="420343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Users\kkilburg\AppData\Local\Microsoft\Windows\Temporary Internet Files\Content.IE5\EZBIVT3C\MC900432609[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592" y="4203430"/>
              <a:ext cx="1208739" cy="12087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kkilburg\AppData\Local\Microsoft\Windows\Temporary Internet Files\Content.IE5\S1YLIOP3\MC900432611[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9097" y="4550747"/>
              <a:ext cx="1203375" cy="12033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kkilburg\AppData\Local\Microsoft\Windows\Temporary Internet Files\Content.IE5\4Y0B9IGY\MC900432612[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313" y="4391259"/>
              <a:ext cx="1170136" cy="1170136"/>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3" descr="C:\Users\kkilburg\AppData\Local\Microsoft\Windows\Temporary Internet Files\Content.IE5\EZBIVT3C\MC900034504[1].w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77202" y="3214891"/>
            <a:ext cx="655792" cy="80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864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Sprint Review</a:t>
            </a:r>
            <a:br>
              <a:rPr lang="en-US" sz="3200" dirty="0">
                <a:latin typeface="Calibri" pitchFamily="34" charset="0"/>
              </a:rPr>
            </a:br>
            <a:r>
              <a:rPr lang="en-US" sz="2000" dirty="0">
                <a:latin typeface="Calibri" pitchFamily="34" charset="0"/>
              </a:rPr>
              <a:t>Characteristics</a:t>
            </a:r>
          </a:p>
        </p:txBody>
      </p:sp>
      <p:sp>
        <p:nvSpPr>
          <p:cNvPr id="5" name="Content Placeholder 4"/>
          <p:cNvSpPr>
            <a:spLocks noGrp="1"/>
          </p:cNvSpPr>
          <p:nvPr>
            <p:ph idx="1"/>
          </p:nvPr>
        </p:nvSpPr>
        <p:spPr>
          <a:xfrm>
            <a:off x="237424" y="971393"/>
            <a:ext cx="8675688" cy="4693593"/>
          </a:xfrm>
        </p:spPr>
        <p:txBody>
          <a:bodyPr/>
          <a:lstStyle/>
          <a:p>
            <a:pPr marL="344488" lvl="1" indent="-342900">
              <a:spcAft>
                <a:spcPts val="0"/>
              </a:spcAft>
              <a:buFont typeface="Wingdings" pitchFamily="2" charset="2"/>
              <a:buChar char="§"/>
            </a:pPr>
            <a:r>
              <a:rPr lang="en-US" sz="2800" dirty="0">
                <a:latin typeface="Calibri" pitchFamily="34" charset="0"/>
              </a:rPr>
              <a:t>Occurs on the last day of Sprint </a:t>
            </a:r>
          </a:p>
          <a:p>
            <a:pPr lvl="2">
              <a:spcAft>
                <a:spcPts val="600"/>
              </a:spcAft>
              <a:buFont typeface="Arial" pitchFamily="34" charset="0"/>
              <a:buChar char="•"/>
            </a:pPr>
            <a:r>
              <a:rPr lang="en-US" sz="2400" dirty="0">
                <a:latin typeface="Calibri" pitchFamily="34" charset="0"/>
              </a:rPr>
              <a:t>2 hours (2wk Sprint)</a:t>
            </a:r>
          </a:p>
          <a:p>
            <a:pPr marL="344488" lvl="1" indent="-342900">
              <a:spcAft>
                <a:spcPts val="0"/>
              </a:spcAft>
              <a:buFont typeface="Wingdings" pitchFamily="2" charset="2"/>
              <a:buChar char="§"/>
            </a:pPr>
            <a:r>
              <a:rPr lang="en-US" sz="2800" dirty="0">
                <a:latin typeface="Calibri" pitchFamily="34" charset="0"/>
              </a:rPr>
              <a:t>Invite “everyone else”</a:t>
            </a:r>
          </a:p>
          <a:p>
            <a:pPr lvl="2">
              <a:spcAft>
                <a:spcPts val="0"/>
              </a:spcAft>
              <a:buFont typeface="Arial" pitchFamily="34" charset="0"/>
              <a:buChar char="•"/>
            </a:pPr>
            <a:r>
              <a:rPr lang="en-US" sz="2400" dirty="0">
                <a:latin typeface="Calibri" pitchFamily="34" charset="0"/>
              </a:rPr>
              <a:t>Must have active participation from users and stakeholders </a:t>
            </a:r>
          </a:p>
          <a:p>
            <a:pPr lvl="2">
              <a:spcAft>
                <a:spcPts val="1200"/>
              </a:spcAft>
              <a:buFont typeface="Arial" pitchFamily="34" charset="0"/>
              <a:buChar char="•"/>
            </a:pPr>
            <a:r>
              <a:rPr lang="en-US" sz="2400" dirty="0">
                <a:latin typeface="Calibri" pitchFamily="34" charset="0"/>
              </a:rPr>
              <a:t>Actively solicit commentary, feedback, critiques, etc.</a:t>
            </a:r>
          </a:p>
          <a:p>
            <a:pPr marL="344488" lvl="1" indent="-342900">
              <a:spcAft>
                <a:spcPts val="0"/>
              </a:spcAft>
              <a:buFont typeface="Wingdings" pitchFamily="2" charset="2"/>
              <a:buChar char="§"/>
            </a:pPr>
            <a:r>
              <a:rPr lang="en-US" sz="2800" dirty="0">
                <a:latin typeface="Calibri" pitchFamily="34" charset="0"/>
              </a:rPr>
              <a:t>DEMONSTRATE ONLY “DONE” STORIES</a:t>
            </a:r>
            <a:endParaRPr lang="en-US" sz="3600" dirty="0">
              <a:latin typeface="Calibri" pitchFamily="34" charset="0"/>
            </a:endParaRPr>
          </a:p>
          <a:p>
            <a:pPr lvl="2">
              <a:spcAft>
                <a:spcPts val="600"/>
              </a:spcAft>
              <a:buFont typeface="Arial" pitchFamily="34" charset="0"/>
              <a:buChar char="•"/>
            </a:pPr>
            <a:r>
              <a:rPr lang="en-US" sz="2400" b="1" dirty="0">
                <a:latin typeface="Calibri" pitchFamily="34" charset="0"/>
              </a:rPr>
              <a:t>This is a demonstration of working software, not a slide show</a:t>
            </a:r>
          </a:p>
          <a:p>
            <a:pPr lvl="2">
              <a:spcAft>
                <a:spcPts val="600"/>
              </a:spcAft>
              <a:buFont typeface="Arial" pitchFamily="34" charset="0"/>
              <a:buChar char="•"/>
            </a:pPr>
            <a:r>
              <a:rPr lang="en-US" sz="2400" dirty="0">
                <a:latin typeface="Calibri" pitchFamily="34" charset="0"/>
              </a:rPr>
              <a:t>Determine who will demonstrate what features</a:t>
            </a:r>
          </a:p>
          <a:p>
            <a:pPr lvl="2">
              <a:buFont typeface="Arial" pitchFamily="34" charset="0"/>
              <a:buChar char="•"/>
            </a:pPr>
            <a:r>
              <a:rPr lang="en-US" sz="2400" dirty="0">
                <a:latin typeface="Calibri" pitchFamily="34" charset="0"/>
              </a:rPr>
              <a:t>Include updated velocity, release schedule, impediments and any other information that is pertinent to </a:t>
            </a:r>
            <a:r>
              <a:rPr lang="en-US" sz="2400" b="1" u="sng" dirty="0">
                <a:latin typeface="Calibri" pitchFamily="34" charset="0"/>
              </a:rPr>
              <a:t>Users and Stakeholders</a:t>
            </a:r>
            <a:endParaRPr lang="en-US" sz="2400" b="1" u="sng" dirty="0"/>
          </a:p>
          <a:p>
            <a:endParaRPr lang="en-US" dirty="0"/>
          </a:p>
        </p:txBody>
      </p:sp>
    </p:spTree>
    <p:extLst>
      <p:ext uri="{BB962C8B-B14F-4D97-AF65-F5344CB8AC3E}">
        <p14:creationId xmlns:p14="http://schemas.microsoft.com/office/powerpoint/2010/main" val="4038581248"/>
      </p:ext>
    </p:extLst>
  </p:cSld>
  <p:clrMapOvr>
    <a:masterClrMapping/>
  </p:clrMapOvr>
  <p:transition spd="med" advClick="0">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A Couple More Artifacts…</a:t>
            </a:r>
          </a:p>
        </p:txBody>
      </p:sp>
      <p:sp>
        <p:nvSpPr>
          <p:cNvPr id="4" name="TextBox 3"/>
          <p:cNvSpPr txBox="1"/>
          <p:nvPr/>
        </p:nvSpPr>
        <p:spPr>
          <a:xfrm>
            <a:off x="287705" y="1137275"/>
            <a:ext cx="8583830" cy="2092881"/>
          </a:xfrm>
          <a:prstGeom prst="rect">
            <a:avLst/>
          </a:prstGeom>
          <a:noFill/>
        </p:spPr>
        <p:txBody>
          <a:bodyPr wrap="square" rtlCol="0">
            <a:spAutoFit/>
          </a:bodyPr>
          <a:lstStyle/>
          <a:p>
            <a:pPr marL="342900" indent="-342900">
              <a:spcAft>
                <a:spcPts val="600"/>
              </a:spcAft>
              <a:buFont typeface="Wingdings" pitchFamily="2" charset="2"/>
              <a:buChar char="§"/>
            </a:pPr>
            <a:r>
              <a:rPr lang="en-US" sz="2400" b="1" dirty="0"/>
              <a:t>Release Planning - often referred to as a ceremony, however, its actually comprised of two, normally separate activities:</a:t>
            </a:r>
          </a:p>
          <a:p>
            <a:pPr marL="800100" lvl="1" indent="-342900">
              <a:spcAft>
                <a:spcPts val="600"/>
              </a:spcAft>
              <a:buFont typeface="Arial" pitchFamily="34" charset="0"/>
              <a:buChar char="•"/>
            </a:pPr>
            <a:r>
              <a:rPr lang="en-US" sz="2400" dirty="0">
                <a:latin typeface="Arial" charset="0"/>
              </a:rPr>
              <a:t>Pointing Sessions – Prerequisite for Release Planning</a:t>
            </a:r>
          </a:p>
          <a:p>
            <a:pPr marL="800100" lvl="1" indent="-342900">
              <a:spcAft>
                <a:spcPts val="600"/>
              </a:spcAft>
              <a:buFont typeface="Arial" pitchFamily="34" charset="0"/>
              <a:buChar char="•"/>
            </a:pPr>
            <a:r>
              <a:rPr lang="en-US" sz="2400" dirty="0">
                <a:latin typeface="Arial" charset="0"/>
              </a:rPr>
              <a:t>Release Planning</a:t>
            </a:r>
          </a:p>
        </p:txBody>
      </p:sp>
      <p:sp>
        <p:nvSpPr>
          <p:cNvPr id="5" name="Text Box 4"/>
          <p:cNvSpPr txBox="1">
            <a:spLocks noChangeArrowheads="1"/>
          </p:cNvSpPr>
          <p:nvPr/>
        </p:nvSpPr>
        <p:spPr bwMode="auto">
          <a:xfrm>
            <a:off x="3931920" y="6419088"/>
            <a:ext cx="1295400" cy="261610"/>
          </a:xfrm>
          <a:prstGeom prst="rect">
            <a:avLst/>
          </a:prstGeom>
          <a:noFill/>
          <a:ln w="9525">
            <a:noFill/>
            <a:miter lim="800000"/>
            <a:headEnd/>
            <a:tailEnd/>
          </a:ln>
        </p:spPr>
        <p:txBody>
          <a:bodyPr>
            <a:spAutoFit/>
          </a:bodyPr>
          <a:lstStyle/>
          <a:p>
            <a:pPr algn="ctr">
              <a:spcBef>
                <a:spcPct val="50000"/>
              </a:spcBef>
            </a:pPr>
            <a:fld id="{A0836710-B814-4DA2-8944-E41A0D9AEE82}" type="slidenum">
              <a:rPr lang="en-US" sz="1050"/>
              <a:pPr algn="ctr">
                <a:spcBef>
                  <a:spcPct val="50000"/>
                </a:spcBef>
              </a:pPr>
              <a:t>56</a:t>
            </a:fld>
            <a:endParaRPr lang="en-US" sz="1050" dirty="0"/>
          </a:p>
        </p:txBody>
      </p:sp>
      <p:sp>
        <p:nvSpPr>
          <p:cNvPr id="6" name="TextBox 5"/>
          <p:cNvSpPr txBox="1"/>
          <p:nvPr/>
        </p:nvSpPr>
        <p:spPr>
          <a:xfrm>
            <a:off x="651087" y="3492823"/>
            <a:ext cx="7857066" cy="1384995"/>
          </a:xfrm>
          <a:prstGeom prst="rect">
            <a:avLst/>
          </a:prstGeom>
          <a:noFill/>
          <a:ln w="25400">
            <a:solidFill>
              <a:schemeClr val="tx1"/>
            </a:solidFill>
          </a:ln>
        </p:spPr>
        <p:txBody>
          <a:bodyPr wrap="square" rtlCol="0">
            <a:spAutoFit/>
          </a:bodyPr>
          <a:lstStyle/>
          <a:p>
            <a:pPr algn="ctr"/>
            <a:r>
              <a:rPr lang="en-US" b="1" dirty="0">
                <a:solidFill>
                  <a:srgbClr val="FF0000"/>
                </a:solidFill>
              </a:rPr>
              <a:t>Activity designed to provide a schedule of anticipated software releases that will be usable by a set of customers</a:t>
            </a:r>
          </a:p>
        </p:txBody>
      </p:sp>
    </p:spTree>
    <p:extLst>
      <p:ext uri="{BB962C8B-B14F-4D97-AF65-F5344CB8AC3E}">
        <p14:creationId xmlns:p14="http://schemas.microsoft.com/office/powerpoint/2010/main" val="150376209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Pointing Sessions</a:t>
            </a:r>
          </a:p>
        </p:txBody>
      </p:sp>
      <p:sp>
        <p:nvSpPr>
          <p:cNvPr id="4" name="TextBox 3"/>
          <p:cNvSpPr txBox="1"/>
          <p:nvPr/>
        </p:nvSpPr>
        <p:spPr>
          <a:xfrm>
            <a:off x="287705" y="2241818"/>
            <a:ext cx="8583830" cy="830997"/>
          </a:xfrm>
          <a:prstGeom prst="rect">
            <a:avLst/>
          </a:prstGeom>
          <a:noFill/>
        </p:spPr>
        <p:txBody>
          <a:bodyPr wrap="square" rtlCol="0">
            <a:spAutoFit/>
          </a:bodyPr>
          <a:lstStyle/>
          <a:p>
            <a:pPr marL="342900" indent="-342900">
              <a:spcAft>
                <a:spcPts val="600"/>
              </a:spcAft>
              <a:buFont typeface="Wingdings" pitchFamily="2" charset="2"/>
              <a:buChar char="§"/>
            </a:pPr>
            <a:r>
              <a:rPr lang="en-US" sz="2400" b="1" dirty="0"/>
              <a:t>Points and Velocity should NOT be used as a measure of performance.  Why?</a:t>
            </a:r>
            <a:endParaRPr lang="en-US" sz="2400" dirty="0"/>
          </a:p>
        </p:txBody>
      </p:sp>
      <p:sp>
        <p:nvSpPr>
          <p:cNvPr id="6" name="TextBox 5"/>
          <p:cNvSpPr txBox="1"/>
          <p:nvPr/>
        </p:nvSpPr>
        <p:spPr>
          <a:xfrm>
            <a:off x="541867" y="1200878"/>
            <a:ext cx="7857066" cy="954107"/>
          </a:xfrm>
          <a:prstGeom prst="rect">
            <a:avLst/>
          </a:prstGeom>
          <a:noFill/>
          <a:ln w="25400">
            <a:solidFill>
              <a:schemeClr val="tx1"/>
            </a:solidFill>
          </a:ln>
        </p:spPr>
        <p:txBody>
          <a:bodyPr wrap="square" rtlCol="0">
            <a:spAutoFit/>
          </a:bodyPr>
          <a:lstStyle/>
          <a:p>
            <a:pPr algn="ctr"/>
            <a:r>
              <a:rPr lang="en-US" b="1" dirty="0">
                <a:solidFill>
                  <a:srgbClr val="FF0000"/>
                </a:solidFill>
              </a:rPr>
              <a:t>Points are used for one purpose and ONE PURPOSE ONLY…FORECASTING</a:t>
            </a:r>
          </a:p>
        </p:txBody>
      </p:sp>
      <p:sp>
        <p:nvSpPr>
          <p:cNvPr id="2" name="TextBox 1"/>
          <p:cNvSpPr txBox="1"/>
          <p:nvPr/>
        </p:nvSpPr>
        <p:spPr>
          <a:xfrm>
            <a:off x="287705" y="3057425"/>
            <a:ext cx="8583830" cy="461665"/>
          </a:xfrm>
          <a:prstGeom prst="rect">
            <a:avLst/>
          </a:prstGeom>
          <a:noFill/>
        </p:spPr>
        <p:txBody>
          <a:bodyPr wrap="square" rtlCol="0">
            <a:spAutoFit/>
          </a:bodyPr>
          <a:lstStyle/>
          <a:p>
            <a:pPr marL="800100" lvl="1" indent="-342900">
              <a:spcAft>
                <a:spcPts val="600"/>
              </a:spcAft>
              <a:buFont typeface="Arial" pitchFamily="34" charset="0"/>
              <a:buChar char="•"/>
            </a:pPr>
            <a:r>
              <a:rPr lang="en-US" sz="2400" dirty="0"/>
              <a:t>Each individual Team will estimate stories differently</a:t>
            </a:r>
          </a:p>
        </p:txBody>
      </p:sp>
      <p:sp>
        <p:nvSpPr>
          <p:cNvPr id="7" name="TextBox 6"/>
          <p:cNvSpPr txBox="1"/>
          <p:nvPr/>
        </p:nvSpPr>
        <p:spPr>
          <a:xfrm>
            <a:off x="756357" y="3552958"/>
            <a:ext cx="8115178" cy="1200329"/>
          </a:xfrm>
          <a:prstGeom prst="rect">
            <a:avLst/>
          </a:prstGeom>
          <a:noFill/>
        </p:spPr>
        <p:txBody>
          <a:bodyPr wrap="square" rtlCol="0">
            <a:spAutoFit/>
          </a:bodyPr>
          <a:lstStyle/>
          <a:p>
            <a:pPr marL="342900" lvl="1" indent="-342900">
              <a:buFont typeface="Arial" pitchFamily="34" charset="0"/>
              <a:buChar char="•"/>
            </a:pPr>
            <a:r>
              <a:rPr lang="en-US" sz="2400" dirty="0"/>
              <a:t>Rewarding/punishing Teams based on Velocity will lead to the artificial inflation of point values assigned by the Teams</a:t>
            </a:r>
            <a:endParaRPr lang="en-US" dirty="0"/>
          </a:p>
        </p:txBody>
      </p:sp>
    </p:spTree>
    <p:extLst>
      <p:ext uri="{BB962C8B-B14F-4D97-AF65-F5344CB8AC3E}">
        <p14:creationId xmlns:p14="http://schemas.microsoft.com/office/powerpoint/2010/main" val="1690512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Pointing Sessions</a:t>
            </a:r>
          </a:p>
        </p:txBody>
      </p:sp>
      <p:sp>
        <p:nvSpPr>
          <p:cNvPr id="4" name="TextBox 3"/>
          <p:cNvSpPr txBox="1"/>
          <p:nvPr/>
        </p:nvSpPr>
        <p:spPr>
          <a:xfrm>
            <a:off x="287705" y="1142533"/>
            <a:ext cx="8583830" cy="5216813"/>
          </a:xfrm>
          <a:prstGeom prst="rect">
            <a:avLst/>
          </a:prstGeom>
          <a:noFill/>
        </p:spPr>
        <p:txBody>
          <a:bodyPr wrap="square" rtlCol="0">
            <a:spAutoFit/>
          </a:bodyPr>
          <a:lstStyle/>
          <a:p>
            <a:pPr marL="342900" indent="-342900">
              <a:spcAft>
                <a:spcPts val="1200"/>
              </a:spcAft>
              <a:buFont typeface="Wingdings" pitchFamily="2" charset="2"/>
              <a:buChar char="§"/>
            </a:pPr>
            <a:r>
              <a:rPr lang="en-US" sz="2400" b="1" dirty="0"/>
              <a:t>WHO: </a:t>
            </a:r>
            <a:r>
              <a:rPr lang="en-US" sz="2400" dirty="0"/>
              <a:t>The Development Team points.  PO does NOT.  SM facilitates.  RA can point…but should defer in most cases to the development team.</a:t>
            </a:r>
          </a:p>
          <a:p>
            <a:pPr marL="342900" indent="-342900">
              <a:spcAft>
                <a:spcPts val="1200"/>
              </a:spcAft>
              <a:buFont typeface="Wingdings" pitchFamily="2" charset="2"/>
              <a:buChar char="§"/>
            </a:pPr>
            <a:r>
              <a:rPr lang="en-US" sz="2400" b="1" dirty="0"/>
              <a:t>HOW: </a:t>
            </a:r>
            <a:r>
              <a:rPr lang="en-US" sz="2400" dirty="0"/>
              <a:t>Planning Poker using the Fibonacci Sequence (1, 2, 3, 5, 8, 13) is common</a:t>
            </a:r>
          </a:p>
          <a:p>
            <a:pPr marL="800100" lvl="1" indent="-342900">
              <a:spcAft>
                <a:spcPts val="1200"/>
              </a:spcAft>
              <a:buFont typeface="Wingdings" pitchFamily="2" charset="2"/>
              <a:buChar char="§"/>
            </a:pPr>
            <a:r>
              <a:rPr lang="en-US" sz="2000" dirty="0"/>
              <a:t>Points are irrelevant of time… only estimate the complexity of the story (how big is it relative to others). </a:t>
            </a:r>
          </a:p>
          <a:p>
            <a:pPr marL="342900" indent="-342900">
              <a:spcAft>
                <a:spcPts val="600"/>
              </a:spcAft>
              <a:buFont typeface="Wingdings" pitchFamily="2" charset="2"/>
              <a:buChar char="§"/>
            </a:pPr>
            <a:r>
              <a:rPr lang="en-US" sz="2400" b="1" dirty="0"/>
              <a:t>WHEN: </a:t>
            </a:r>
          </a:p>
          <a:p>
            <a:pPr marL="800100" lvl="1" indent="-342900">
              <a:spcAft>
                <a:spcPts val="600"/>
              </a:spcAft>
              <a:buFont typeface="Arial" pitchFamily="34" charset="0"/>
              <a:buChar char="•"/>
            </a:pPr>
            <a:r>
              <a:rPr lang="en-US" sz="2400" dirty="0"/>
              <a:t>Sprint 0 for stories identified as Release 1</a:t>
            </a:r>
          </a:p>
          <a:p>
            <a:pPr marL="800100" lvl="1" indent="-342900">
              <a:spcAft>
                <a:spcPts val="600"/>
              </a:spcAft>
              <a:buFont typeface="Arial" pitchFamily="34" charset="0"/>
              <a:buChar char="•"/>
            </a:pPr>
            <a:r>
              <a:rPr lang="en-US" sz="2400" dirty="0"/>
              <a:t>Towards the end of a Release for the next Release</a:t>
            </a:r>
          </a:p>
          <a:p>
            <a:pPr marL="800100" lvl="1" indent="-342900">
              <a:spcAft>
                <a:spcPts val="600"/>
              </a:spcAft>
              <a:buFont typeface="Arial" pitchFamily="34" charset="0"/>
              <a:buChar char="•"/>
            </a:pPr>
            <a:r>
              <a:rPr lang="en-US" sz="2400" dirty="0"/>
              <a:t>‘As needed’ as additional stories are added for the current Release</a:t>
            </a:r>
            <a:endParaRPr lang="en-US" sz="2400" b="1" dirty="0"/>
          </a:p>
        </p:txBody>
      </p:sp>
    </p:spTree>
    <p:extLst>
      <p:ext uri="{BB962C8B-B14F-4D97-AF65-F5344CB8AC3E}">
        <p14:creationId xmlns:p14="http://schemas.microsoft.com/office/powerpoint/2010/main" val="215878370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Pointing Sessions</a:t>
            </a:r>
          </a:p>
        </p:txBody>
      </p:sp>
      <p:sp>
        <p:nvSpPr>
          <p:cNvPr id="4" name="TextBox 3"/>
          <p:cNvSpPr txBox="1"/>
          <p:nvPr/>
        </p:nvSpPr>
        <p:spPr>
          <a:xfrm>
            <a:off x="287705" y="988165"/>
            <a:ext cx="8583830" cy="3200876"/>
          </a:xfrm>
          <a:prstGeom prst="rect">
            <a:avLst/>
          </a:prstGeom>
          <a:noFill/>
        </p:spPr>
        <p:txBody>
          <a:bodyPr wrap="square" rtlCol="0">
            <a:spAutoFit/>
          </a:bodyPr>
          <a:lstStyle/>
          <a:p>
            <a:pPr marL="342900" indent="-342900">
              <a:spcAft>
                <a:spcPts val="600"/>
              </a:spcAft>
              <a:buFont typeface="Wingdings" pitchFamily="2" charset="2"/>
              <a:buChar char="§"/>
            </a:pPr>
            <a:r>
              <a:rPr lang="en-US" sz="2400" b="1" dirty="0"/>
              <a:t>Pointing is done based on the concept of </a:t>
            </a:r>
            <a:r>
              <a:rPr lang="en-US" sz="2400" b="1" u="sng" dirty="0"/>
              <a:t>‘Relative Complexity’</a:t>
            </a:r>
          </a:p>
          <a:p>
            <a:pPr marL="800100" lvl="1" indent="-342900">
              <a:spcAft>
                <a:spcPts val="600"/>
              </a:spcAft>
              <a:buFont typeface="Arial" pitchFamily="34" charset="0"/>
              <a:buChar char="•"/>
            </a:pPr>
            <a:r>
              <a:rPr lang="en-US" sz="2400" dirty="0"/>
              <a:t>Allows the Team to assign an estimate to each story without having to understand a great deal regarding the details</a:t>
            </a:r>
          </a:p>
          <a:p>
            <a:pPr marL="800100" lvl="1" indent="-342900">
              <a:spcAft>
                <a:spcPts val="600"/>
              </a:spcAft>
              <a:buFont typeface="Arial" pitchFamily="34" charset="0"/>
              <a:buChar char="•"/>
            </a:pPr>
            <a:r>
              <a:rPr lang="en-US" sz="2400" dirty="0"/>
              <a:t>Team is charged with assigning a point value based on the perceived complexity of an individual story relative to all the other stories in the Product Backlog</a:t>
            </a:r>
            <a:endParaRPr lang="en-US" sz="2400"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789" y="4345356"/>
            <a:ext cx="3117253" cy="2066874"/>
          </a:xfrm>
          <a:prstGeom prst="rect">
            <a:avLst/>
          </a:prstGeom>
        </p:spPr>
      </p:pic>
    </p:spTree>
    <p:extLst>
      <p:ext uri="{BB962C8B-B14F-4D97-AF65-F5344CB8AC3E}">
        <p14:creationId xmlns:p14="http://schemas.microsoft.com/office/powerpoint/2010/main" val="259554512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603" y="2247113"/>
            <a:ext cx="2846581" cy="3321011"/>
          </a:xfrm>
          <a:prstGeom prst="rect">
            <a:avLst/>
          </a:prstGeom>
        </p:spPr>
      </p:pic>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pPr eaLnBrk="0" hangingPunct="0"/>
            <a:r>
              <a:rPr lang="en-US" sz="2800" dirty="0"/>
              <a:t>Reprogram your Brain</a:t>
            </a:r>
          </a:p>
        </p:txBody>
      </p:sp>
      <p:sp>
        <p:nvSpPr>
          <p:cNvPr id="2" name="Content Placeholder 1"/>
          <p:cNvSpPr>
            <a:spLocks noGrp="1"/>
          </p:cNvSpPr>
          <p:nvPr>
            <p:ph idx="1"/>
          </p:nvPr>
        </p:nvSpPr>
        <p:spPr>
          <a:xfrm>
            <a:off x="273050" y="1550909"/>
            <a:ext cx="8675688" cy="1509713"/>
          </a:xfrm>
        </p:spPr>
        <p:txBody>
          <a:bodyPr numCol="1">
            <a:noAutofit/>
          </a:bodyPr>
          <a:lstStyle/>
          <a:p>
            <a:pPr lvl="1">
              <a:lnSpc>
                <a:spcPts val="0"/>
              </a:lnSpc>
              <a:spcAft>
                <a:spcPts val="2400"/>
              </a:spcAft>
              <a:buNone/>
            </a:pPr>
            <a:endParaRPr lang="en-US" i="1" dirty="0">
              <a:solidFill>
                <a:srgbClr val="000000"/>
              </a:solidFill>
            </a:endParaRPr>
          </a:p>
          <a:p>
            <a:pPr lvl="2">
              <a:lnSpc>
                <a:spcPts val="0"/>
              </a:lnSpc>
              <a:spcAft>
                <a:spcPts val="2400"/>
              </a:spcAft>
              <a:buNone/>
            </a:pPr>
            <a:endParaRPr lang="en-US" i="1" dirty="0">
              <a:solidFill>
                <a:srgbClr val="000000"/>
              </a:solidFill>
            </a:endParaRPr>
          </a:p>
        </p:txBody>
      </p:sp>
      <p:graphicFrame>
        <p:nvGraphicFramePr>
          <p:cNvPr id="5" name="Group 100"/>
          <p:cNvGraphicFramePr>
            <a:graphicFrameLocks noGrp="1"/>
          </p:cNvGraphicFramePr>
          <p:nvPr>
            <p:extLst>
              <p:ext uri="{D42A27DB-BD31-4B8C-83A1-F6EECF244321}">
                <p14:modId xmlns:p14="http://schemas.microsoft.com/office/powerpoint/2010/main" val="2586906809"/>
              </p:ext>
            </p:extLst>
          </p:nvPr>
        </p:nvGraphicFramePr>
        <p:xfrm>
          <a:off x="364460" y="4232378"/>
          <a:ext cx="2970211" cy="2028654"/>
        </p:xfrm>
        <a:graphic>
          <a:graphicData uri="http://schemas.openxmlformats.org/drawingml/2006/table">
            <a:tbl>
              <a:tblPr>
                <a:tableStyleId>{284E427A-3D55-4303-BF80-6455036E1DE7}</a:tableStyleId>
              </a:tblPr>
              <a:tblGrid>
                <a:gridCol w="2970211">
                  <a:extLst>
                    <a:ext uri="{9D8B030D-6E8A-4147-A177-3AD203B41FA5}">
                      <a16:colId xmlns:a16="http://schemas.microsoft.com/office/drawing/2014/main" val="20000"/>
                    </a:ext>
                  </a:extLst>
                </a:gridCol>
              </a:tblGrid>
              <a:tr h="334963">
                <a:tc>
                  <a:txBody>
                    <a:bodyPr/>
                    <a:lstStyle/>
                    <a:p>
                      <a:pPr marL="249238" marR="0" lvl="0" indent="-249238" algn="ctr" defTabSz="795338" rtl="0" eaLnBrk="0" fontAlgn="base" latinLnBrk="0" hangingPunct="0">
                        <a:lnSpc>
                          <a:spcPct val="90000"/>
                        </a:lnSpc>
                        <a:spcBef>
                          <a:spcPct val="0"/>
                        </a:spcBef>
                        <a:spcAft>
                          <a:spcPct val="0"/>
                        </a:spcAft>
                        <a:buClrTx/>
                        <a:buSzPct val="90000"/>
                        <a:buFontTx/>
                        <a:buNone/>
                        <a:tabLst/>
                      </a:pPr>
                      <a:r>
                        <a:rPr kumimoji="0" lang="en-US" sz="2000" b="1" u="none" strike="noStrike" cap="none" normalizeH="0" baseline="0" dirty="0">
                          <a:ln>
                            <a:noFill/>
                          </a:ln>
                          <a:effectLst/>
                        </a:rPr>
                        <a:t>Traditional Mindset</a:t>
                      </a:r>
                      <a:endParaRPr kumimoji="0" lang="en-US" sz="2000" b="1"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0"/>
                  </a:ext>
                </a:extLst>
              </a:tr>
              <a:tr h="336550">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Stability is the norm</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1"/>
                  </a:ext>
                </a:extLst>
              </a:tr>
              <a:tr h="333375">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World is linear and predictable</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2"/>
                  </a:ext>
                </a:extLst>
              </a:tr>
              <a:tr h="33496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b="0" i="0" u="none" strike="noStrike" cap="none" normalizeH="0" baseline="0" dirty="0">
                          <a:ln>
                            <a:noFill/>
                          </a:ln>
                          <a:solidFill>
                            <a:schemeClr val="tx1"/>
                          </a:solidFill>
                          <a:effectLst/>
                          <a:latin typeface="Arial" charset="0"/>
                        </a:rPr>
                        <a:t>Do agile</a:t>
                      </a: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3"/>
                  </a:ext>
                </a:extLst>
              </a:tr>
              <a:tr h="33496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It's controllable</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4"/>
                  </a:ext>
                </a:extLst>
              </a:tr>
              <a:tr h="33496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Minimize change</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6" name="Group 101"/>
          <p:cNvGraphicFramePr>
            <a:graphicFrameLocks noGrp="1"/>
          </p:cNvGraphicFramePr>
          <p:nvPr>
            <p:extLst>
              <p:ext uri="{D42A27DB-BD31-4B8C-83A1-F6EECF244321}">
                <p14:modId xmlns:p14="http://schemas.microsoft.com/office/powerpoint/2010/main" val="3253625723"/>
              </p:ext>
            </p:extLst>
          </p:nvPr>
        </p:nvGraphicFramePr>
        <p:xfrm>
          <a:off x="273050" y="1314450"/>
          <a:ext cx="3431539" cy="2476329"/>
        </p:xfrm>
        <a:graphic>
          <a:graphicData uri="http://schemas.openxmlformats.org/drawingml/2006/table">
            <a:tbl>
              <a:tblPr>
                <a:tableStyleId>{3C2FFA5D-87B4-456A-9821-1D502468CF0F}</a:tableStyleId>
              </a:tblPr>
              <a:tblGrid>
                <a:gridCol w="3431539">
                  <a:extLst>
                    <a:ext uri="{9D8B030D-6E8A-4147-A177-3AD203B41FA5}">
                      <a16:colId xmlns:a16="http://schemas.microsoft.com/office/drawing/2014/main" val="20000"/>
                    </a:ext>
                  </a:extLst>
                </a:gridCol>
              </a:tblGrid>
              <a:tr h="303213">
                <a:tc>
                  <a:txBody>
                    <a:bodyPr/>
                    <a:lstStyle/>
                    <a:p>
                      <a:pPr marL="249238" marR="0" lvl="0" indent="-249238" algn="ctr" defTabSz="795338" rtl="0" eaLnBrk="0" fontAlgn="base" latinLnBrk="0" hangingPunct="0">
                        <a:lnSpc>
                          <a:spcPct val="90000"/>
                        </a:lnSpc>
                        <a:spcBef>
                          <a:spcPct val="0"/>
                        </a:spcBef>
                        <a:spcAft>
                          <a:spcPct val="0"/>
                        </a:spcAft>
                        <a:buClrTx/>
                        <a:buSzPct val="90000"/>
                        <a:buFontTx/>
                        <a:buNone/>
                        <a:tabLst/>
                      </a:pPr>
                      <a:r>
                        <a:rPr kumimoji="0" lang="en-US" sz="2000" b="1" u="none" strike="noStrike" cap="none" normalizeH="0" baseline="0" dirty="0">
                          <a:ln>
                            <a:noFill/>
                          </a:ln>
                          <a:effectLst/>
                        </a:rPr>
                        <a:t>Strive for efficiency</a:t>
                      </a:r>
                      <a:endParaRPr kumimoji="0" lang="en-US" sz="2000" b="1"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0"/>
                  </a:ext>
                </a:extLst>
              </a:tr>
              <a:tr h="30321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Deliver on the planned result</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1"/>
                  </a:ext>
                </a:extLst>
              </a:tr>
              <a:tr h="30321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b="1" u="none" strike="noStrike" cap="none" normalizeH="0" baseline="0" dirty="0">
                          <a:ln>
                            <a:noFill/>
                          </a:ln>
                          <a:effectLst/>
                        </a:rPr>
                        <a:t>Planning drives results</a:t>
                      </a:r>
                      <a:endParaRPr kumimoji="0" lang="en-US" sz="1600" b="1"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2"/>
                  </a:ext>
                </a:extLst>
              </a:tr>
              <a:tr h="304800">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Establish procedures and policies</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3"/>
                  </a:ext>
                </a:extLst>
              </a:tr>
              <a:tr h="301625">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b="1" u="none" strike="noStrike" cap="none" normalizeH="0" baseline="0" dirty="0">
                          <a:ln>
                            <a:noFill/>
                          </a:ln>
                          <a:effectLst/>
                        </a:rPr>
                        <a:t>Control the process</a:t>
                      </a:r>
                      <a:endParaRPr kumimoji="0" lang="en-US" sz="1600" b="1"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4"/>
                  </a:ext>
                </a:extLst>
              </a:tr>
              <a:tr h="30321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Correct to the baseline</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5"/>
                  </a:ext>
                </a:extLst>
              </a:tr>
              <a:tr h="301625">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Be a task master</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6"/>
                  </a:ext>
                </a:extLst>
              </a:tr>
              <a:tr h="304800">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b="1" u="none" strike="noStrike" cap="none" normalizeH="0" baseline="0" dirty="0">
                          <a:ln>
                            <a:noFill/>
                          </a:ln>
                          <a:effectLst/>
                        </a:rPr>
                        <a:t>Get it right the first time</a:t>
                      </a:r>
                      <a:endParaRPr kumimoji="0" lang="en-US" sz="1600" b="1"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6">
                        <a:lumMod val="20000"/>
                        <a:lumOff val="80000"/>
                      </a:schemeClr>
                    </a:solidFill>
                  </a:tcPr>
                </a:tc>
                <a:extLst>
                  <a:ext uri="{0D108BD9-81ED-4DB2-BD59-A6C34878D82A}">
                    <a16:rowId xmlns:a16="http://schemas.microsoft.com/office/drawing/2014/main" val="10007"/>
                  </a:ext>
                </a:extLst>
              </a:tr>
            </a:tbl>
          </a:graphicData>
        </a:graphic>
      </p:graphicFrame>
      <p:graphicFrame>
        <p:nvGraphicFramePr>
          <p:cNvPr id="8" name="Group 100"/>
          <p:cNvGraphicFramePr>
            <a:graphicFrameLocks noGrp="1"/>
          </p:cNvGraphicFramePr>
          <p:nvPr>
            <p:extLst>
              <p:ext uri="{D42A27DB-BD31-4B8C-83A1-F6EECF244321}">
                <p14:modId xmlns:p14="http://schemas.microsoft.com/office/powerpoint/2010/main" val="1727939328"/>
              </p:ext>
            </p:extLst>
          </p:nvPr>
        </p:nvGraphicFramePr>
        <p:xfrm>
          <a:off x="5916056" y="4232378"/>
          <a:ext cx="2687955" cy="2028654"/>
        </p:xfrm>
        <a:graphic>
          <a:graphicData uri="http://schemas.openxmlformats.org/drawingml/2006/table">
            <a:tbl>
              <a:tblPr>
                <a:tableStyleId>{284E427A-3D55-4303-BF80-6455036E1DE7}</a:tableStyleId>
              </a:tblPr>
              <a:tblGrid>
                <a:gridCol w="2687955">
                  <a:extLst>
                    <a:ext uri="{9D8B030D-6E8A-4147-A177-3AD203B41FA5}">
                      <a16:colId xmlns:a16="http://schemas.microsoft.com/office/drawing/2014/main" val="20000"/>
                    </a:ext>
                  </a:extLst>
                </a:gridCol>
              </a:tblGrid>
              <a:tr h="334963">
                <a:tc>
                  <a:txBody>
                    <a:bodyPr/>
                    <a:lstStyle/>
                    <a:p>
                      <a:pPr marL="249238" marR="0" lvl="0" indent="-249238" algn="ctr" defTabSz="795338" rtl="0" eaLnBrk="0" fontAlgn="base" latinLnBrk="0" hangingPunct="0">
                        <a:lnSpc>
                          <a:spcPct val="90000"/>
                        </a:lnSpc>
                        <a:spcBef>
                          <a:spcPct val="0"/>
                        </a:spcBef>
                        <a:spcAft>
                          <a:spcPct val="0"/>
                        </a:spcAft>
                        <a:buClrTx/>
                        <a:buSzPct val="90000"/>
                        <a:buFontTx/>
                        <a:buNone/>
                        <a:tabLst/>
                      </a:pPr>
                      <a:r>
                        <a:rPr kumimoji="0" lang="en-US" sz="2000" b="1" u="none" strike="noStrike" cap="none" normalizeH="0" baseline="0" dirty="0">
                          <a:ln>
                            <a:noFill/>
                          </a:ln>
                          <a:effectLst/>
                        </a:rPr>
                        <a:t>Agile Mindset</a:t>
                      </a:r>
                      <a:endParaRPr kumimoji="0" lang="en-US" sz="2000" b="1"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0"/>
                  </a:ext>
                </a:extLst>
              </a:tr>
              <a:tr h="336550">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Flexibility is the norm</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1"/>
                  </a:ext>
                </a:extLst>
              </a:tr>
              <a:tr h="333375">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Uncertainty reigns</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2"/>
                  </a:ext>
                </a:extLst>
              </a:tr>
              <a:tr h="33496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b="0" i="0" u="none" strike="noStrike" cap="none" normalizeH="0" baseline="0" dirty="0">
                          <a:ln>
                            <a:noFill/>
                          </a:ln>
                          <a:solidFill>
                            <a:schemeClr val="tx1"/>
                          </a:solidFill>
                          <a:effectLst/>
                          <a:latin typeface="Arial" charset="0"/>
                        </a:rPr>
                        <a:t>Be agile</a:t>
                      </a: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3"/>
                  </a:ext>
                </a:extLst>
              </a:tr>
              <a:tr h="33496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Murphy's law rules</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4"/>
                  </a:ext>
                </a:extLst>
              </a:tr>
              <a:tr h="33496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b="0" u="none" strike="noStrike" cap="none" normalizeH="0" baseline="0" dirty="0">
                          <a:ln>
                            <a:noFill/>
                          </a:ln>
                          <a:effectLst/>
                        </a:rPr>
                        <a:t>Welcome change</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9" name="Group 101"/>
          <p:cNvGraphicFramePr>
            <a:graphicFrameLocks noGrp="1"/>
          </p:cNvGraphicFramePr>
          <p:nvPr>
            <p:extLst>
              <p:ext uri="{D42A27DB-BD31-4B8C-83A1-F6EECF244321}">
                <p14:modId xmlns:p14="http://schemas.microsoft.com/office/powerpoint/2010/main" val="762001845"/>
              </p:ext>
            </p:extLst>
          </p:nvPr>
        </p:nvGraphicFramePr>
        <p:xfrm>
          <a:off x="5626575" y="1314450"/>
          <a:ext cx="3266916" cy="2476329"/>
        </p:xfrm>
        <a:graphic>
          <a:graphicData uri="http://schemas.openxmlformats.org/drawingml/2006/table">
            <a:tbl>
              <a:tblPr>
                <a:tableStyleId>{3C2FFA5D-87B4-456A-9821-1D502468CF0F}</a:tableStyleId>
              </a:tblPr>
              <a:tblGrid>
                <a:gridCol w="3266916">
                  <a:extLst>
                    <a:ext uri="{9D8B030D-6E8A-4147-A177-3AD203B41FA5}">
                      <a16:colId xmlns:a16="http://schemas.microsoft.com/office/drawing/2014/main" val="20000"/>
                    </a:ext>
                  </a:extLst>
                </a:gridCol>
              </a:tblGrid>
              <a:tr h="303213">
                <a:tc>
                  <a:txBody>
                    <a:bodyPr/>
                    <a:lstStyle/>
                    <a:p>
                      <a:pPr marL="249238" marR="0" lvl="0" indent="-249238" algn="ctr" defTabSz="795338" rtl="0" eaLnBrk="0" fontAlgn="base" latinLnBrk="0" hangingPunct="0">
                        <a:lnSpc>
                          <a:spcPct val="90000"/>
                        </a:lnSpc>
                        <a:spcBef>
                          <a:spcPct val="0"/>
                        </a:spcBef>
                        <a:spcAft>
                          <a:spcPct val="0"/>
                        </a:spcAft>
                        <a:buClrTx/>
                        <a:buSzPct val="90000"/>
                        <a:buFontTx/>
                        <a:buNone/>
                        <a:tabLst/>
                      </a:pPr>
                      <a:r>
                        <a:rPr kumimoji="0" lang="en-US" sz="2000" b="1" u="none" strike="noStrike" cap="none" normalizeH="0" baseline="0" dirty="0">
                          <a:ln>
                            <a:noFill/>
                          </a:ln>
                          <a:effectLst/>
                        </a:rPr>
                        <a:t>Strive for productivity</a:t>
                      </a:r>
                      <a:endParaRPr kumimoji="0" lang="en-US" sz="2000" b="1"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0"/>
                  </a:ext>
                </a:extLst>
              </a:tr>
              <a:tr h="30321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Discover the desired result</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1"/>
                  </a:ext>
                </a:extLst>
              </a:tr>
              <a:tr h="30321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b="1" u="none" strike="noStrike" cap="none" normalizeH="0" baseline="0" dirty="0">
                          <a:ln>
                            <a:noFill/>
                          </a:ln>
                          <a:effectLst/>
                        </a:rPr>
                        <a:t>Results drive planning</a:t>
                      </a:r>
                      <a:endParaRPr kumimoji="0" lang="en-US" sz="1600" b="1"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2"/>
                  </a:ext>
                </a:extLst>
              </a:tr>
              <a:tr h="304800">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Agree on principles and values</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3"/>
                  </a:ext>
                </a:extLst>
              </a:tr>
              <a:tr h="301625">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b="1" u="none" strike="noStrike" cap="none" normalizeH="0" baseline="0" dirty="0">
                          <a:ln>
                            <a:noFill/>
                          </a:ln>
                          <a:effectLst/>
                        </a:rPr>
                        <a:t>Keep flexible and adaptive</a:t>
                      </a:r>
                      <a:endParaRPr kumimoji="0" lang="en-US" sz="1600" b="1"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4"/>
                  </a:ext>
                </a:extLst>
              </a:tr>
              <a:tr h="303213">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Correct to what's possible</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5"/>
                  </a:ext>
                </a:extLst>
              </a:tr>
              <a:tr h="301625">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u="none" strike="noStrike" cap="none" normalizeH="0" baseline="0" dirty="0">
                          <a:ln>
                            <a:noFill/>
                          </a:ln>
                          <a:effectLst/>
                        </a:rPr>
                        <a:t>Be a relationship manager</a:t>
                      </a:r>
                      <a:endParaRPr kumimoji="0" lang="en-US" sz="1600" b="0"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6"/>
                  </a:ext>
                </a:extLst>
              </a:tr>
              <a:tr h="304800">
                <a:tc>
                  <a:txBody>
                    <a:bodyPr/>
                    <a:lstStyle/>
                    <a:p>
                      <a:pPr marL="249238" marR="0" lvl="0" indent="-249238" algn="l" defTabSz="795338" rtl="0" eaLnBrk="0" fontAlgn="base" latinLnBrk="0" hangingPunct="0">
                        <a:lnSpc>
                          <a:spcPct val="90000"/>
                        </a:lnSpc>
                        <a:spcBef>
                          <a:spcPct val="0"/>
                        </a:spcBef>
                        <a:spcAft>
                          <a:spcPct val="0"/>
                        </a:spcAft>
                        <a:buClrTx/>
                        <a:buSzPct val="90000"/>
                        <a:buFontTx/>
                        <a:buNone/>
                        <a:tabLst/>
                      </a:pPr>
                      <a:r>
                        <a:rPr kumimoji="0" lang="en-US" sz="1600" b="1" u="none" strike="noStrike" cap="none" normalizeH="0" baseline="0" dirty="0">
                          <a:ln>
                            <a:noFill/>
                          </a:ln>
                          <a:effectLst/>
                        </a:rPr>
                        <a:t>Get it right the last time</a:t>
                      </a:r>
                      <a:endParaRPr kumimoji="0" lang="en-US" sz="1600" b="1" i="0" u="none" strike="noStrike" cap="none" normalizeH="0" baseline="0" dirty="0">
                        <a:ln>
                          <a:noFill/>
                        </a:ln>
                        <a:solidFill>
                          <a:schemeClr val="tx1"/>
                        </a:solidFill>
                        <a:effectLst/>
                        <a:latin typeface="Arial" charset="0"/>
                      </a:endParaRPr>
                    </a:p>
                  </a:txBody>
                  <a:tcPr marL="79521" marR="79521" marT="39760" marB="39760" horzOverflow="overflow">
                    <a:solidFill>
                      <a:schemeClr val="accent3">
                        <a:lumMod val="20000"/>
                        <a:lumOff val="80000"/>
                      </a:schemeClr>
                    </a:solidFill>
                  </a:tcPr>
                </a:tc>
                <a:extLst>
                  <a:ext uri="{0D108BD9-81ED-4DB2-BD59-A6C34878D82A}">
                    <a16:rowId xmlns:a16="http://schemas.microsoft.com/office/drawing/2014/main" val="10007"/>
                  </a:ext>
                </a:extLst>
              </a:tr>
            </a:tbl>
          </a:graphicData>
        </a:graphic>
      </p:graphicFrame>
      <p:sp>
        <p:nvSpPr>
          <p:cNvPr id="10" name="TextBox 9"/>
          <p:cNvSpPr txBox="1"/>
          <p:nvPr/>
        </p:nvSpPr>
        <p:spPr>
          <a:xfrm>
            <a:off x="579787" y="695970"/>
            <a:ext cx="2539556" cy="523220"/>
          </a:xfrm>
          <a:prstGeom prst="rect">
            <a:avLst/>
          </a:prstGeom>
          <a:noFill/>
        </p:spPr>
        <p:txBody>
          <a:bodyPr wrap="square" rtlCol="0">
            <a:spAutoFit/>
          </a:bodyPr>
          <a:lstStyle/>
          <a:p>
            <a:r>
              <a:rPr lang="en-US" b="1" dirty="0">
                <a:latin typeface="Trebuchet MS" panose="020B0603020202020204" pitchFamily="34" charset="0"/>
              </a:rPr>
              <a:t>Existing Code</a:t>
            </a:r>
          </a:p>
        </p:txBody>
      </p:sp>
      <p:sp>
        <p:nvSpPr>
          <p:cNvPr id="11" name="TextBox 10"/>
          <p:cNvSpPr txBox="1"/>
          <p:nvPr/>
        </p:nvSpPr>
        <p:spPr>
          <a:xfrm>
            <a:off x="6195623" y="668159"/>
            <a:ext cx="2128819" cy="523220"/>
          </a:xfrm>
          <a:prstGeom prst="rect">
            <a:avLst/>
          </a:prstGeom>
          <a:noFill/>
        </p:spPr>
        <p:txBody>
          <a:bodyPr wrap="square" rtlCol="0">
            <a:spAutoFit/>
          </a:bodyPr>
          <a:lstStyle/>
          <a:p>
            <a:r>
              <a:rPr lang="en-US" b="1" dirty="0">
                <a:latin typeface="Trebuchet MS" panose="020B0603020202020204" pitchFamily="34" charset="0"/>
              </a:rPr>
              <a:t>Refactored</a:t>
            </a:r>
          </a:p>
        </p:txBody>
      </p:sp>
    </p:spTree>
    <p:extLst>
      <p:ext uri="{BB962C8B-B14F-4D97-AF65-F5344CB8AC3E}">
        <p14:creationId xmlns:p14="http://schemas.microsoft.com/office/powerpoint/2010/main" val="3892868503"/>
      </p:ext>
    </p:extLst>
  </p:cSld>
  <p:clrMapOvr>
    <a:masterClrMapping/>
  </p:clrMapOvr>
  <p:transition spd="med" advClick="0">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Pointing Sessions</a:t>
            </a:r>
          </a:p>
        </p:txBody>
      </p:sp>
      <p:sp>
        <p:nvSpPr>
          <p:cNvPr id="4" name="TextBox 3"/>
          <p:cNvSpPr txBox="1"/>
          <p:nvPr/>
        </p:nvSpPr>
        <p:spPr>
          <a:xfrm>
            <a:off x="287705" y="988165"/>
            <a:ext cx="8583830" cy="2082558"/>
          </a:xfrm>
          <a:prstGeom prst="rect">
            <a:avLst/>
          </a:prstGeom>
          <a:noFill/>
        </p:spPr>
        <p:txBody>
          <a:bodyPr wrap="square" rtlCol="0">
            <a:spAutoFit/>
          </a:bodyPr>
          <a:lstStyle/>
          <a:p>
            <a:pPr>
              <a:defRPr/>
            </a:pPr>
            <a:r>
              <a:rPr lang="en-US" sz="2200" i="1" dirty="0"/>
              <a:t>Prediction is very difficult, especially about the future</a:t>
            </a:r>
          </a:p>
          <a:p>
            <a:pPr marL="400029" lvl="1" algn="r">
              <a:defRPr/>
            </a:pPr>
            <a:r>
              <a:rPr lang="en-US" sz="1687" i="1" dirty="0"/>
              <a:t>					</a:t>
            </a:r>
            <a:r>
              <a:rPr lang="en-US" sz="1500" i="1" dirty="0"/>
              <a:t>  Niels Bohr, Danish physicist</a:t>
            </a:r>
          </a:p>
          <a:p>
            <a:pPr eaLnBrk="1" hangingPunct="1">
              <a:defRPr/>
            </a:pPr>
            <a:endParaRPr lang="en-US" sz="1406" i="1" dirty="0"/>
          </a:p>
          <a:p>
            <a:pPr>
              <a:lnSpc>
                <a:spcPct val="110000"/>
              </a:lnSpc>
              <a:defRPr/>
            </a:pPr>
            <a:r>
              <a:rPr lang="en-US" sz="2200" i="1" dirty="0"/>
              <a:t>There's no sense being exact about something if you don't even know what you're talking about</a:t>
            </a:r>
          </a:p>
          <a:p>
            <a:pPr marL="400029" lvl="1" algn="r">
              <a:defRPr/>
            </a:pPr>
            <a:r>
              <a:rPr lang="en-US" i="1" dirty="0"/>
              <a:t>					</a:t>
            </a:r>
            <a:r>
              <a:rPr lang="en-US" sz="1000" i="1" dirty="0"/>
              <a:t>  </a:t>
            </a:r>
            <a:r>
              <a:rPr lang="en-US" sz="1500" i="1" dirty="0"/>
              <a:t>John von Neumann, Mathematician</a:t>
            </a:r>
          </a:p>
        </p:txBody>
      </p:sp>
      <p:sp>
        <p:nvSpPr>
          <p:cNvPr id="2" name="TextBox 1"/>
          <p:cNvSpPr txBox="1"/>
          <p:nvPr/>
        </p:nvSpPr>
        <p:spPr>
          <a:xfrm>
            <a:off x="705940" y="4049520"/>
            <a:ext cx="3472243" cy="830997"/>
          </a:xfrm>
          <a:prstGeom prst="rect">
            <a:avLst/>
          </a:prstGeom>
          <a:noFill/>
        </p:spPr>
        <p:txBody>
          <a:bodyPr wrap="square" rtlCol="0">
            <a:spAutoFit/>
          </a:bodyPr>
          <a:lstStyle/>
          <a:p>
            <a:pPr marL="4763" lvl="1" algn="ctr">
              <a:spcAft>
                <a:spcPts val="600"/>
              </a:spcAft>
            </a:pPr>
            <a:r>
              <a:rPr lang="en-US" sz="2400" b="1" dirty="0"/>
              <a:t>LET’S PLAY SOME CARDS!!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183" y="3529624"/>
            <a:ext cx="3294835" cy="2471126"/>
          </a:xfrm>
          <a:prstGeom prst="rect">
            <a:avLst/>
          </a:prstGeom>
        </p:spPr>
      </p:pic>
    </p:spTree>
    <p:extLst>
      <p:ext uri="{BB962C8B-B14F-4D97-AF65-F5344CB8AC3E}">
        <p14:creationId xmlns:p14="http://schemas.microsoft.com/office/powerpoint/2010/main" val="1293253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Release Planning</a:t>
            </a:r>
          </a:p>
        </p:txBody>
      </p:sp>
      <p:sp>
        <p:nvSpPr>
          <p:cNvPr id="4" name="TextBox 3"/>
          <p:cNvSpPr txBox="1"/>
          <p:nvPr/>
        </p:nvSpPr>
        <p:spPr>
          <a:xfrm>
            <a:off x="287705" y="980084"/>
            <a:ext cx="8583830" cy="5401479"/>
          </a:xfrm>
          <a:prstGeom prst="rect">
            <a:avLst/>
          </a:prstGeom>
          <a:noFill/>
        </p:spPr>
        <p:txBody>
          <a:bodyPr wrap="square" rtlCol="0">
            <a:spAutoFit/>
          </a:bodyPr>
          <a:lstStyle/>
          <a:p>
            <a:pPr marL="342900" indent="-342900">
              <a:spcAft>
                <a:spcPts val="300"/>
              </a:spcAft>
              <a:buFont typeface="Wingdings" pitchFamily="2" charset="2"/>
              <a:buChar char="§"/>
            </a:pPr>
            <a:r>
              <a:rPr lang="en-US" sz="2400" dirty="0"/>
              <a:t>A Release Plan should be created towards the end of Sprint 0 after:</a:t>
            </a:r>
          </a:p>
          <a:p>
            <a:pPr marL="800100" lvl="1" indent="-342900">
              <a:spcAft>
                <a:spcPts val="600"/>
              </a:spcAft>
              <a:buFont typeface="Arial" pitchFamily="34" charset="0"/>
              <a:buChar char="•"/>
            </a:pPr>
            <a:r>
              <a:rPr lang="en-US" sz="2000" dirty="0">
                <a:latin typeface="Arial" charset="0"/>
              </a:rPr>
              <a:t>Stories have been written for as much of the initial release as possible</a:t>
            </a:r>
          </a:p>
          <a:p>
            <a:pPr marL="800100" lvl="1" indent="-342900">
              <a:spcAft>
                <a:spcPts val="600"/>
              </a:spcAft>
              <a:buFont typeface="Arial" pitchFamily="34" charset="0"/>
              <a:buChar char="•"/>
            </a:pPr>
            <a:r>
              <a:rPr lang="en-US" sz="2000" dirty="0">
                <a:latin typeface="Arial" charset="0"/>
              </a:rPr>
              <a:t>Modules have been identified and stories categorized into these modules</a:t>
            </a:r>
          </a:p>
          <a:p>
            <a:pPr marL="800100" lvl="1" indent="-342900">
              <a:spcAft>
                <a:spcPts val="600"/>
              </a:spcAft>
              <a:buFont typeface="Arial" pitchFamily="34" charset="0"/>
              <a:buChar char="•"/>
            </a:pPr>
            <a:r>
              <a:rPr lang="en-US" sz="2000" dirty="0">
                <a:latin typeface="Arial" charset="0"/>
              </a:rPr>
              <a:t>A ‘representative’ number of stories have been pointed</a:t>
            </a:r>
          </a:p>
          <a:p>
            <a:pPr marL="800100" lvl="1" indent="-342900">
              <a:spcAft>
                <a:spcPts val="1200"/>
              </a:spcAft>
              <a:buFont typeface="Arial" pitchFamily="34" charset="0"/>
              <a:buChar char="•"/>
            </a:pPr>
            <a:r>
              <a:rPr lang="en-US" sz="2000" dirty="0">
                <a:latin typeface="Arial" charset="0"/>
              </a:rPr>
              <a:t>At a minimum, all known stories for the highest priority module have been pointed</a:t>
            </a:r>
          </a:p>
          <a:p>
            <a:pPr marL="342900" indent="-342900">
              <a:spcAft>
                <a:spcPts val="1200"/>
              </a:spcAft>
              <a:buFont typeface="Wingdings" pitchFamily="2" charset="2"/>
              <a:buChar char="§"/>
            </a:pPr>
            <a:r>
              <a:rPr lang="en-US" sz="2400" dirty="0">
                <a:latin typeface="Arial" charset="0"/>
              </a:rPr>
              <a:t>The Release Plan should be updated after every Sprint and reassessed by the Product Owner</a:t>
            </a:r>
          </a:p>
          <a:p>
            <a:pPr marL="342900" indent="-342900">
              <a:spcAft>
                <a:spcPts val="300"/>
              </a:spcAft>
              <a:buFont typeface="Wingdings" pitchFamily="2" charset="2"/>
              <a:buChar char="§"/>
            </a:pPr>
            <a:r>
              <a:rPr lang="en-US" sz="2400" dirty="0">
                <a:latin typeface="Arial" charset="0"/>
              </a:rPr>
              <a:t>Release Plan consists of two items</a:t>
            </a:r>
          </a:p>
          <a:p>
            <a:pPr marL="800100" lvl="1" indent="-342900">
              <a:spcAft>
                <a:spcPts val="600"/>
              </a:spcAft>
              <a:buFont typeface="Arial" pitchFamily="34" charset="0"/>
              <a:buChar char="•"/>
            </a:pPr>
            <a:r>
              <a:rPr lang="en-US" sz="2000" b="1" dirty="0">
                <a:latin typeface="Arial" charset="0"/>
              </a:rPr>
              <a:t>Release Burn-up</a:t>
            </a:r>
          </a:p>
          <a:p>
            <a:pPr marL="800100" lvl="1" indent="-342900">
              <a:spcAft>
                <a:spcPts val="600"/>
              </a:spcAft>
              <a:buFont typeface="Arial" pitchFamily="34" charset="0"/>
              <a:buChar char="•"/>
            </a:pPr>
            <a:r>
              <a:rPr lang="en-US" sz="2000" b="1" dirty="0">
                <a:latin typeface="Arial" charset="0"/>
              </a:rPr>
              <a:t>Release Roadmap</a:t>
            </a:r>
            <a:endParaRPr lang="en-US" sz="2000" dirty="0"/>
          </a:p>
        </p:txBody>
      </p:sp>
      <p:sp>
        <p:nvSpPr>
          <p:cNvPr id="5" name="Text Box 4"/>
          <p:cNvSpPr txBox="1">
            <a:spLocks noChangeArrowheads="1"/>
          </p:cNvSpPr>
          <p:nvPr/>
        </p:nvSpPr>
        <p:spPr bwMode="auto">
          <a:xfrm>
            <a:off x="3931920" y="6419088"/>
            <a:ext cx="1295400" cy="261610"/>
          </a:xfrm>
          <a:prstGeom prst="rect">
            <a:avLst/>
          </a:prstGeom>
          <a:noFill/>
          <a:ln w="9525">
            <a:noFill/>
            <a:miter lim="800000"/>
            <a:headEnd/>
            <a:tailEnd/>
          </a:ln>
        </p:spPr>
        <p:txBody>
          <a:bodyPr>
            <a:spAutoFit/>
          </a:bodyPr>
          <a:lstStyle/>
          <a:p>
            <a:pPr algn="ctr">
              <a:spcBef>
                <a:spcPct val="50000"/>
              </a:spcBef>
            </a:pPr>
            <a:fld id="{A0836710-B814-4DA2-8944-E41A0D9AEE82}" type="slidenum">
              <a:rPr lang="en-US" sz="1050"/>
              <a:pPr algn="ctr">
                <a:spcBef>
                  <a:spcPct val="50000"/>
                </a:spcBef>
              </a:pPr>
              <a:t>61</a:t>
            </a:fld>
            <a:endParaRPr lang="en-US" sz="1050" dirty="0"/>
          </a:p>
        </p:txBody>
      </p:sp>
    </p:spTree>
    <p:extLst>
      <p:ext uri="{BB962C8B-B14F-4D97-AF65-F5344CB8AC3E}">
        <p14:creationId xmlns:p14="http://schemas.microsoft.com/office/powerpoint/2010/main" val="1909578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Release Burn-up</a:t>
            </a:r>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2116"/>
          <a:stretch/>
        </p:blipFill>
        <p:spPr bwMode="auto">
          <a:xfrm>
            <a:off x="178832" y="1108709"/>
            <a:ext cx="8864124" cy="470889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171416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Release Roadmap</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312" b="9779"/>
          <a:stretch/>
        </p:blipFill>
        <p:spPr bwMode="auto">
          <a:xfrm>
            <a:off x="415637" y="1040129"/>
            <a:ext cx="7932716" cy="4000501"/>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65935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Release Planning</a:t>
            </a:r>
          </a:p>
        </p:txBody>
      </p:sp>
      <p:sp>
        <p:nvSpPr>
          <p:cNvPr id="4" name="TextBox 3"/>
          <p:cNvSpPr txBox="1"/>
          <p:nvPr/>
        </p:nvSpPr>
        <p:spPr>
          <a:xfrm>
            <a:off x="402126" y="1122592"/>
            <a:ext cx="8583830" cy="4447371"/>
          </a:xfrm>
          <a:prstGeom prst="rect">
            <a:avLst/>
          </a:prstGeom>
          <a:noFill/>
        </p:spPr>
        <p:txBody>
          <a:bodyPr wrap="square" rtlCol="0">
            <a:spAutoFit/>
          </a:bodyPr>
          <a:lstStyle/>
          <a:p>
            <a:pPr marL="457200" indent="-457200">
              <a:spcAft>
                <a:spcPts val="600"/>
              </a:spcAft>
              <a:buFont typeface="Wingdings" pitchFamily="2" charset="2"/>
              <a:buChar char="§"/>
            </a:pPr>
            <a:r>
              <a:rPr lang="en-US" b="1" dirty="0"/>
              <a:t>Decision making based on Release Plan</a:t>
            </a:r>
          </a:p>
          <a:p>
            <a:pPr marL="800100" lvl="1" indent="-342900">
              <a:spcAft>
                <a:spcPts val="600"/>
              </a:spcAft>
              <a:buFont typeface="Arial" pitchFamily="34" charset="0"/>
              <a:buChar char="•"/>
            </a:pPr>
            <a:endParaRPr lang="en-US" sz="2000" dirty="0">
              <a:latin typeface="Arial" charset="0"/>
            </a:endParaRPr>
          </a:p>
          <a:p>
            <a:pPr marL="800100" lvl="1" indent="-342900">
              <a:spcAft>
                <a:spcPts val="600"/>
              </a:spcAft>
              <a:buFont typeface="Arial" pitchFamily="34" charset="0"/>
              <a:buChar char="•"/>
            </a:pPr>
            <a:r>
              <a:rPr lang="en-US" sz="3200" dirty="0">
                <a:latin typeface="Arial" charset="0"/>
              </a:rPr>
              <a:t>Time (Schedule)</a:t>
            </a:r>
          </a:p>
          <a:p>
            <a:pPr marL="800100" lvl="1" indent="-342900">
              <a:spcAft>
                <a:spcPts val="600"/>
              </a:spcAft>
              <a:buFont typeface="Arial" pitchFamily="34" charset="0"/>
              <a:buChar char="•"/>
            </a:pPr>
            <a:endParaRPr lang="en-US" sz="3200" dirty="0">
              <a:latin typeface="Arial" charset="0"/>
            </a:endParaRPr>
          </a:p>
          <a:p>
            <a:pPr marL="800100" lvl="1" indent="-342900">
              <a:spcBef>
                <a:spcPts val="1200"/>
              </a:spcBef>
              <a:spcAft>
                <a:spcPts val="600"/>
              </a:spcAft>
              <a:buFont typeface="Arial" pitchFamily="34" charset="0"/>
              <a:buChar char="•"/>
            </a:pPr>
            <a:r>
              <a:rPr lang="en-US" sz="3200" dirty="0">
                <a:latin typeface="Arial" charset="0"/>
              </a:rPr>
              <a:t>Cost (Resources)</a:t>
            </a:r>
          </a:p>
          <a:p>
            <a:pPr marL="800100" lvl="1" indent="-342900">
              <a:spcAft>
                <a:spcPts val="600"/>
              </a:spcAft>
              <a:buFont typeface="Arial" pitchFamily="34" charset="0"/>
              <a:buChar char="•"/>
            </a:pPr>
            <a:endParaRPr lang="en-US" sz="3200" dirty="0">
              <a:latin typeface="Arial" charset="0"/>
            </a:endParaRPr>
          </a:p>
          <a:p>
            <a:pPr marL="800100" lvl="1" indent="-342900">
              <a:spcBef>
                <a:spcPts val="1200"/>
              </a:spcBef>
              <a:spcAft>
                <a:spcPts val="600"/>
              </a:spcAft>
              <a:buFont typeface="Arial" pitchFamily="34" charset="0"/>
              <a:buChar char="•"/>
            </a:pPr>
            <a:r>
              <a:rPr lang="en-US" sz="3200" dirty="0">
                <a:latin typeface="Arial" charset="0"/>
              </a:rPr>
              <a:t>Scope</a:t>
            </a:r>
          </a:p>
          <a:p>
            <a:pPr marL="800100" lvl="1" indent="-342900">
              <a:buFont typeface="Arial" pitchFamily="34" charset="0"/>
              <a:buChar char="•"/>
            </a:pPr>
            <a:endParaRPr lang="en-US" sz="2000" dirty="0"/>
          </a:p>
        </p:txBody>
      </p:sp>
      <p:pic>
        <p:nvPicPr>
          <p:cNvPr id="3074" name="Picture 2" descr="C:\Program Files (x86)\Microsoft Office\MEDIA\CAGCAT10\j02341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6540" y="1623846"/>
            <a:ext cx="1277706" cy="135867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mluett\AppData\Local\Microsoft\Windows\Temporary Internet Files\Content.IE5\13MKUNR5\MP900448296[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9394" y="3130834"/>
            <a:ext cx="2032000" cy="13506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mluett\AppData\Local\Microsoft\Windows\Temporary Internet Files\Content.IE5\DATEDRJK\MC900324414[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3221" y="4566902"/>
            <a:ext cx="1844345" cy="127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1941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Release Planning </a:t>
            </a:r>
          </a:p>
        </p:txBody>
      </p:sp>
      <p:sp>
        <p:nvSpPr>
          <p:cNvPr id="4" name="Rectangle 3"/>
          <p:cNvSpPr/>
          <p:nvPr/>
        </p:nvSpPr>
        <p:spPr>
          <a:xfrm>
            <a:off x="273050" y="1020649"/>
            <a:ext cx="8675688" cy="4447371"/>
          </a:xfrm>
          <a:prstGeom prst="rect">
            <a:avLst/>
          </a:prstGeom>
        </p:spPr>
        <p:txBody>
          <a:bodyPr wrap="square">
            <a:spAutoFit/>
          </a:bodyPr>
          <a:lstStyle/>
          <a:p>
            <a:pPr>
              <a:spcAft>
                <a:spcPts val="0"/>
              </a:spcAft>
            </a:pPr>
            <a:r>
              <a:rPr lang="en-US" sz="2400" b="1" dirty="0">
                <a:cs typeface="Arial" panose="020B0604020202020204" pitchFamily="34" charset="0"/>
              </a:rPr>
              <a:t>Establish the release goals</a:t>
            </a:r>
          </a:p>
          <a:p>
            <a:pPr>
              <a:spcAft>
                <a:spcPts val="0"/>
              </a:spcAft>
            </a:pPr>
            <a:endParaRPr lang="en-US" sz="2400" b="1" dirty="0">
              <a:cs typeface="Arial" panose="020B0604020202020204" pitchFamily="34" charset="0"/>
            </a:endParaRPr>
          </a:p>
          <a:p>
            <a:pPr lvl="1">
              <a:buFont typeface="Arial" pitchFamily="34" charset="0"/>
              <a:buChar char="•"/>
            </a:pPr>
            <a:r>
              <a:rPr lang="en-US" sz="2400" dirty="0">
                <a:cs typeface="Arial" panose="020B0604020202020204" pitchFamily="34" charset="0"/>
              </a:rPr>
              <a:t> Consider business value, size, risk, and dependency</a:t>
            </a:r>
          </a:p>
          <a:p>
            <a:pPr lvl="1">
              <a:buFont typeface="Arial" pitchFamily="34" charset="0"/>
              <a:buChar char="•"/>
            </a:pPr>
            <a:endParaRPr lang="en-US" sz="2400" dirty="0">
              <a:cs typeface="Arial" panose="020B0604020202020204" pitchFamily="34" charset="0"/>
            </a:endParaRPr>
          </a:p>
          <a:p>
            <a:pPr lvl="1">
              <a:buFont typeface="Arial" pitchFamily="34" charset="0"/>
              <a:buChar char="•"/>
            </a:pPr>
            <a:r>
              <a:rPr lang="en-US" sz="2400" dirty="0">
                <a:cs typeface="Arial" panose="020B0604020202020204" pitchFamily="34" charset="0"/>
              </a:rPr>
              <a:t>  Select stories for the release, considering:</a:t>
            </a:r>
          </a:p>
          <a:p>
            <a:pPr marL="919163" lvl="2" indent="-255588" eaLnBrk="1" hangingPunct="1">
              <a:spcBef>
                <a:spcPts val="0"/>
              </a:spcBef>
              <a:spcAft>
                <a:spcPts val="600"/>
              </a:spcAft>
              <a:buClr>
                <a:schemeClr val="tx1"/>
              </a:buClr>
              <a:buFont typeface="Wingdings" pitchFamily="2" charset="2"/>
              <a:buChar char="§"/>
            </a:pPr>
            <a:r>
              <a:rPr lang="en-US" sz="2000" dirty="0">
                <a:cs typeface="Arial" panose="020B0604020202020204" pitchFamily="34" charset="0"/>
              </a:rPr>
              <a:t>The desirability of the feature to a broad base of users or customers.</a:t>
            </a:r>
          </a:p>
          <a:p>
            <a:pPr marL="919163" lvl="2" indent="-255588" eaLnBrk="1" hangingPunct="1">
              <a:spcBef>
                <a:spcPts val="0"/>
              </a:spcBef>
              <a:spcAft>
                <a:spcPts val="600"/>
              </a:spcAft>
              <a:buClr>
                <a:schemeClr val="tx1"/>
              </a:buClr>
              <a:buFont typeface="Wingdings" pitchFamily="2" charset="2"/>
              <a:buChar char="§"/>
            </a:pPr>
            <a:r>
              <a:rPr lang="en-US" sz="2000" dirty="0">
                <a:cs typeface="Arial" panose="020B0604020202020204" pitchFamily="34" charset="0"/>
              </a:rPr>
              <a:t>The desirability of the feature to a small number of important users or customers.</a:t>
            </a:r>
          </a:p>
          <a:p>
            <a:pPr marL="919163" lvl="2" indent="-255588" eaLnBrk="1" hangingPunct="1">
              <a:spcBef>
                <a:spcPts val="0"/>
              </a:spcBef>
              <a:spcAft>
                <a:spcPts val="600"/>
              </a:spcAft>
              <a:buClr>
                <a:schemeClr val="tx1"/>
              </a:buClr>
              <a:buFont typeface="Wingdings" pitchFamily="2" charset="2"/>
              <a:buChar char="§"/>
            </a:pPr>
            <a:r>
              <a:rPr lang="en-US" sz="2000" dirty="0">
                <a:cs typeface="Arial" panose="020B0604020202020204" pitchFamily="34" charset="0"/>
              </a:rPr>
              <a:t>The cohesiveness of the story in relation to other stories.</a:t>
            </a:r>
          </a:p>
          <a:p>
            <a:pPr lvl="2">
              <a:spcAft>
                <a:spcPts val="0"/>
              </a:spcAft>
              <a:buFont typeface="Wingdings" pitchFamily="2" charset="2"/>
              <a:buChar char="ü"/>
            </a:pPr>
            <a:endParaRPr lang="en-US" sz="2400" dirty="0">
              <a:cs typeface="Arial" panose="020B0604020202020204" pitchFamily="34" charset="0"/>
            </a:endParaRPr>
          </a:p>
          <a:p>
            <a:pPr lvl="1">
              <a:buFont typeface="Arial" pitchFamily="34" charset="0"/>
              <a:buChar char="•"/>
            </a:pPr>
            <a:r>
              <a:rPr lang="en-US" sz="2400" dirty="0">
                <a:cs typeface="Arial" panose="020B0604020202020204" pitchFamily="34" charset="0"/>
              </a:rPr>
              <a:t> When do we want to release?</a:t>
            </a:r>
          </a:p>
        </p:txBody>
      </p:sp>
    </p:spTree>
    <p:extLst>
      <p:ext uri="{BB962C8B-B14F-4D97-AF65-F5344CB8AC3E}">
        <p14:creationId xmlns:p14="http://schemas.microsoft.com/office/powerpoint/2010/main" val="1174463938"/>
      </p:ext>
    </p:extLst>
  </p:cSld>
  <p:clrMapOvr>
    <a:masterClrMapping/>
  </p:clrMapOvr>
  <p:transition spd="med" advClick="0">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4 Scrum Ceremonies</a:t>
            </a:r>
          </a:p>
        </p:txBody>
      </p:sp>
      <p:sp>
        <p:nvSpPr>
          <p:cNvPr id="2" name="Rectangle 1"/>
          <p:cNvSpPr/>
          <p:nvPr/>
        </p:nvSpPr>
        <p:spPr>
          <a:xfrm>
            <a:off x="2505695" y="1001242"/>
            <a:ext cx="6483926" cy="4862870"/>
          </a:xfrm>
          <a:prstGeom prst="rect">
            <a:avLst/>
          </a:prstGeom>
        </p:spPr>
        <p:txBody>
          <a:bodyPr wrap="square">
            <a:spAutoFit/>
          </a:bodyPr>
          <a:lstStyle/>
          <a:p>
            <a:pPr marL="342900" indent="-342900">
              <a:buFont typeface="Wingdings" pitchFamily="2" charset="2"/>
              <a:buChar char="§"/>
            </a:pPr>
            <a:r>
              <a:rPr lang="en-US" sz="2400" dirty="0">
                <a:latin typeface="Calibri" pitchFamily="34" charset="0"/>
              </a:rPr>
              <a:t>Continuous Improvement opportunity held at the end of every Sprint after the Review</a:t>
            </a:r>
          </a:p>
          <a:p>
            <a:pPr lvl="1" indent="-231775">
              <a:spcAft>
                <a:spcPts val="0"/>
              </a:spcAft>
              <a:buFont typeface="Arial" pitchFamily="34" charset="0"/>
              <a:buChar char="•"/>
            </a:pPr>
            <a:r>
              <a:rPr lang="en-US" sz="2000" dirty="0">
                <a:latin typeface="Calibri" pitchFamily="34" charset="0"/>
              </a:rPr>
              <a:t>An opportunity for the Team to ‘Inspect and Adapt’ </a:t>
            </a:r>
          </a:p>
          <a:p>
            <a:pPr lvl="1" indent="-231775">
              <a:spcAft>
                <a:spcPts val="600"/>
              </a:spcAft>
              <a:buFont typeface="Arial" pitchFamily="34" charset="0"/>
              <a:buChar char="•"/>
            </a:pPr>
            <a:r>
              <a:rPr lang="en-US" sz="2000" dirty="0">
                <a:latin typeface="Calibri" pitchFamily="34" charset="0"/>
              </a:rPr>
              <a:t>Time boxed to 1 hour per week of Sprint</a:t>
            </a:r>
          </a:p>
          <a:p>
            <a:pPr marL="342900" lvl="1" indent="-342900">
              <a:buFont typeface="Wingdings" pitchFamily="2" charset="2"/>
              <a:buChar char="§"/>
            </a:pPr>
            <a:r>
              <a:rPr lang="en-US" sz="2400" dirty="0">
                <a:latin typeface="Calibri" pitchFamily="34" charset="0"/>
              </a:rPr>
              <a:t>Answer three questions:</a:t>
            </a:r>
          </a:p>
          <a:p>
            <a:pPr lvl="1" indent="-231775">
              <a:buFont typeface="Arial" pitchFamily="34" charset="0"/>
              <a:buChar char="•"/>
            </a:pPr>
            <a:r>
              <a:rPr lang="en-US" sz="2000" b="1" dirty="0">
                <a:solidFill>
                  <a:srgbClr val="FF0000"/>
                </a:solidFill>
                <a:latin typeface="Calibri" pitchFamily="34" charset="0"/>
              </a:rPr>
              <a:t>What went well?</a:t>
            </a:r>
          </a:p>
          <a:p>
            <a:pPr lvl="1" indent="-231775">
              <a:buFont typeface="Arial" pitchFamily="34" charset="0"/>
              <a:buChar char="•"/>
            </a:pPr>
            <a:r>
              <a:rPr lang="en-US" sz="2000" b="1" dirty="0">
                <a:solidFill>
                  <a:srgbClr val="FF0000"/>
                </a:solidFill>
                <a:latin typeface="Calibri" pitchFamily="34" charset="0"/>
              </a:rPr>
              <a:t>What didn’t go so well?</a:t>
            </a:r>
          </a:p>
          <a:p>
            <a:pPr lvl="1" indent="-231775">
              <a:spcAft>
                <a:spcPts val="600"/>
              </a:spcAft>
              <a:buFont typeface="Arial" pitchFamily="34" charset="0"/>
              <a:buChar char="•"/>
            </a:pPr>
            <a:r>
              <a:rPr lang="en-US" sz="2000" b="1" dirty="0">
                <a:solidFill>
                  <a:srgbClr val="FF0000"/>
                </a:solidFill>
                <a:latin typeface="Calibri" pitchFamily="34" charset="0"/>
              </a:rPr>
              <a:t>What action items will we take to improve going forward?</a:t>
            </a:r>
          </a:p>
          <a:p>
            <a:pPr marL="342900" lvl="1" indent="-342900">
              <a:buFont typeface="Wingdings" pitchFamily="2" charset="2"/>
              <a:buChar char="§"/>
            </a:pPr>
            <a:r>
              <a:rPr lang="en-US" sz="2400" dirty="0">
                <a:latin typeface="Calibri" pitchFamily="34" charset="0"/>
              </a:rPr>
              <a:t>Input should be received from all Scrum Team members</a:t>
            </a:r>
          </a:p>
          <a:p>
            <a:pPr lvl="1" indent="-231775">
              <a:spcAft>
                <a:spcPts val="0"/>
              </a:spcAft>
              <a:buFont typeface="Arial" pitchFamily="34" charset="0"/>
              <a:buChar char="•"/>
            </a:pPr>
            <a:r>
              <a:rPr lang="en-US" sz="2000" dirty="0">
                <a:latin typeface="Calibri" pitchFamily="34" charset="0"/>
              </a:rPr>
              <a:t>Stakeholders, Users and “Everyone Else” are NOT invited to the Retro.  Product Owner?</a:t>
            </a:r>
          </a:p>
          <a:p>
            <a:pPr lvl="1" indent="-231775">
              <a:spcAft>
                <a:spcPts val="600"/>
              </a:spcAft>
              <a:buFont typeface="Arial" pitchFamily="34" charset="0"/>
              <a:buChar char="•"/>
            </a:pPr>
            <a:r>
              <a:rPr lang="en-US" sz="2000" dirty="0">
                <a:latin typeface="Calibri" pitchFamily="34" charset="0"/>
              </a:rPr>
              <a:t>Facilitated by the Scrum Master</a:t>
            </a:r>
          </a:p>
        </p:txBody>
      </p:sp>
      <p:sp>
        <p:nvSpPr>
          <p:cNvPr id="9" name="TextBox 8"/>
          <p:cNvSpPr txBox="1"/>
          <p:nvPr/>
        </p:nvSpPr>
        <p:spPr>
          <a:xfrm>
            <a:off x="116460" y="3418646"/>
            <a:ext cx="2631382" cy="830997"/>
          </a:xfrm>
          <a:prstGeom prst="rect">
            <a:avLst/>
          </a:prstGeom>
          <a:noFill/>
        </p:spPr>
        <p:txBody>
          <a:bodyPr wrap="square" rtlCol="0">
            <a:spAutoFit/>
          </a:bodyPr>
          <a:lstStyle/>
          <a:p>
            <a:pPr algn="ctr"/>
            <a:r>
              <a:rPr lang="en-US" sz="2400" b="1" dirty="0">
                <a:solidFill>
                  <a:srgbClr val="0070C0"/>
                </a:solidFill>
                <a:latin typeface="Trebuchet MS" pitchFamily="34" charset="0"/>
              </a:rPr>
              <a:t>Sprint Retrospective</a:t>
            </a:r>
          </a:p>
        </p:txBody>
      </p:sp>
      <p:pic>
        <p:nvPicPr>
          <p:cNvPr id="10" name="Picture 2" descr="C:\Users\kkilburg\AppData\Local\Microsoft\Windows\Temporary Internet Files\Content.IE5\HR6Z25Q9\MC90043490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335" y="1972829"/>
            <a:ext cx="596084" cy="59608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37371" y="2287558"/>
            <a:ext cx="1274489" cy="1145549"/>
            <a:chOff x="462638" y="3650286"/>
            <a:chExt cx="2607868" cy="2103836"/>
          </a:xfrm>
        </p:grpSpPr>
        <p:pic>
          <p:nvPicPr>
            <p:cNvPr id="15" name="Picture 9" descr="C:\Users\kkilburg\AppData\Local\Microsoft\Windows\Temporary Internet Files\Content.IE5\S1YLIOP3\MC90043262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10297" y="3650286"/>
              <a:ext cx="1045341" cy="11188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C:\Users\kkilburg\AppData\Local\Microsoft\Windows\Temporary Internet Files\Content.IE5\EZBIVT3C\MC900433954[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6141" y="3700144"/>
              <a:ext cx="1165232" cy="11652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kkilburg\AppData\Local\Microsoft\Windows\Temporary Internet Files\Content.IE5\4Y0B9IGY\MC90043262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62638" y="3874086"/>
              <a:ext cx="1095321" cy="11401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C:\Users\kkilburg\AppData\Local\Microsoft\Windows\Temporary Internet Files\Content.IE5\HR6Z25Q9\MC90043262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7506" y="4203431"/>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Users\kkilburg\AppData\Local\Microsoft\Windows\Temporary Internet Files\Content.IE5\EZBIVT3C\MC900432609[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592" y="4203430"/>
              <a:ext cx="1208739" cy="12087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kkilburg\AppData\Local\Microsoft\Windows\Temporary Internet Files\Content.IE5\S1YLIOP3\MC900432611[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9097" y="4550747"/>
              <a:ext cx="1203375" cy="12033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kkilburg\AppData\Local\Microsoft\Windows\Temporary Internet Files\Content.IE5\4Y0B9IGY\MC900432612[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313" y="4391259"/>
              <a:ext cx="1170136" cy="1170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934938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Velocity Challenge </a:t>
            </a:r>
          </a:p>
        </p:txBody>
      </p:sp>
      <p:sp>
        <p:nvSpPr>
          <p:cNvPr id="9" name="Rectangle 8"/>
          <p:cNvSpPr/>
          <p:nvPr/>
        </p:nvSpPr>
        <p:spPr>
          <a:xfrm>
            <a:off x="344385" y="1565312"/>
            <a:ext cx="4096986" cy="4401205"/>
          </a:xfrm>
          <a:prstGeom prst="rect">
            <a:avLst/>
          </a:prstGeom>
        </p:spPr>
        <p:txBody>
          <a:bodyPr wrap="square">
            <a:spAutoFit/>
          </a:bodyPr>
          <a:lstStyle/>
          <a:p>
            <a:r>
              <a:rPr lang="en-US" sz="2000" b="1" dirty="0"/>
              <a:t>Rules:</a:t>
            </a:r>
          </a:p>
          <a:p>
            <a:r>
              <a:rPr lang="en-US" sz="2000" dirty="0"/>
              <a:t>• A ball passed to each person, returned to the starting person, and returned to box scores a point</a:t>
            </a:r>
          </a:p>
          <a:p>
            <a:r>
              <a:rPr lang="en-US" sz="2000" dirty="0"/>
              <a:t>• Each ball must be touched by each person</a:t>
            </a:r>
          </a:p>
          <a:p>
            <a:r>
              <a:rPr lang="en-US" sz="2000" dirty="0"/>
              <a:t>• Each ball must spend time in the air during each pass between people</a:t>
            </a:r>
          </a:p>
          <a:p>
            <a:r>
              <a:rPr lang="en-US" sz="2000" dirty="0"/>
              <a:t>• A ball cannot be passed between two nearest neighbors (left/right)</a:t>
            </a:r>
          </a:p>
          <a:p>
            <a:r>
              <a:rPr lang="en-US" sz="2000" dirty="0"/>
              <a:t>• Balls may be reused</a:t>
            </a:r>
          </a:p>
          <a:p>
            <a:r>
              <a:rPr lang="en-US" sz="2000" dirty="0"/>
              <a:t>• A ball that hits the floor is not counted (These are defects)</a:t>
            </a:r>
          </a:p>
        </p:txBody>
      </p:sp>
      <p:sp>
        <p:nvSpPr>
          <p:cNvPr id="11" name="TextBox 10"/>
          <p:cNvSpPr txBox="1"/>
          <p:nvPr/>
        </p:nvSpPr>
        <p:spPr>
          <a:xfrm>
            <a:off x="344384" y="1031189"/>
            <a:ext cx="8647213" cy="461665"/>
          </a:xfrm>
          <a:prstGeom prst="rect">
            <a:avLst/>
          </a:prstGeom>
          <a:noFill/>
          <a:ln>
            <a:solidFill>
              <a:schemeClr val="tx1"/>
            </a:solidFill>
          </a:ln>
        </p:spPr>
        <p:txBody>
          <a:bodyPr wrap="square" rtlCol="0">
            <a:spAutoFit/>
          </a:bodyPr>
          <a:lstStyle/>
          <a:p>
            <a:r>
              <a:rPr lang="en-US" sz="2400" b="1" dirty="0"/>
              <a:t>Objective: </a:t>
            </a:r>
            <a:r>
              <a:rPr lang="en-US" sz="2400" dirty="0"/>
              <a:t>Score as many points as possible in 2 minutes</a:t>
            </a:r>
          </a:p>
        </p:txBody>
      </p:sp>
      <p:sp>
        <p:nvSpPr>
          <p:cNvPr id="12" name="Rectangle 11"/>
          <p:cNvSpPr/>
          <p:nvPr/>
        </p:nvSpPr>
        <p:spPr>
          <a:xfrm>
            <a:off x="4550227" y="1579500"/>
            <a:ext cx="4441371" cy="2246769"/>
          </a:xfrm>
          <a:prstGeom prst="rect">
            <a:avLst/>
          </a:prstGeom>
        </p:spPr>
        <p:txBody>
          <a:bodyPr wrap="square">
            <a:spAutoFit/>
          </a:bodyPr>
          <a:lstStyle/>
          <a:p>
            <a:r>
              <a:rPr lang="en-US" sz="2000" b="1" dirty="0"/>
              <a:t>Play:</a:t>
            </a:r>
          </a:p>
          <a:p>
            <a:r>
              <a:rPr lang="en-US" sz="2000" dirty="0"/>
              <a:t>• 3 min to define your process</a:t>
            </a:r>
          </a:p>
          <a:p>
            <a:r>
              <a:rPr lang="en-US" sz="2000" dirty="0"/>
              <a:t>• Estimate</a:t>
            </a:r>
          </a:p>
          <a:p>
            <a:r>
              <a:rPr lang="en-US" sz="2000" dirty="0"/>
              <a:t>• 2 min to move the balls</a:t>
            </a:r>
          </a:p>
          <a:p>
            <a:r>
              <a:rPr lang="en-US" sz="2000" dirty="0"/>
              <a:t>• Record your score</a:t>
            </a:r>
          </a:p>
          <a:p>
            <a:r>
              <a:rPr lang="en-US" sz="2000" dirty="0"/>
              <a:t>• 3 min to ‘retrospect’ and re‐estimate</a:t>
            </a:r>
          </a:p>
          <a:p>
            <a:r>
              <a:rPr lang="en-US" sz="2000" dirty="0"/>
              <a:t>• Repeat 4 times</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265" y="3765914"/>
            <a:ext cx="2057400" cy="2006912"/>
          </a:xfrm>
          <a:prstGeom prst="rect">
            <a:avLst/>
          </a:prstGeom>
        </p:spPr>
      </p:pic>
    </p:spTree>
  </p:cSld>
  <p:clrMapOvr>
    <a:masterClrMapping/>
  </p:clrMapOvr>
  <p:transition spd="med" advClick="0">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Scrum Overview</a:t>
            </a:r>
            <a:br>
              <a:rPr lang="en-US" sz="3200" dirty="0">
                <a:latin typeface="Calibri" pitchFamily="34" charset="0"/>
              </a:rPr>
            </a:br>
            <a:r>
              <a:rPr lang="en-US" sz="2000" dirty="0">
                <a:latin typeface="Calibri" pitchFamily="34" charset="0"/>
              </a:rPr>
              <a:t>Putting the framework and Roles, Artifacts and Ceremonies in place</a:t>
            </a:r>
          </a:p>
        </p:txBody>
      </p:sp>
      <p:grpSp>
        <p:nvGrpSpPr>
          <p:cNvPr id="47" name="Group 46"/>
          <p:cNvGrpSpPr/>
          <p:nvPr/>
        </p:nvGrpSpPr>
        <p:grpSpPr>
          <a:xfrm>
            <a:off x="1288754" y="1826597"/>
            <a:ext cx="958852" cy="1052039"/>
            <a:chOff x="6297139" y="2595143"/>
            <a:chExt cx="2414125" cy="2727000"/>
          </a:xfrm>
        </p:grpSpPr>
        <p:pic>
          <p:nvPicPr>
            <p:cNvPr id="4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7139" y="3854918"/>
              <a:ext cx="11811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9014" y="2595143"/>
              <a:ext cx="11525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0164" y="3864818"/>
              <a:ext cx="11811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2039" y="2605043"/>
              <a:ext cx="11525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1" name="Picture 12">
            <a:hlinkClick r:id="rId6" action="ppaction://hlinksldjump"/>
          </p:cNvPr>
          <p:cNvPicPr>
            <a:picLocks noChangeAspect="1" noChangeArrowheads="1"/>
          </p:cNvPicPr>
          <p:nvPr/>
        </p:nvPicPr>
        <p:blipFill>
          <a:blip r:embed="rId7" cstate="print"/>
          <a:srcRect/>
          <a:stretch>
            <a:fillRect/>
          </a:stretch>
        </p:blipFill>
        <p:spPr bwMode="auto">
          <a:xfrm>
            <a:off x="2080019" y="2619911"/>
            <a:ext cx="2158018" cy="1271762"/>
          </a:xfrm>
          <a:prstGeom prst="rect">
            <a:avLst/>
          </a:prstGeom>
          <a:noFill/>
          <a:ln w="9525">
            <a:noFill/>
            <a:miter lim="800000"/>
            <a:headEnd/>
            <a:tailEnd/>
          </a:ln>
          <a:effectLst>
            <a:outerShdw blurRad="50800" dist="50800" dir="5400000" algn="ctr" rotWithShape="0">
              <a:schemeClr val="bg1">
                <a:lumMod val="95000"/>
              </a:schemeClr>
            </a:outerShdw>
          </a:effectLst>
          <a:scene3d>
            <a:camera prst="orthographicFront"/>
            <a:lightRig rig="threePt" dir="t"/>
          </a:scene3d>
          <a:sp3d extrusionH="76200" prstMaterial="metal">
            <a:extrusionClr>
              <a:schemeClr val="accent2"/>
            </a:extrusionClr>
          </a:sp3d>
        </p:spPr>
      </p:pic>
      <p:sp>
        <p:nvSpPr>
          <p:cNvPr id="62" name="Right Arrow 61"/>
          <p:cNvSpPr/>
          <p:nvPr/>
        </p:nvSpPr>
        <p:spPr bwMode="auto">
          <a:xfrm rot="469345">
            <a:off x="322959" y="3983942"/>
            <a:ext cx="590811"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65" name="TextBox 64"/>
          <p:cNvSpPr txBox="1"/>
          <p:nvPr/>
        </p:nvSpPr>
        <p:spPr>
          <a:xfrm>
            <a:off x="69105" y="4238552"/>
            <a:ext cx="1562100" cy="969496"/>
          </a:xfrm>
          <a:prstGeom prst="rect">
            <a:avLst/>
          </a:prstGeom>
          <a:noFill/>
        </p:spPr>
        <p:txBody>
          <a:bodyPr wrap="square" rtlCol="0">
            <a:spAutoFit/>
          </a:bodyPr>
          <a:lstStyle/>
          <a:p>
            <a:r>
              <a:rPr lang="en-US" sz="1100" b="1" i="1" u="sng" dirty="0"/>
              <a:t>PO Vision</a:t>
            </a:r>
          </a:p>
          <a:p>
            <a:pPr>
              <a:buFont typeface="Arial" pitchFamily="34" charset="0"/>
              <a:buChar char="•"/>
            </a:pPr>
            <a:r>
              <a:rPr lang="en-US" sz="1000" dirty="0"/>
              <a:t> Features </a:t>
            </a:r>
          </a:p>
          <a:p>
            <a:pPr>
              <a:buFont typeface="Arial" pitchFamily="34" charset="0"/>
              <a:buChar char="•"/>
            </a:pPr>
            <a:r>
              <a:rPr lang="en-US" sz="1000" dirty="0"/>
              <a:t> Roadmap</a:t>
            </a:r>
          </a:p>
          <a:p>
            <a:pPr>
              <a:buFont typeface="Arial" pitchFamily="34" charset="0"/>
              <a:buChar char="•"/>
            </a:pPr>
            <a:r>
              <a:rPr lang="en-US" sz="1000" dirty="0"/>
              <a:t> Goals</a:t>
            </a:r>
          </a:p>
          <a:p>
            <a:endParaRPr lang="en-US" sz="1600" dirty="0"/>
          </a:p>
        </p:txBody>
      </p:sp>
      <p:grpSp>
        <p:nvGrpSpPr>
          <p:cNvPr id="66" name="Group 65"/>
          <p:cNvGrpSpPr/>
          <p:nvPr/>
        </p:nvGrpSpPr>
        <p:grpSpPr>
          <a:xfrm>
            <a:off x="1276549" y="2872463"/>
            <a:ext cx="958852" cy="1052039"/>
            <a:chOff x="6297139" y="2595143"/>
            <a:chExt cx="2414125" cy="2727000"/>
          </a:xfrm>
        </p:grpSpPr>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7139" y="3854918"/>
              <a:ext cx="11811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9014" y="2595143"/>
              <a:ext cx="11525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0164" y="3864818"/>
              <a:ext cx="11811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2039" y="2605043"/>
              <a:ext cx="11525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0"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07512" y="2874645"/>
            <a:ext cx="552432" cy="620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99187" y="3379470"/>
            <a:ext cx="555972" cy="309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TextBox 81"/>
          <p:cNvSpPr txBox="1"/>
          <p:nvPr/>
        </p:nvSpPr>
        <p:spPr>
          <a:xfrm>
            <a:off x="849921" y="4238552"/>
            <a:ext cx="1329735" cy="569387"/>
          </a:xfrm>
          <a:prstGeom prst="rect">
            <a:avLst/>
          </a:prstGeom>
          <a:noFill/>
        </p:spPr>
        <p:txBody>
          <a:bodyPr wrap="square" rtlCol="0">
            <a:spAutoFit/>
          </a:bodyPr>
          <a:lstStyle/>
          <a:p>
            <a:r>
              <a:rPr lang="en-US" sz="1100" b="1" i="1" u="sng" dirty="0"/>
              <a:t>Product Backlog</a:t>
            </a:r>
          </a:p>
          <a:p>
            <a:pPr>
              <a:buFont typeface="Arial" pitchFamily="34" charset="0"/>
              <a:buChar char="•"/>
            </a:pPr>
            <a:r>
              <a:rPr lang="en-US" sz="1000" dirty="0"/>
              <a:t> User Stories</a:t>
            </a:r>
          </a:p>
          <a:p>
            <a:pPr>
              <a:buFont typeface="Arial" pitchFamily="34" charset="0"/>
              <a:buChar char="•"/>
            </a:pPr>
            <a:r>
              <a:rPr lang="en-US" sz="1000" dirty="0"/>
              <a:t> Epics </a:t>
            </a:r>
          </a:p>
        </p:txBody>
      </p:sp>
      <p:sp>
        <p:nvSpPr>
          <p:cNvPr id="83" name="TextBox 82"/>
          <p:cNvSpPr txBox="1"/>
          <p:nvPr/>
        </p:nvSpPr>
        <p:spPr>
          <a:xfrm>
            <a:off x="2623360" y="4281082"/>
            <a:ext cx="1012973" cy="738664"/>
          </a:xfrm>
          <a:prstGeom prst="rect">
            <a:avLst/>
          </a:prstGeom>
          <a:noFill/>
        </p:spPr>
        <p:txBody>
          <a:bodyPr wrap="square" rtlCol="0">
            <a:spAutoFit/>
          </a:bodyPr>
          <a:lstStyle/>
          <a:p>
            <a:r>
              <a:rPr lang="en-US" sz="1100" b="1" i="1" u="sng" dirty="0"/>
              <a:t>Release </a:t>
            </a:r>
          </a:p>
          <a:p>
            <a:r>
              <a:rPr lang="en-US" sz="1100" b="1" i="1" u="sng" dirty="0"/>
              <a:t>Planning</a:t>
            </a:r>
          </a:p>
          <a:p>
            <a:pPr>
              <a:buFont typeface="Arial" pitchFamily="34" charset="0"/>
              <a:buChar char="•"/>
            </a:pPr>
            <a:r>
              <a:rPr lang="en-US" sz="1000" dirty="0"/>
              <a:t> Pointed</a:t>
            </a:r>
          </a:p>
          <a:p>
            <a:pPr>
              <a:buFont typeface="Arial" pitchFamily="34" charset="0"/>
              <a:buChar char="•"/>
            </a:pPr>
            <a:r>
              <a:rPr lang="en-US" sz="1000" dirty="0"/>
              <a:t> Prioritized</a:t>
            </a:r>
          </a:p>
        </p:txBody>
      </p:sp>
      <p:sp>
        <p:nvSpPr>
          <p:cNvPr id="101" name="TextBox 100"/>
          <p:cNvSpPr txBox="1"/>
          <p:nvPr/>
        </p:nvSpPr>
        <p:spPr>
          <a:xfrm>
            <a:off x="4008264" y="4238552"/>
            <a:ext cx="1143399" cy="1292662"/>
          </a:xfrm>
          <a:prstGeom prst="rect">
            <a:avLst/>
          </a:prstGeom>
          <a:noFill/>
        </p:spPr>
        <p:txBody>
          <a:bodyPr wrap="square" rtlCol="0">
            <a:spAutoFit/>
          </a:bodyPr>
          <a:lstStyle/>
          <a:p>
            <a:r>
              <a:rPr lang="en-US" sz="1100" b="1" i="1" u="sng" dirty="0"/>
              <a:t>Sprint </a:t>
            </a:r>
          </a:p>
          <a:p>
            <a:r>
              <a:rPr lang="en-US" sz="1100" b="1" i="1" u="sng" dirty="0"/>
              <a:t>Planning</a:t>
            </a:r>
          </a:p>
          <a:p>
            <a:pPr>
              <a:buFont typeface="Arial" pitchFamily="34" charset="0"/>
              <a:buChar char="•"/>
            </a:pPr>
            <a:r>
              <a:rPr lang="en-US" sz="1000" dirty="0"/>
              <a:t> Understand</a:t>
            </a:r>
          </a:p>
          <a:p>
            <a:pPr>
              <a:buFont typeface="Arial" pitchFamily="34" charset="0"/>
              <a:buChar char="•"/>
            </a:pPr>
            <a:r>
              <a:rPr lang="en-US" sz="1000" dirty="0"/>
              <a:t> Define Tasks</a:t>
            </a:r>
          </a:p>
          <a:p>
            <a:pPr>
              <a:buFont typeface="Arial" pitchFamily="34" charset="0"/>
              <a:buChar char="•"/>
            </a:pPr>
            <a:r>
              <a:rPr lang="en-US" sz="1000" dirty="0"/>
              <a:t> Commit</a:t>
            </a:r>
          </a:p>
          <a:p>
            <a:pPr>
              <a:buFont typeface="Arial" pitchFamily="34" charset="0"/>
              <a:buChar char="•"/>
            </a:pPr>
            <a:r>
              <a:rPr lang="en-US" sz="1000" dirty="0"/>
              <a:t> 2-4 hours</a:t>
            </a:r>
          </a:p>
          <a:p>
            <a:endParaRPr lang="en-US" sz="1600" dirty="0"/>
          </a:p>
        </p:txBody>
      </p:sp>
      <p:sp>
        <p:nvSpPr>
          <p:cNvPr id="102" name="TextBox 101"/>
          <p:cNvSpPr txBox="1"/>
          <p:nvPr/>
        </p:nvSpPr>
        <p:spPr>
          <a:xfrm>
            <a:off x="5160783" y="4238552"/>
            <a:ext cx="1447800" cy="877163"/>
          </a:xfrm>
          <a:prstGeom prst="rect">
            <a:avLst/>
          </a:prstGeom>
          <a:noFill/>
        </p:spPr>
        <p:txBody>
          <a:bodyPr wrap="square" rtlCol="0">
            <a:spAutoFit/>
          </a:bodyPr>
          <a:lstStyle/>
          <a:p>
            <a:r>
              <a:rPr lang="en-US" sz="1100" b="1" i="1" u="sng" dirty="0"/>
              <a:t>Sprint</a:t>
            </a:r>
            <a:r>
              <a:rPr lang="en-US" sz="1000" dirty="0"/>
              <a:t> </a:t>
            </a:r>
          </a:p>
          <a:p>
            <a:pPr>
              <a:buFont typeface="Arial" pitchFamily="34" charset="0"/>
              <a:buChar char="•"/>
            </a:pPr>
            <a:r>
              <a:rPr lang="en-US" sz="1000" dirty="0"/>
              <a:t> Develop, test</a:t>
            </a:r>
          </a:p>
          <a:p>
            <a:pPr>
              <a:buFont typeface="Arial" pitchFamily="34" charset="0"/>
              <a:buChar char="•"/>
            </a:pPr>
            <a:r>
              <a:rPr lang="en-US" sz="1000" dirty="0"/>
              <a:t> 2-4 weeks</a:t>
            </a:r>
          </a:p>
          <a:p>
            <a:r>
              <a:rPr lang="en-US" sz="1000" b="1" i="1" u="sng" dirty="0"/>
              <a:t>Daily Scrum</a:t>
            </a:r>
          </a:p>
          <a:p>
            <a:pPr>
              <a:buFont typeface="Arial" pitchFamily="34" charset="0"/>
              <a:buChar char="•"/>
            </a:pPr>
            <a:r>
              <a:rPr lang="en-US" sz="1000" dirty="0"/>
              <a:t> 15min</a:t>
            </a:r>
          </a:p>
        </p:txBody>
      </p:sp>
      <p:sp>
        <p:nvSpPr>
          <p:cNvPr id="103" name="TextBox 102"/>
          <p:cNvSpPr txBox="1"/>
          <p:nvPr/>
        </p:nvSpPr>
        <p:spPr>
          <a:xfrm>
            <a:off x="4347832" y="1793729"/>
            <a:ext cx="1302046" cy="369332"/>
          </a:xfrm>
          <a:prstGeom prst="rect">
            <a:avLst/>
          </a:prstGeom>
          <a:noFill/>
        </p:spPr>
        <p:txBody>
          <a:bodyPr wrap="square" rtlCol="0">
            <a:spAutoFit/>
          </a:bodyPr>
          <a:lstStyle/>
          <a:p>
            <a:r>
              <a:rPr lang="en-US" sz="900" b="1" dirty="0"/>
              <a:t>Daily</a:t>
            </a:r>
          </a:p>
          <a:p>
            <a:r>
              <a:rPr lang="en-US" sz="900" b="1" dirty="0"/>
              <a:t>Scrum</a:t>
            </a:r>
          </a:p>
        </p:txBody>
      </p:sp>
      <p:sp>
        <p:nvSpPr>
          <p:cNvPr id="104" name="Right Arrow 103"/>
          <p:cNvSpPr/>
          <p:nvPr/>
        </p:nvSpPr>
        <p:spPr bwMode="auto">
          <a:xfrm rot="469345">
            <a:off x="909993" y="3955363"/>
            <a:ext cx="1371674"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105" name="Right Arrow 104"/>
          <p:cNvSpPr/>
          <p:nvPr/>
        </p:nvSpPr>
        <p:spPr bwMode="auto">
          <a:xfrm rot="469345">
            <a:off x="2711303" y="3949468"/>
            <a:ext cx="875198"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106" name="Right Arrow 105"/>
          <p:cNvSpPr/>
          <p:nvPr/>
        </p:nvSpPr>
        <p:spPr bwMode="auto">
          <a:xfrm rot="469345">
            <a:off x="4068915" y="3942388"/>
            <a:ext cx="507541"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107" name="Right Arrow 106"/>
          <p:cNvSpPr/>
          <p:nvPr/>
        </p:nvSpPr>
        <p:spPr bwMode="auto">
          <a:xfrm rot="469345">
            <a:off x="4532641" y="3922505"/>
            <a:ext cx="2718456"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108" name="TextBox 107"/>
          <p:cNvSpPr txBox="1"/>
          <p:nvPr/>
        </p:nvSpPr>
        <p:spPr>
          <a:xfrm>
            <a:off x="7016835" y="4238552"/>
            <a:ext cx="734310" cy="1138773"/>
          </a:xfrm>
          <a:prstGeom prst="rect">
            <a:avLst/>
          </a:prstGeom>
          <a:noFill/>
        </p:spPr>
        <p:txBody>
          <a:bodyPr wrap="square" rtlCol="0">
            <a:spAutoFit/>
          </a:bodyPr>
          <a:lstStyle/>
          <a:p>
            <a:r>
              <a:rPr lang="en-US" sz="1100" b="1" i="1" u="sng" dirty="0"/>
              <a:t>Sprint </a:t>
            </a:r>
          </a:p>
          <a:p>
            <a:r>
              <a:rPr lang="en-US" sz="1100" b="1" i="1" u="sng" dirty="0"/>
              <a:t>Review</a:t>
            </a:r>
          </a:p>
          <a:p>
            <a:pPr>
              <a:buFont typeface="Arial" pitchFamily="34" charset="0"/>
              <a:buChar char="•"/>
            </a:pPr>
            <a:r>
              <a:rPr lang="en-US" sz="1000" dirty="0"/>
              <a:t> Demo</a:t>
            </a:r>
          </a:p>
          <a:p>
            <a:pPr>
              <a:buFont typeface="Arial" pitchFamily="34" charset="0"/>
              <a:buChar char="•"/>
            </a:pPr>
            <a:r>
              <a:rPr lang="en-US" sz="1000" dirty="0"/>
              <a:t> Accept</a:t>
            </a:r>
          </a:p>
          <a:p>
            <a:pPr>
              <a:buFont typeface="Arial" pitchFamily="34" charset="0"/>
              <a:buChar char="•"/>
            </a:pPr>
            <a:r>
              <a:rPr lang="en-US" sz="1000" dirty="0"/>
              <a:t> 2-4 hrs</a:t>
            </a:r>
          </a:p>
          <a:p>
            <a:endParaRPr lang="en-US" sz="1600" dirty="0"/>
          </a:p>
        </p:txBody>
      </p:sp>
      <p:sp>
        <p:nvSpPr>
          <p:cNvPr id="109" name="Right Arrow 108"/>
          <p:cNvSpPr/>
          <p:nvPr/>
        </p:nvSpPr>
        <p:spPr bwMode="auto">
          <a:xfrm rot="469345">
            <a:off x="7162298" y="3913816"/>
            <a:ext cx="507541"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110" name="TextBox 109"/>
          <p:cNvSpPr txBox="1"/>
          <p:nvPr/>
        </p:nvSpPr>
        <p:spPr>
          <a:xfrm>
            <a:off x="7660106" y="4238552"/>
            <a:ext cx="1447800" cy="969496"/>
          </a:xfrm>
          <a:prstGeom prst="rect">
            <a:avLst/>
          </a:prstGeom>
          <a:noFill/>
        </p:spPr>
        <p:txBody>
          <a:bodyPr wrap="square" rtlCol="0">
            <a:spAutoFit/>
          </a:bodyPr>
          <a:lstStyle/>
          <a:p>
            <a:r>
              <a:rPr lang="en-US" sz="1100" b="1" i="1" u="sng" dirty="0"/>
              <a:t>Retrospective</a:t>
            </a:r>
            <a:endParaRPr lang="en-US" sz="1100" i="1" u="sng" dirty="0"/>
          </a:p>
          <a:p>
            <a:pPr>
              <a:buFont typeface="Arial" pitchFamily="34" charset="0"/>
              <a:buChar char="•"/>
            </a:pPr>
            <a:r>
              <a:rPr lang="en-US" sz="1000" dirty="0"/>
              <a:t> Continuous improvement</a:t>
            </a:r>
          </a:p>
          <a:p>
            <a:pPr>
              <a:buFont typeface="Arial" pitchFamily="34" charset="0"/>
              <a:buChar char="•"/>
            </a:pPr>
            <a:r>
              <a:rPr lang="en-US" sz="1000" dirty="0"/>
              <a:t> ~2 hrs</a:t>
            </a:r>
          </a:p>
          <a:p>
            <a:endParaRPr lang="en-US" sz="1600" dirty="0"/>
          </a:p>
        </p:txBody>
      </p:sp>
      <p:sp>
        <p:nvSpPr>
          <p:cNvPr id="111" name="Right Arrow 110"/>
          <p:cNvSpPr/>
          <p:nvPr/>
        </p:nvSpPr>
        <p:spPr bwMode="auto">
          <a:xfrm rot="469345">
            <a:off x="7714730" y="3916033"/>
            <a:ext cx="507541" cy="333376"/>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112" name="TextBox 111"/>
          <p:cNvSpPr txBox="1"/>
          <p:nvPr/>
        </p:nvSpPr>
        <p:spPr>
          <a:xfrm>
            <a:off x="5107169" y="2803864"/>
            <a:ext cx="1302046" cy="430887"/>
          </a:xfrm>
          <a:prstGeom prst="rect">
            <a:avLst/>
          </a:prstGeom>
          <a:noFill/>
        </p:spPr>
        <p:txBody>
          <a:bodyPr wrap="square" rtlCol="0">
            <a:spAutoFit/>
          </a:bodyPr>
          <a:lstStyle/>
          <a:p>
            <a:r>
              <a:rPr lang="en-US" sz="1100" b="1" dirty="0"/>
              <a:t>Sprint</a:t>
            </a:r>
          </a:p>
          <a:p>
            <a:r>
              <a:rPr lang="en-US" sz="1100" b="1" dirty="0"/>
              <a:t>(Iterative)</a:t>
            </a:r>
          </a:p>
        </p:txBody>
      </p:sp>
      <p:grpSp>
        <p:nvGrpSpPr>
          <p:cNvPr id="113" name="Group 112"/>
          <p:cNvGrpSpPr/>
          <p:nvPr/>
        </p:nvGrpSpPr>
        <p:grpSpPr>
          <a:xfrm>
            <a:off x="295159" y="2864460"/>
            <a:ext cx="1002013" cy="1300660"/>
            <a:chOff x="6291923" y="2067054"/>
            <a:chExt cx="1384784" cy="1455810"/>
          </a:xfrm>
        </p:grpSpPr>
        <p:grpSp>
          <p:nvGrpSpPr>
            <p:cNvPr id="114" name="Group 52"/>
            <p:cNvGrpSpPr/>
            <p:nvPr/>
          </p:nvGrpSpPr>
          <p:grpSpPr>
            <a:xfrm>
              <a:off x="6331115" y="2179674"/>
              <a:ext cx="1345592" cy="1343190"/>
              <a:chOff x="6905272" y="1818170"/>
              <a:chExt cx="1848986" cy="1896080"/>
            </a:xfrm>
          </p:grpSpPr>
          <p:pic>
            <p:nvPicPr>
              <p:cNvPr id="116" name="Picture 2" descr="C:\Documents and Settings\jwolcott\Local Settings\Temporary Internet Files\Content.IE5\AA3O1OVU\MC900056736[1].wmf"/>
              <p:cNvPicPr>
                <a:picLocks noChangeAspect="1" noChangeArrowheads="1"/>
              </p:cNvPicPr>
              <p:nvPr/>
            </p:nvPicPr>
            <p:blipFill>
              <a:blip r:embed="rId10" cstate="print"/>
              <a:srcRect/>
              <a:stretch>
                <a:fillRect/>
              </a:stretch>
            </p:blipFill>
            <p:spPr bwMode="auto">
              <a:xfrm>
                <a:off x="6905272" y="1889108"/>
                <a:ext cx="1351483" cy="1825142"/>
              </a:xfrm>
              <a:prstGeom prst="rect">
                <a:avLst/>
              </a:prstGeom>
              <a:noFill/>
            </p:spPr>
          </p:pic>
          <p:pic>
            <p:nvPicPr>
              <p:cNvPr id="117" name="Picture 3" descr="C:\Documents and Settings\jwolcott\Local Settings\Temporary Internet Files\Content.IE5\3HWQS0ZJ\MC900334794[1].wmf"/>
              <p:cNvPicPr>
                <a:picLocks noChangeAspect="1" noChangeArrowheads="1"/>
              </p:cNvPicPr>
              <p:nvPr/>
            </p:nvPicPr>
            <p:blipFill>
              <a:blip r:embed="rId11" cstate="print"/>
              <a:srcRect/>
              <a:stretch>
                <a:fillRect/>
              </a:stretch>
            </p:blipFill>
            <p:spPr bwMode="auto">
              <a:xfrm>
                <a:off x="7731579" y="1818170"/>
                <a:ext cx="1022679" cy="1036674"/>
              </a:xfrm>
              <a:prstGeom prst="rect">
                <a:avLst/>
              </a:prstGeom>
              <a:noFill/>
            </p:spPr>
          </p:pic>
        </p:grpSp>
        <p:pic>
          <p:nvPicPr>
            <p:cNvPr id="115" name="Picture 5" descr="C:\Documents and Settings\jwolcott\Local Settings\Temporary Internet Files\Content.IE5\3HWQS0ZJ\MC900048376[1].wmf"/>
            <p:cNvPicPr>
              <a:picLocks noChangeAspect="1" noChangeArrowheads="1"/>
            </p:cNvPicPr>
            <p:nvPr/>
          </p:nvPicPr>
          <p:blipFill>
            <a:blip r:embed="rId12" cstate="print"/>
            <a:srcRect/>
            <a:stretch>
              <a:fillRect/>
            </a:stretch>
          </p:blipFill>
          <p:spPr bwMode="auto">
            <a:xfrm rot="20706750">
              <a:off x="6291923" y="2067054"/>
              <a:ext cx="227982" cy="328061"/>
            </a:xfrm>
            <a:prstGeom prst="rect">
              <a:avLst/>
            </a:prstGeom>
            <a:noFill/>
          </p:spPr>
        </p:pic>
      </p:grpSp>
      <p:sp>
        <p:nvSpPr>
          <p:cNvPr id="118" name="Right Arrow 117"/>
          <p:cNvSpPr/>
          <p:nvPr/>
        </p:nvSpPr>
        <p:spPr bwMode="auto">
          <a:xfrm rot="469345">
            <a:off x="3605917" y="4001214"/>
            <a:ext cx="433781" cy="213032"/>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119" name="TextBox 118"/>
          <p:cNvSpPr txBox="1"/>
          <p:nvPr/>
        </p:nvSpPr>
        <p:spPr>
          <a:xfrm>
            <a:off x="3477980" y="4254682"/>
            <a:ext cx="990276" cy="861774"/>
          </a:xfrm>
          <a:prstGeom prst="rect">
            <a:avLst/>
          </a:prstGeom>
          <a:noFill/>
        </p:spPr>
        <p:txBody>
          <a:bodyPr wrap="square" rtlCol="0">
            <a:spAutoFit/>
          </a:bodyPr>
          <a:lstStyle/>
          <a:p>
            <a:r>
              <a:rPr lang="en-US" sz="1000" b="1" i="1" u="sng" dirty="0"/>
              <a:t>Add</a:t>
            </a:r>
          </a:p>
          <a:p>
            <a:r>
              <a:rPr lang="en-US" sz="1000" b="1" i="1" u="sng" dirty="0"/>
              <a:t>Story </a:t>
            </a:r>
          </a:p>
          <a:p>
            <a:r>
              <a:rPr lang="en-US" sz="1000" b="1" i="1" u="sng" dirty="0"/>
              <a:t>Detail</a:t>
            </a:r>
          </a:p>
          <a:p>
            <a:pPr marL="58738" indent="-58738">
              <a:buFont typeface="Arial" pitchFamily="34" charset="0"/>
              <a:buChar char="•"/>
            </a:pPr>
            <a:r>
              <a:rPr lang="en-US" sz="1000" dirty="0"/>
              <a:t>AC</a:t>
            </a:r>
          </a:p>
          <a:p>
            <a:endParaRPr lang="en-US" sz="1000" dirty="0"/>
          </a:p>
        </p:txBody>
      </p:sp>
      <p:sp>
        <p:nvSpPr>
          <p:cNvPr id="120" name="TextBox 119"/>
          <p:cNvSpPr txBox="1"/>
          <p:nvPr/>
        </p:nvSpPr>
        <p:spPr>
          <a:xfrm>
            <a:off x="2665224" y="2647914"/>
            <a:ext cx="1302046" cy="769441"/>
          </a:xfrm>
          <a:prstGeom prst="rect">
            <a:avLst/>
          </a:prstGeom>
          <a:noFill/>
        </p:spPr>
        <p:txBody>
          <a:bodyPr wrap="square" rtlCol="0">
            <a:spAutoFit/>
          </a:bodyPr>
          <a:lstStyle/>
          <a:p>
            <a:r>
              <a:rPr lang="en-US" sz="1100" b="1" dirty="0"/>
              <a:t>Release Planning</a:t>
            </a:r>
          </a:p>
          <a:p>
            <a:r>
              <a:rPr lang="en-US" sz="1100" b="1" dirty="0"/>
              <a:t>(Iterative   R2,R3, Rn</a:t>
            </a:r>
          </a:p>
        </p:txBody>
      </p:sp>
      <p:sp>
        <p:nvSpPr>
          <p:cNvPr id="121" name="Right Arrow 120"/>
          <p:cNvSpPr/>
          <p:nvPr/>
        </p:nvSpPr>
        <p:spPr bwMode="auto">
          <a:xfrm rot="469345">
            <a:off x="2270078" y="4005580"/>
            <a:ext cx="421485" cy="214752"/>
          </a:xfrm>
          <a:prstGeom prst="rightArrow">
            <a:avLst/>
          </a:prstGeom>
          <a:solidFill>
            <a:srgbClr val="7EC234"/>
          </a:solidFill>
          <a:ln w="9525" cap="flat" cmpd="sng" algn="ctr">
            <a:solidFill>
              <a:schemeClr val="tx1"/>
            </a:solidFill>
            <a:prstDash val="solid"/>
            <a:round/>
            <a:headEnd type="none" w="med" len="med"/>
            <a:tailEnd type="none" w="med" len="med"/>
          </a:ln>
          <a:effectLst/>
          <a:scene3d>
            <a:camera prst="isometricOffAxis1Top"/>
            <a:lightRig rig="threePt" dir="t"/>
          </a:scene3d>
          <a:sp3d extrusionH="63500" contourW="6350" prstMaterial="matte">
            <a:extrusionClr>
              <a:schemeClr val="accent6">
                <a:lumMod val="75000"/>
              </a:schemeClr>
            </a:extrusionClr>
          </a:sp3d>
        </p:spPr>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p:txBody>
      </p:sp>
      <p:sp>
        <p:nvSpPr>
          <p:cNvPr id="122" name="TextBox 121"/>
          <p:cNvSpPr txBox="1"/>
          <p:nvPr/>
        </p:nvSpPr>
        <p:spPr>
          <a:xfrm>
            <a:off x="2081954" y="4279491"/>
            <a:ext cx="990276" cy="969496"/>
          </a:xfrm>
          <a:prstGeom prst="rect">
            <a:avLst/>
          </a:prstGeom>
          <a:noFill/>
        </p:spPr>
        <p:txBody>
          <a:bodyPr wrap="square" rtlCol="0">
            <a:spAutoFit/>
          </a:bodyPr>
          <a:lstStyle/>
          <a:p>
            <a:r>
              <a:rPr lang="en-US" sz="1000" b="1" i="1" u="sng" dirty="0"/>
              <a:t>‘Right</a:t>
            </a:r>
          </a:p>
          <a:p>
            <a:r>
              <a:rPr lang="en-US" sz="1000" b="1" i="1" u="sng" dirty="0"/>
              <a:t> size’</a:t>
            </a:r>
          </a:p>
          <a:p>
            <a:r>
              <a:rPr lang="en-US" sz="1000" b="1" i="1" u="sng" dirty="0"/>
              <a:t>Story </a:t>
            </a:r>
          </a:p>
          <a:p>
            <a:endParaRPr lang="en-US" sz="1100" b="1" i="1" u="sng" dirty="0"/>
          </a:p>
          <a:p>
            <a:endParaRPr lang="en-US" sz="1600" dirty="0"/>
          </a:p>
        </p:txBody>
      </p:sp>
      <p:grpSp>
        <p:nvGrpSpPr>
          <p:cNvPr id="123" name="Group 122"/>
          <p:cNvGrpSpPr/>
          <p:nvPr/>
        </p:nvGrpSpPr>
        <p:grpSpPr>
          <a:xfrm>
            <a:off x="8230619" y="3229000"/>
            <a:ext cx="713105" cy="923036"/>
            <a:chOff x="8135619" y="4143375"/>
            <a:chExt cx="713105" cy="923036"/>
          </a:xfrm>
        </p:grpSpPr>
        <p:sp>
          <p:nvSpPr>
            <p:cNvPr id="124" name="TextBox 123"/>
            <p:cNvSpPr txBox="1"/>
            <p:nvPr/>
          </p:nvSpPr>
          <p:spPr>
            <a:xfrm>
              <a:off x="8248943" y="4143375"/>
              <a:ext cx="599781" cy="230832"/>
            </a:xfrm>
            <a:prstGeom prst="rect">
              <a:avLst/>
            </a:prstGeom>
            <a:noFill/>
          </p:spPr>
          <p:txBody>
            <a:bodyPr wrap="square" rtlCol="0">
              <a:spAutoFit/>
            </a:bodyPr>
            <a:lstStyle/>
            <a:p>
              <a:r>
                <a:rPr lang="en-US" sz="900" dirty="0"/>
                <a:t>Product</a:t>
              </a:r>
            </a:p>
          </p:txBody>
        </p:sp>
        <p:pic>
          <p:nvPicPr>
            <p:cNvPr id="125" name="Picture 4" descr="C:\Documents and Settings\jwolcott\Local Settings\Temporary Internet Files\Content.IE5\3HWQS0ZJ\MC900334794[1].wmf"/>
            <p:cNvPicPr>
              <a:picLocks noChangeAspect="1" noChangeArrowheads="1"/>
            </p:cNvPicPr>
            <p:nvPr/>
          </p:nvPicPr>
          <p:blipFill>
            <a:blip r:embed="rId11" cstate="print"/>
            <a:srcRect/>
            <a:stretch>
              <a:fillRect/>
            </a:stretch>
          </p:blipFill>
          <p:spPr bwMode="auto">
            <a:xfrm>
              <a:off x="8135619" y="4315828"/>
              <a:ext cx="683378" cy="750583"/>
            </a:xfrm>
            <a:prstGeom prst="rect">
              <a:avLst/>
            </a:prstGeom>
            <a:noFill/>
          </p:spPr>
        </p:pic>
      </p:grpSp>
      <p:grpSp>
        <p:nvGrpSpPr>
          <p:cNvPr id="126" name="Group 125"/>
          <p:cNvGrpSpPr/>
          <p:nvPr/>
        </p:nvGrpSpPr>
        <p:grpSpPr>
          <a:xfrm>
            <a:off x="4240295" y="1576587"/>
            <a:ext cx="3989304" cy="2406164"/>
            <a:chOff x="6699402" y="207256"/>
            <a:chExt cx="2845095" cy="2804296"/>
          </a:xfrm>
        </p:grpSpPr>
        <p:pic>
          <p:nvPicPr>
            <p:cNvPr id="127" name="Picture 12"/>
            <p:cNvPicPr>
              <a:picLocks noChangeAspect="1" noChangeArrowheads="1"/>
            </p:cNvPicPr>
            <p:nvPr/>
          </p:nvPicPr>
          <p:blipFill>
            <a:blip r:embed="rId7" cstate="print"/>
            <a:srcRect/>
            <a:stretch>
              <a:fillRect/>
            </a:stretch>
          </p:blipFill>
          <p:spPr bwMode="auto">
            <a:xfrm>
              <a:off x="6712397" y="636650"/>
              <a:ext cx="2832100" cy="2374902"/>
            </a:xfrm>
            <a:prstGeom prst="rect">
              <a:avLst/>
            </a:prstGeom>
            <a:noFill/>
            <a:ln w="9525">
              <a:noFill/>
              <a:miter lim="800000"/>
              <a:headEnd/>
              <a:tailEnd/>
            </a:ln>
          </p:spPr>
        </p:pic>
        <p:pic>
          <p:nvPicPr>
            <p:cNvPr id="128" name="Picture 38"/>
            <p:cNvPicPr>
              <a:picLocks noChangeAspect="1" noChangeArrowheads="1"/>
            </p:cNvPicPr>
            <p:nvPr/>
          </p:nvPicPr>
          <p:blipFill>
            <a:blip r:embed="rId13" cstate="print"/>
            <a:srcRect/>
            <a:stretch>
              <a:fillRect/>
            </a:stretch>
          </p:blipFill>
          <p:spPr bwMode="auto">
            <a:xfrm rot="20838579">
              <a:off x="6699402" y="207256"/>
              <a:ext cx="800405" cy="851120"/>
            </a:xfrm>
            <a:prstGeom prst="rect">
              <a:avLst/>
            </a:prstGeom>
            <a:noFill/>
            <a:ln w="9525">
              <a:noFill/>
              <a:miter lim="800000"/>
              <a:headEnd/>
              <a:tailEnd/>
            </a:ln>
          </p:spPr>
        </p:pic>
      </p:grpSp>
    </p:spTree>
    <p:extLst>
      <p:ext uri="{BB962C8B-B14F-4D97-AF65-F5344CB8AC3E}">
        <p14:creationId xmlns:p14="http://schemas.microsoft.com/office/powerpoint/2010/main" val="410724973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Review</a:t>
            </a:r>
          </a:p>
        </p:txBody>
      </p:sp>
      <p:sp>
        <p:nvSpPr>
          <p:cNvPr id="2" name="Content Placeholder 1"/>
          <p:cNvSpPr>
            <a:spLocks noGrp="1"/>
          </p:cNvSpPr>
          <p:nvPr>
            <p:ph idx="1"/>
          </p:nvPr>
        </p:nvSpPr>
        <p:spPr>
          <a:xfrm>
            <a:off x="581809" y="1327652"/>
            <a:ext cx="4358326" cy="369332"/>
          </a:xfrm>
        </p:spPr>
        <p:txBody>
          <a:bodyPr/>
          <a:lstStyle/>
          <a:p>
            <a:pPr>
              <a:buClrTx/>
              <a:buFont typeface="Wingdings" pitchFamily="2" charset="2"/>
              <a:buChar char="§"/>
            </a:pPr>
            <a:r>
              <a:rPr lang="en-US" sz="2400" kern="1200" dirty="0">
                <a:latin typeface="Comic Sans MS" pitchFamily="66" charset="0"/>
              </a:rPr>
              <a:t>What is velocity?</a:t>
            </a:r>
          </a:p>
        </p:txBody>
      </p:sp>
      <p:sp>
        <p:nvSpPr>
          <p:cNvPr id="5" name="TextBox 4"/>
          <p:cNvSpPr txBox="1"/>
          <p:nvPr/>
        </p:nvSpPr>
        <p:spPr>
          <a:xfrm>
            <a:off x="765540" y="1745263"/>
            <a:ext cx="7347097" cy="830997"/>
          </a:xfrm>
          <a:prstGeom prst="rect">
            <a:avLst/>
          </a:prstGeom>
          <a:noFill/>
        </p:spPr>
        <p:txBody>
          <a:bodyPr wrap="square" rtlCol="0">
            <a:spAutoFit/>
          </a:bodyPr>
          <a:lstStyle/>
          <a:p>
            <a:r>
              <a:rPr lang="en-US" sz="2400" b="1" dirty="0">
                <a:latin typeface="Comic Sans MS" pitchFamily="66" charset="0"/>
              </a:rPr>
              <a:t>Rolling average of the total story points completed per Sprint.</a:t>
            </a:r>
          </a:p>
        </p:txBody>
      </p:sp>
      <p:sp>
        <p:nvSpPr>
          <p:cNvPr id="6" name="TextBox 5"/>
          <p:cNvSpPr txBox="1"/>
          <p:nvPr/>
        </p:nvSpPr>
        <p:spPr>
          <a:xfrm>
            <a:off x="457193" y="3063717"/>
            <a:ext cx="7464056" cy="461665"/>
          </a:xfrm>
          <a:prstGeom prst="rect">
            <a:avLst/>
          </a:prstGeom>
          <a:noFill/>
        </p:spPr>
        <p:txBody>
          <a:bodyPr wrap="square" rtlCol="0">
            <a:spAutoFit/>
          </a:bodyPr>
          <a:lstStyle/>
          <a:p>
            <a:pPr marL="342900" indent="-342900">
              <a:buFont typeface="Wingdings" pitchFamily="2" charset="2"/>
              <a:buChar char="§"/>
            </a:pPr>
            <a:r>
              <a:rPr lang="en-US" sz="2400" b="1" dirty="0"/>
              <a:t> </a:t>
            </a:r>
            <a:r>
              <a:rPr lang="en-US" sz="2400" b="1" dirty="0">
                <a:latin typeface="Comic Sans MS" pitchFamily="66" charset="0"/>
              </a:rPr>
              <a:t>Anyone can participate in the Daily Scrum.</a:t>
            </a:r>
          </a:p>
        </p:txBody>
      </p:sp>
      <p:sp>
        <p:nvSpPr>
          <p:cNvPr id="7" name="TextBox 6"/>
          <p:cNvSpPr txBox="1"/>
          <p:nvPr/>
        </p:nvSpPr>
        <p:spPr>
          <a:xfrm>
            <a:off x="829339" y="3542188"/>
            <a:ext cx="7081284" cy="1200329"/>
          </a:xfrm>
          <a:prstGeom prst="rect">
            <a:avLst/>
          </a:prstGeom>
          <a:noFill/>
        </p:spPr>
        <p:txBody>
          <a:bodyPr wrap="square" rtlCol="0">
            <a:spAutoFit/>
          </a:bodyPr>
          <a:lstStyle/>
          <a:p>
            <a:r>
              <a:rPr lang="en-US" sz="2400" b="1" dirty="0">
                <a:latin typeface="Comic Sans MS" pitchFamily="66" charset="0"/>
              </a:rPr>
              <a:t>False. If you are not a part of the development team or the Scrum Master, you may only speak if addressed.</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ppt_x</p:attrName>
                                        </p:attrNameLst>
                                      </p:cBhvr>
                                      <p:tavLst>
                                        <p:tav tm="0">
                                          <p:val>
                                            <p:strVal val="#ppt_x-.2"/>
                                          </p:val>
                                        </p:tav>
                                        <p:tav tm="100000">
                                          <p:val>
                                            <p:strVal val="#ppt_x"/>
                                          </p:val>
                                        </p:tav>
                                      </p:tavLst>
                                    </p:anim>
                                    <p:anim calcmode="lin" valueType="num">
                                      <p:cBhvr>
                                        <p:cTn id="22"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ppt_x</p:attrName>
                                        </p:attrNameLst>
                                      </p:cBhvr>
                                      <p:tavLst>
                                        <p:tav tm="0">
                                          <p:val>
                                            <p:strVal val="#ppt_x-.2"/>
                                          </p:val>
                                        </p:tav>
                                        <p:tav tm="100000">
                                          <p:val>
                                            <p:strVal val="#ppt_x"/>
                                          </p:val>
                                        </p:tav>
                                      </p:tavLst>
                                    </p:anim>
                                    <p:anim calcmode="lin" valueType="num">
                                      <p:cBhvr>
                                        <p:cTn id="29"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normAutofit/>
          </a:bodyPr>
          <a:lstStyle/>
          <a:p>
            <a:pPr eaLnBrk="0" hangingPunct="0"/>
            <a:r>
              <a:rPr lang="en-US" sz="2800" dirty="0"/>
              <a:t>Agile – Dispelling the Myths</a:t>
            </a:r>
          </a:p>
        </p:txBody>
      </p:sp>
      <p:pic>
        <p:nvPicPr>
          <p:cNvPr id="7" name="Picture 6" descr="http://rbazinet.files.wordpress.com/2007/11/dilbert2666700071126.gif"/>
          <p:cNvPicPr>
            <a:picLocks noChangeAspect="1" noChangeArrowheads="1"/>
          </p:cNvPicPr>
          <p:nvPr/>
        </p:nvPicPr>
        <p:blipFill>
          <a:blip r:embed="rId3" cstate="print"/>
          <a:srcRect/>
          <a:stretch>
            <a:fillRect/>
          </a:stretch>
        </p:blipFill>
        <p:spPr bwMode="auto">
          <a:xfrm>
            <a:off x="187025" y="1908874"/>
            <a:ext cx="8769951" cy="3040251"/>
          </a:xfrm>
          <a:prstGeom prst="rect">
            <a:avLst/>
          </a:prstGeom>
          <a:noFill/>
        </p:spPr>
      </p:pic>
    </p:spTree>
    <p:extLst>
      <p:ext uri="{BB962C8B-B14F-4D97-AF65-F5344CB8AC3E}">
        <p14:creationId xmlns:p14="http://schemas.microsoft.com/office/powerpoint/2010/main" val="244093252"/>
      </p:ext>
    </p:extLst>
  </p:cSld>
  <p:clrMapOvr>
    <a:masterClrMapping/>
  </p:clrMapOvr>
  <p:transition spd="med" advClick="0">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Review</a:t>
            </a:r>
          </a:p>
        </p:txBody>
      </p:sp>
      <p:sp>
        <p:nvSpPr>
          <p:cNvPr id="8" name="TextBox 7"/>
          <p:cNvSpPr txBox="1"/>
          <p:nvPr/>
        </p:nvSpPr>
        <p:spPr>
          <a:xfrm>
            <a:off x="467822" y="1103632"/>
            <a:ext cx="8102010" cy="830997"/>
          </a:xfrm>
          <a:prstGeom prst="rect">
            <a:avLst/>
          </a:prstGeom>
          <a:noFill/>
        </p:spPr>
        <p:txBody>
          <a:bodyPr wrap="square" rtlCol="0">
            <a:spAutoFit/>
          </a:bodyPr>
          <a:lstStyle/>
          <a:p>
            <a:pPr marL="342900" indent="-342900">
              <a:buFont typeface="Wingdings" pitchFamily="2" charset="2"/>
              <a:buChar char="§"/>
            </a:pPr>
            <a:r>
              <a:rPr lang="en-US" sz="2400" b="1" dirty="0">
                <a:latin typeface="Comic Sans MS" pitchFamily="66" charset="0"/>
              </a:rPr>
              <a:t>The Daily Scrum is an opportunity for the team to give the Scrum Master their status</a:t>
            </a:r>
            <a:r>
              <a:rPr lang="en-US" sz="2400" dirty="0">
                <a:latin typeface="Comic Sans MS" pitchFamily="66" charset="0"/>
              </a:rPr>
              <a:t>.</a:t>
            </a:r>
          </a:p>
        </p:txBody>
      </p:sp>
      <p:sp>
        <p:nvSpPr>
          <p:cNvPr id="10" name="TextBox 9"/>
          <p:cNvSpPr txBox="1"/>
          <p:nvPr/>
        </p:nvSpPr>
        <p:spPr>
          <a:xfrm>
            <a:off x="765546" y="2071266"/>
            <a:ext cx="8091386" cy="1200329"/>
          </a:xfrm>
          <a:prstGeom prst="rect">
            <a:avLst/>
          </a:prstGeom>
          <a:noFill/>
        </p:spPr>
        <p:txBody>
          <a:bodyPr wrap="square" rtlCol="0">
            <a:spAutoFit/>
          </a:bodyPr>
          <a:lstStyle/>
          <a:p>
            <a:r>
              <a:rPr lang="en-US" sz="2400" b="1" dirty="0">
                <a:latin typeface="Comic Sans MS" pitchFamily="66" charset="0"/>
              </a:rPr>
              <a:t>False. This is an opportunity for the team members to update the team and plan for the next day. This is not a report to the Scrum Master.</a:t>
            </a:r>
          </a:p>
        </p:txBody>
      </p:sp>
      <p:sp>
        <p:nvSpPr>
          <p:cNvPr id="11" name="TextBox 10"/>
          <p:cNvSpPr txBox="1"/>
          <p:nvPr/>
        </p:nvSpPr>
        <p:spPr>
          <a:xfrm>
            <a:off x="489091" y="3496037"/>
            <a:ext cx="6921795" cy="461665"/>
          </a:xfrm>
          <a:prstGeom prst="rect">
            <a:avLst/>
          </a:prstGeom>
          <a:noFill/>
        </p:spPr>
        <p:txBody>
          <a:bodyPr wrap="square" rtlCol="0">
            <a:spAutoFit/>
          </a:bodyPr>
          <a:lstStyle/>
          <a:p>
            <a:pPr marL="342900" indent="-342900">
              <a:buFont typeface="Wingdings" pitchFamily="2" charset="2"/>
              <a:buChar char="§"/>
            </a:pPr>
            <a:r>
              <a:rPr lang="en-US" sz="2400" b="1" dirty="0"/>
              <a:t> </a:t>
            </a:r>
            <a:r>
              <a:rPr lang="en-US" sz="2400" b="1" dirty="0">
                <a:latin typeface="Comic Sans MS" pitchFamily="66" charset="0"/>
              </a:rPr>
              <a:t>Anyone may attend the Sprint Review.</a:t>
            </a:r>
          </a:p>
        </p:txBody>
      </p:sp>
      <p:sp>
        <p:nvSpPr>
          <p:cNvPr id="12" name="TextBox 11"/>
          <p:cNvSpPr txBox="1"/>
          <p:nvPr/>
        </p:nvSpPr>
        <p:spPr>
          <a:xfrm>
            <a:off x="818718" y="4027673"/>
            <a:ext cx="8038214" cy="1200329"/>
          </a:xfrm>
          <a:prstGeom prst="rect">
            <a:avLst/>
          </a:prstGeom>
          <a:noFill/>
        </p:spPr>
        <p:txBody>
          <a:bodyPr wrap="square" rtlCol="0">
            <a:spAutoFit/>
          </a:bodyPr>
          <a:lstStyle/>
          <a:p>
            <a:r>
              <a:rPr lang="en-US" sz="2400" b="1" dirty="0">
                <a:latin typeface="Comic Sans MS" pitchFamily="66" charset="0"/>
              </a:rPr>
              <a:t>Yes. The Sprint Review is an opportunity to share what was accomplished and to get feedback from the stakeholders and users.</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ppt_x</p:attrName>
                                        </p:attrNameLst>
                                      </p:cBhvr>
                                      <p:tavLst>
                                        <p:tav tm="0">
                                          <p:val>
                                            <p:strVal val="#ppt_x-.2"/>
                                          </p:val>
                                        </p:tav>
                                        <p:tav tm="100000">
                                          <p:val>
                                            <p:strVal val="#ppt_x"/>
                                          </p:val>
                                        </p:tav>
                                      </p:tavLst>
                                    </p:anim>
                                    <p:anim calcmode="lin" valueType="num">
                                      <p:cBhvr>
                                        <p:cTn id="15"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ppt_x</p:attrName>
                                        </p:attrNameLst>
                                      </p:cBhvr>
                                      <p:tavLst>
                                        <p:tav tm="0">
                                          <p:val>
                                            <p:strVal val="#ppt_x-.2"/>
                                          </p:val>
                                        </p:tav>
                                        <p:tav tm="100000">
                                          <p:val>
                                            <p:strVal val="#ppt_x"/>
                                          </p:val>
                                        </p:tav>
                                      </p:tavLst>
                                    </p:anim>
                                    <p:anim calcmode="lin" valueType="num">
                                      <p:cBhvr>
                                        <p:cTn id="22"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ppt_x</p:attrName>
                                        </p:attrNameLst>
                                      </p:cBhvr>
                                      <p:tavLst>
                                        <p:tav tm="0">
                                          <p:val>
                                            <p:strVal val="#ppt_x-.2"/>
                                          </p:val>
                                        </p:tav>
                                        <p:tav tm="100000">
                                          <p:val>
                                            <p:strVal val="#ppt_x"/>
                                          </p:val>
                                        </p:tav>
                                      </p:tavLst>
                                    </p:anim>
                                    <p:anim calcmode="lin" valueType="num">
                                      <p:cBhvr>
                                        <p:cTn id="29"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Review</a:t>
            </a:r>
          </a:p>
        </p:txBody>
      </p:sp>
      <p:sp>
        <p:nvSpPr>
          <p:cNvPr id="8" name="TextBox 7"/>
          <p:cNvSpPr txBox="1"/>
          <p:nvPr/>
        </p:nvSpPr>
        <p:spPr>
          <a:xfrm>
            <a:off x="467822" y="1091757"/>
            <a:ext cx="8102010" cy="830997"/>
          </a:xfrm>
          <a:prstGeom prst="rect">
            <a:avLst/>
          </a:prstGeom>
          <a:noFill/>
        </p:spPr>
        <p:txBody>
          <a:bodyPr wrap="square" rtlCol="0">
            <a:spAutoFit/>
          </a:bodyPr>
          <a:lstStyle/>
          <a:p>
            <a:pPr marL="342900" indent="-342900">
              <a:buFont typeface="Wingdings" pitchFamily="2" charset="2"/>
              <a:buChar char="§"/>
            </a:pPr>
            <a:r>
              <a:rPr lang="en-US" sz="2400" b="1" dirty="0">
                <a:latin typeface="Comic Sans MS" pitchFamily="66" charset="0"/>
              </a:rPr>
              <a:t>What sprint ceremony allows the team to reflect on the last sprint?</a:t>
            </a:r>
            <a:endParaRPr lang="en-US" sz="2400" dirty="0">
              <a:latin typeface="Comic Sans MS" pitchFamily="66" charset="0"/>
            </a:endParaRPr>
          </a:p>
        </p:txBody>
      </p:sp>
      <p:sp>
        <p:nvSpPr>
          <p:cNvPr id="10" name="TextBox 9"/>
          <p:cNvSpPr txBox="1"/>
          <p:nvPr/>
        </p:nvSpPr>
        <p:spPr>
          <a:xfrm>
            <a:off x="765546" y="2059391"/>
            <a:ext cx="7442791" cy="461665"/>
          </a:xfrm>
          <a:prstGeom prst="rect">
            <a:avLst/>
          </a:prstGeom>
          <a:noFill/>
        </p:spPr>
        <p:txBody>
          <a:bodyPr wrap="square" rtlCol="0">
            <a:spAutoFit/>
          </a:bodyPr>
          <a:lstStyle/>
          <a:p>
            <a:r>
              <a:rPr lang="en-US" sz="2400" b="1" dirty="0">
                <a:latin typeface="Comic Sans MS" pitchFamily="66" charset="0"/>
              </a:rPr>
              <a:t>Sprint Retrospective</a:t>
            </a:r>
          </a:p>
        </p:txBody>
      </p:sp>
      <p:sp>
        <p:nvSpPr>
          <p:cNvPr id="11" name="TextBox 10"/>
          <p:cNvSpPr txBox="1"/>
          <p:nvPr/>
        </p:nvSpPr>
        <p:spPr>
          <a:xfrm>
            <a:off x="489091" y="2654788"/>
            <a:ext cx="6921795" cy="830997"/>
          </a:xfrm>
          <a:prstGeom prst="rect">
            <a:avLst/>
          </a:prstGeom>
          <a:noFill/>
        </p:spPr>
        <p:txBody>
          <a:bodyPr wrap="square" rtlCol="0">
            <a:spAutoFit/>
          </a:bodyPr>
          <a:lstStyle/>
          <a:p>
            <a:pPr marL="342900" indent="-342900">
              <a:buFont typeface="Wingdings" pitchFamily="2" charset="2"/>
              <a:buChar char="§"/>
            </a:pPr>
            <a:r>
              <a:rPr lang="en-US" sz="2400" b="1" dirty="0">
                <a:latin typeface="Comic Sans MS" pitchFamily="66" charset="0"/>
              </a:rPr>
              <a:t>What are the three questions that help guide the Sprint Retrospective?</a:t>
            </a:r>
          </a:p>
        </p:txBody>
      </p:sp>
      <p:sp>
        <p:nvSpPr>
          <p:cNvPr id="12" name="TextBox 11"/>
          <p:cNvSpPr txBox="1"/>
          <p:nvPr/>
        </p:nvSpPr>
        <p:spPr>
          <a:xfrm>
            <a:off x="818718" y="3590478"/>
            <a:ext cx="8038214" cy="1569660"/>
          </a:xfrm>
          <a:prstGeom prst="rect">
            <a:avLst/>
          </a:prstGeom>
          <a:noFill/>
        </p:spPr>
        <p:txBody>
          <a:bodyPr wrap="square" rtlCol="0">
            <a:spAutoFit/>
          </a:bodyPr>
          <a:lstStyle/>
          <a:p>
            <a:pPr marL="0" lvl="2">
              <a:spcAft>
                <a:spcPts val="600"/>
              </a:spcAft>
            </a:pPr>
            <a:r>
              <a:rPr lang="en-US" sz="2400" b="1" dirty="0">
                <a:latin typeface="Comic Sans MS" pitchFamily="66" charset="0"/>
              </a:rPr>
              <a:t>1. What went well?</a:t>
            </a:r>
            <a:br>
              <a:rPr lang="en-US" sz="2400" b="1" dirty="0">
                <a:latin typeface="Comic Sans MS" pitchFamily="66" charset="0"/>
              </a:rPr>
            </a:br>
            <a:r>
              <a:rPr lang="en-US" sz="2400" b="1" dirty="0">
                <a:latin typeface="Comic Sans MS" pitchFamily="66" charset="0"/>
              </a:rPr>
              <a:t>2. What did not go so well?</a:t>
            </a:r>
            <a:br>
              <a:rPr lang="en-US" sz="2400" b="1" dirty="0">
                <a:latin typeface="Comic Sans MS" pitchFamily="66" charset="0"/>
              </a:rPr>
            </a:br>
            <a:r>
              <a:rPr lang="en-US" sz="2400" b="1" dirty="0">
                <a:latin typeface="Comic Sans MS" pitchFamily="66" charset="0"/>
              </a:rPr>
              <a:t>3. What action items will we take to improve going forward?</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ppt_x</p:attrName>
                                        </p:attrNameLst>
                                      </p:cBhvr>
                                      <p:tavLst>
                                        <p:tav tm="0">
                                          <p:val>
                                            <p:strVal val="#ppt_x-.2"/>
                                          </p:val>
                                        </p:tav>
                                        <p:tav tm="100000">
                                          <p:val>
                                            <p:strVal val="#ppt_x"/>
                                          </p:val>
                                        </p:tav>
                                      </p:tavLst>
                                    </p:anim>
                                    <p:anim calcmode="lin" valueType="num">
                                      <p:cBhvr>
                                        <p:cTn id="15"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ppt_x</p:attrName>
                                        </p:attrNameLst>
                                      </p:cBhvr>
                                      <p:tavLst>
                                        <p:tav tm="0">
                                          <p:val>
                                            <p:strVal val="#ppt_x-.2"/>
                                          </p:val>
                                        </p:tav>
                                        <p:tav tm="100000">
                                          <p:val>
                                            <p:strVal val="#ppt_x"/>
                                          </p:val>
                                        </p:tav>
                                      </p:tavLst>
                                    </p:anim>
                                    <p:anim calcmode="lin" valueType="num">
                                      <p:cBhvr>
                                        <p:cTn id="22"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ppt_x</p:attrName>
                                        </p:attrNameLst>
                                      </p:cBhvr>
                                      <p:tavLst>
                                        <p:tav tm="0">
                                          <p:val>
                                            <p:strVal val="#ppt_x-.2"/>
                                          </p:val>
                                        </p:tav>
                                        <p:tav tm="100000">
                                          <p:val>
                                            <p:strVal val="#ppt_x"/>
                                          </p:val>
                                        </p:tav>
                                      </p:tavLst>
                                    </p:anim>
                                    <p:anim calcmode="lin" valueType="num">
                                      <p:cBhvr>
                                        <p:cTn id="29"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Review</a:t>
            </a:r>
          </a:p>
        </p:txBody>
      </p:sp>
      <p:sp>
        <p:nvSpPr>
          <p:cNvPr id="8" name="TextBox 7"/>
          <p:cNvSpPr txBox="1"/>
          <p:nvPr/>
        </p:nvSpPr>
        <p:spPr>
          <a:xfrm>
            <a:off x="467822" y="1186757"/>
            <a:ext cx="8102010" cy="830997"/>
          </a:xfrm>
          <a:prstGeom prst="rect">
            <a:avLst/>
          </a:prstGeom>
          <a:noFill/>
        </p:spPr>
        <p:txBody>
          <a:bodyPr wrap="square" rtlCol="0">
            <a:spAutoFit/>
          </a:bodyPr>
          <a:lstStyle/>
          <a:p>
            <a:pPr marL="342900" indent="-342900">
              <a:buFont typeface="Wingdings" pitchFamily="2" charset="2"/>
              <a:buChar char="§"/>
            </a:pPr>
            <a:r>
              <a:rPr lang="en-US" sz="2400" b="1" dirty="0">
                <a:latin typeface="Comic Sans MS" pitchFamily="66" charset="0"/>
              </a:rPr>
              <a:t>When does the team decompose the stories into tasks?</a:t>
            </a:r>
            <a:endParaRPr lang="en-US" sz="2400" dirty="0">
              <a:latin typeface="Comic Sans MS" pitchFamily="66" charset="0"/>
            </a:endParaRPr>
          </a:p>
        </p:txBody>
      </p:sp>
      <p:sp>
        <p:nvSpPr>
          <p:cNvPr id="10" name="TextBox 9"/>
          <p:cNvSpPr txBox="1"/>
          <p:nvPr/>
        </p:nvSpPr>
        <p:spPr>
          <a:xfrm>
            <a:off x="765546" y="1984656"/>
            <a:ext cx="7442791" cy="461665"/>
          </a:xfrm>
          <a:prstGeom prst="rect">
            <a:avLst/>
          </a:prstGeom>
          <a:noFill/>
        </p:spPr>
        <p:txBody>
          <a:bodyPr wrap="square" rtlCol="0">
            <a:spAutoFit/>
          </a:bodyPr>
          <a:lstStyle/>
          <a:p>
            <a:r>
              <a:rPr lang="en-US" sz="2400" b="1" dirty="0">
                <a:latin typeface="Comic Sans MS" pitchFamily="66" charset="0"/>
              </a:rPr>
              <a:t>Sprint Planning</a:t>
            </a:r>
          </a:p>
        </p:txBody>
      </p:sp>
      <p:sp>
        <p:nvSpPr>
          <p:cNvPr id="11" name="TextBox 10"/>
          <p:cNvSpPr txBox="1"/>
          <p:nvPr/>
        </p:nvSpPr>
        <p:spPr>
          <a:xfrm>
            <a:off x="489091" y="2609468"/>
            <a:ext cx="6921795" cy="830997"/>
          </a:xfrm>
          <a:prstGeom prst="rect">
            <a:avLst/>
          </a:prstGeom>
          <a:noFill/>
        </p:spPr>
        <p:txBody>
          <a:bodyPr wrap="square" rtlCol="0">
            <a:spAutoFit/>
          </a:bodyPr>
          <a:lstStyle/>
          <a:p>
            <a:pPr marL="342900" indent="-342900">
              <a:buFont typeface="Wingdings" pitchFamily="2" charset="2"/>
              <a:buChar char="§"/>
            </a:pPr>
            <a:r>
              <a:rPr lang="en-US" sz="2400" b="1" dirty="0">
                <a:latin typeface="Comic Sans MS" pitchFamily="66" charset="0"/>
              </a:rPr>
              <a:t>Sprint Planning is the time for the team to “solve” the story.</a:t>
            </a:r>
          </a:p>
        </p:txBody>
      </p:sp>
      <p:sp>
        <p:nvSpPr>
          <p:cNvPr id="12" name="TextBox 11"/>
          <p:cNvSpPr txBox="1"/>
          <p:nvPr/>
        </p:nvSpPr>
        <p:spPr>
          <a:xfrm>
            <a:off x="818718" y="3491993"/>
            <a:ext cx="8038214" cy="1200329"/>
          </a:xfrm>
          <a:prstGeom prst="rect">
            <a:avLst/>
          </a:prstGeom>
          <a:noFill/>
        </p:spPr>
        <p:txBody>
          <a:bodyPr wrap="square" rtlCol="0">
            <a:spAutoFit/>
          </a:bodyPr>
          <a:lstStyle/>
          <a:p>
            <a:r>
              <a:rPr lang="en-US" sz="2400" b="1" dirty="0">
                <a:latin typeface="Comic Sans MS" pitchFamily="66" charset="0"/>
              </a:rPr>
              <a:t>False. The team identifies the tasks needed to complete a story but this is not the time to determine how.</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ppt_x</p:attrName>
                                        </p:attrNameLst>
                                      </p:cBhvr>
                                      <p:tavLst>
                                        <p:tav tm="0">
                                          <p:val>
                                            <p:strVal val="#ppt_x-.2"/>
                                          </p:val>
                                        </p:tav>
                                        <p:tav tm="100000">
                                          <p:val>
                                            <p:strVal val="#ppt_x"/>
                                          </p:val>
                                        </p:tav>
                                      </p:tavLst>
                                    </p:anim>
                                    <p:anim calcmode="lin" valueType="num">
                                      <p:cBhvr>
                                        <p:cTn id="15"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ppt_x</p:attrName>
                                        </p:attrNameLst>
                                      </p:cBhvr>
                                      <p:tavLst>
                                        <p:tav tm="0">
                                          <p:val>
                                            <p:strVal val="#ppt_x-.2"/>
                                          </p:val>
                                        </p:tav>
                                        <p:tav tm="100000">
                                          <p:val>
                                            <p:strVal val="#ppt_x"/>
                                          </p:val>
                                        </p:tav>
                                      </p:tavLst>
                                    </p:anim>
                                    <p:anim calcmode="lin" valueType="num">
                                      <p:cBhvr>
                                        <p:cTn id="22"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ppt_x</p:attrName>
                                        </p:attrNameLst>
                                      </p:cBhvr>
                                      <p:tavLst>
                                        <p:tav tm="0">
                                          <p:val>
                                            <p:strVal val="#ppt_x-.2"/>
                                          </p:val>
                                        </p:tav>
                                        <p:tav tm="100000">
                                          <p:val>
                                            <p:strVal val="#ppt_x"/>
                                          </p:val>
                                        </p:tav>
                                      </p:tavLst>
                                    </p:anim>
                                    <p:anim calcmode="lin" valueType="num">
                                      <p:cBhvr>
                                        <p:cTn id="29"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Review</a:t>
            </a:r>
          </a:p>
        </p:txBody>
      </p:sp>
      <p:sp>
        <p:nvSpPr>
          <p:cNvPr id="9" name="TextBox 8"/>
          <p:cNvSpPr txBox="1"/>
          <p:nvPr/>
        </p:nvSpPr>
        <p:spPr>
          <a:xfrm>
            <a:off x="510355" y="1049878"/>
            <a:ext cx="7176977" cy="830997"/>
          </a:xfrm>
          <a:prstGeom prst="rect">
            <a:avLst/>
          </a:prstGeom>
          <a:noFill/>
        </p:spPr>
        <p:txBody>
          <a:bodyPr wrap="square" rtlCol="0">
            <a:spAutoFit/>
          </a:bodyPr>
          <a:lstStyle/>
          <a:p>
            <a:pPr marL="342900" indent="-342900">
              <a:buFont typeface="Wingdings" pitchFamily="2" charset="2"/>
              <a:buChar char="§"/>
              <a:tabLst>
                <a:tab pos="339725" algn="l"/>
              </a:tabLst>
            </a:pPr>
            <a:r>
              <a:rPr lang="en-US" sz="2400" b="1" dirty="0">
                <a:latin typeface="Comic Sans MS" pitchFamily="66" charset="0"/>
              </a:rPr>
              <a:t>A story needs to have all of the detail before it can be added to the backlog.</a:t>
            </a:r>
          </a:p>
        </p:txBody>
      </p:sp>
      <p:sp>
        <p:nvSpPr>
          <p:cNvPr id="13" name="TextBox 12"/>
          <p:cNvSpPr txBox="1"/>
          <p:nvPr/>
        </p:nvSpPr>
        <p:spPr>
          <a:xfrm>
            <a:off x="797449" y="2006939"/>
            <a:ext cx="6741042" cy="1200329"/>
          </a:xfrm>
          <a:prstGeom prst="rect">
            <a:avLst/>
          </a:prstGeom>
          <a:noFill/>
        </p:spPr>
        <p:txBody>
          <a:bodyPr wrap="square" rtlCol="0">
            <a:spAutoFit/>
          </a:bodyPr>
          <a:lstStyle/>
          <a:p>
            <a:r>
              <a:rPr lang="en-US" sz="2400" b="1" dirty="0">
                <a:latin typeface="Comic Sans MS" pitchFamily="66" charset="0"/>
              </a:rPr>
              <a:t>False. The stories in the backlog are initially at a high level. The detail does need to be added prior to Sprint Planning.</a:t>
            </a:r>
          </a:p>
        </p:txBody>
      </p:sp>
      <p:sp>
        <p:nvSpPr>
          <p:cNvPr id="14" name="TextBox 13"/>
          <p:cNvSpPr txBox="1"/>
          <p:nvPr/>
        </p:nvSpPr>
        <p:spPr>
          <a:xfrm>
            <a:off x="499726" y="3378543"/>
            <a:ext cx="7708604" cy="892552"/>
          </a:xfrm>
          <a:prstGeom prst="rect">
            <a:avLst/>
          </a:prstGeom>
          <a:noFill/>
        </p:spPr>
        <p:txBody>
          <a:bodyPr wrap="square" rtlCol="0">
            <a:spAutoFit/>
          </a:bodyPr>
          <a:lstStyle/>
          <a:p>
            <a:pPr marL="342900" indent="-342900">
              <a:buFont typeface="Wingdings" pitchFamily="2" charset="2"/>
              <a:buChar char="§"/>
            </a:pPr>
            <a:r>
              <a:rPr lang="en-US" sz="2400" b="1" dirty="0">
                <a:latin typeface="Comic Sans MS" pitchFamily="66" charset="0"/>
              </a:rPr>
              <a:t>The Product Owner can add stories to the sprint at anytime</a:t>
            </a:r>
            <a:r>
              <a:rPr lang="en-US" dirty="0">
                <a:latin typeface="Comic Sans MS" pitchFamily="66" charset="0"/>
              </a:rPr>
              <a:t>.</a:t>
            </a:r>
          </a:p>
        </p:txBody>
      </p:sp>
      <p:sp>
        <p:nvSpPr>
          <p:cNvPr id="15" name="TextBox 14"/>
          <p:cNvSpPr txBox="1"/>
          <p:nvPr/>
        </p:nvSpPr>
        <p:spPr>
          <a:xfrm>
            <a:off x="818707" y="4282306"/>
            <a:ext cx="7432158" cy="1200329"/>
          </a:xfrm>
          <a:prstGeom prst="rect">
            <a:avLst/>
          </a:prstGeom>
          <a:noFill/>
        </p:spPr>
        <p:txBody>
          <a:bodyPr wrap="square" rtlCol="0">
            <a:spAutoFit/>
          </a:bodyPr>
          <a:lstStyle/>
          <a:p>
            <a:r>
              <a:rPr lang="en-US" sz="2400" b="1" dirty="0">
                <a:latin typeface="Comic Sans MS" pitchFamily="66" charset="0"/>
              </a:rPr>
              <a:t>False. Once the team has committed to the stories they will complete in the sprint, the Product Owner commits to not adding stories.</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ppt_x</p:attrName>
                                        </p:attrNameLst>
                                      </p:cBhvr>
                                      <p:tavLst>
                                        <p:tav tm="0">
                                          <p:val>
                                            <p:strVal val="#ppt_x-.2"/>
                                          </p:val>
                                        </p:tav>
                                        <p:tav tm="100000">
                                          <p:val>
                                            <p:strVal val="#ppt_x"/>
                                          </p:val>
                                        </p:tav>
                                      </p:tavLst>
                                    </p:anim>
                                    <p:anim calcmode="lin" valueType="num">
                                      <p:cBhvr>
                                        <p:cTn id="15"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ppt_x</p:attrName>
                                        </p:attrNameLst>
                                      </p:cBhvr>
                                      <p:tavLst>
                                        <p:tav tm="0">
                                          <p:val>
                                            <p:strVal val="#ppt_x-.2"/>
                                          </p:val>
                                        </p:tav>
                                        <p:tav tm="100000">
                                          <p:val>
                                            <p:strVal val="#ppt_x"/>
                                          </p:val>
                                        </p:tav>
                                      </p:tavLst>
                                    </p:anim>
                                    <p:anim calcmode="lin" valueType="num">
                                      <p:cBhvr>
                                        <p:cTn id="22"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ppt_x</p:attrName>
                                        </p:attrNameLst>
                                      </p:cBhvr>
                                      <p:tavLst>
                                        <p:tav tm="0">
                                          <p:val>
                                            <p:strVal val="#ppt_x-.2"/>
                                          </p:val>
                                        </p:tav>
                                        <p:tav tm="100000">
                                          <p:val>
                                            <p:strVal val="#ppt_x"/>
                                          </p:val>
                                        </p:tav>
                                      </p:tavLst>
                                    </p:anim>
                                    <p:anim calcmode="lin" valueType="num">
                                      <p:cBhvr>
                                        <p:cTn id="29"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Review</a:t>
            </a:r>
          </a:p>
        </p:txBody>
      </p:sp>
      <p:sp>
        <p:nvSpPr>
          <p:cNvPr id="9" name="TextBox 8"/>
          <p:cNvSpPr txBox="1"/>
          <p:nvPr/>
        </p:nvSpPr>
        <p:spPr>
          <a:xfrm>
            <a:off x="510355" y="1097378"/>
            <a:ext cx="7176977" cy="1200329"/>
          </a:xfrm>
          <a:prstGeom prst="rect">
            <a:avLst/>
          </a:prstGeom>
          <a:noFill/>
        </p:spPr>
        <p:txBody>
          <a:bodyPr wrap="square" rtlCol="0">
            <a:spAutoFit/>
          </a:bodyPr>
          <a:lstStyle/>
          <a:p>
            <a:pPr marL="342900" indent="-342900">
              <a:buFont typeface="Wingdings" pitchFamily="2" charset="2"/>
              <a:buChar char="§"/>
              <a:tabLst>
                <a:tab pos="339725" algn="l"/>
              </a:tabLst>
            </a:pPr>
            <a:r>
              <a:rPr lang="en-US" sz="2400" b="1" dirty="0">
                <a:latin typeface="Comic Sans MS" pitchFamily="66" charset="0"/>
              </a:rPr>
              <a:t>It’s ok to code more than what the acceptance criteria calls for, especially if I know it’s in a future story.</a:t>
            </a:r>
          </a:p>
        </p:txBody>
      </p:sp>
      <p:sp>
        <p:nvSpPr>
          <p:cNvPr id="13" name="TextBox 12"/>
          <p:cNvSpPr txBox="1"/>
          <p:nvPr/>
        </p:nvSpPr>
        <p:spPr>
          <a:xfrm>
            <a:off x="797449" y="2256466"/>
            <a:ext cx="6741042" cy="1200329"/>
          </a:xfrm>
          <a:prstGeom prst="rect">
            <a:avLst/>
          </a:prstGeom>
          <a:noFill/>
        </p:spPr>
        <p:txBody>
          <a:bodyPr wrap="square" rtlCol="0">
            <a:spAutoFit/>
          </a:bodyPr>
          <a:lstStyle/>
          <a:p>
            <a:r>
              <a:rPr lang="en-US" sz="2400" b="1" dirty="0">
                <a:latin typeface="Comic Sans MS" pitchFamily="66" charset="0"/>
              </a:rPr>
              <a:t>NO! Keep it simple. Only code what is needed in order to meet the acceptance criteria.  </a:t>
            </a:r>
          </a:p>
        </p:txBody>
      </p:sp>
      <p:sp>
        <p:nvSpPr>
          <p:cNvPr id="14" name="TextBox 13"/>
          <p:cNvSpPr txBox="1"/>
          <p:nvPr/>
        </p:nvSpPr>
        <p:spPr>
          <a:xfrm>
            <a:off x="499726" y="3457942"/>
            <a:ext cx="7708604" cy="461665"/>
          </a:xfrm>
          <a:prstGeom prst="rect">
            <a:avLst/>
          </a:prstGeom>
          <a:noFill/>
        </p:spPr>
        <p:txBody>
          <a:bodyPr wrap="square" rtlCol="0">
            <a:spAutoFit/>
          </a:bodyPr>
          <a:lstStyle/>
          <a:p>
            <a:pPr marL="342900" indent="-342900">
              <a:buFont typeface="Wingdings" pitchFamily="2" charset="2"/>
              <a:buChar char="§"/>
            </a:pPr>
            <a:r>
              <a:rPr lang="en-US" sz="2400" b="1" dirty="0">
                <a:latin typeface="Comic Sans MS" pitchFamily="66" charset="0"/>
              </a:rPr>
              <a:t>Why?</a:t>
            </a:r>
            <a:endParaRPr lang="en-US" dirty="0">
              <a:latin typeface="Comic Sans MS" pitchFamily="66" charset="0"/>
            </a:endParaRPr>
          </a:p>
        </p:txBody>
      </p:sp>
      <p:sp>
        <p:nvSpPr>
          <p:cNvPr id="15" name="TextBox 14"/>
          <p:cNvSpPr txBox="1"/>
          <p:nvPr/>
        </p:nvSpPr>
        <p:spPr>
          <a:xfrm>
            <a:off x="818707" y="3989550"/>
            <a:ext cx="7432158" cy="1569660"/>
          </a:xfrm>
          <a:prstGeom prst="rect">
            <a:avLst/>
          </a:prstGeom>
          <a:noFill/>
        </p:spPr>
        <p:txBody>
          <a:bodyPr wrap="square" rtlCol="0">
            <a:spAutoFit/>
          </a:bodyPr>
          <a:lstStyle/>
          <a:p>
            <a:r>
              <a:rPr lang="en-US" sz="2400" b="1" dirty="0">
                <a:latin typeface="Comic Sans MS" pitchFamily="66" charset="0"/>
              </a:rPr>
              <a:t>1. Customer needs change</a:t>
            </a:r>
            <a:br>
              <a:rPr lang="en-US" sz="2400" b="1" dirty="0">
                <a:latin typeface="Comic Sans MS" pitchFamily="66" charset="0"/>
              </a:rPr>
            </a:br>
            <a:r>
              <a:rPr lang="en-US" sz="2400" b="1" dirty="0">
                <a:latin typeface="Comic Sans MS" pitchFamily="66" charset="0"/>
              </a:rPr>
              <a:t>2. Priorities change</a:t>
            </a:r>
            <a:br>
              <a:rPr lang="en-US" sz="2400" b="1" dirty="0">
                <a:latin typeface="Comic Sans MS" pitchFamily="66" charset="0"/>
              </a:rPr>
            </a:br>
            <a:r>
              <a:rPr lang="en-US" sz="2400" b="1" dirty="0">
                <a:latin typeface="Comic Sans MS" pitchFamily="66" charset="0"/>
              </a:rPr>
              <a:t>3. Creates the need for additional tasks</a:t>
            </a:r>
            <a:br>
              <a:rPr lang="en-US" sz="2400" b="1" dirty="0">
                <a:latin typeface="Comic Sans MS" pitchFamily="66" charset="0"/>
              </a:rPr>
            </a:br>
            <a:r>
              <a:rPr lang="en-US" sz="2400" b="1" dirty="0">
                <a:latin typeface="Comic Sans MS" pitchFamily="66" charset="0"/>
              </a:rPr>
              <a:t>4. Domino effect </a:t>
            </a:r>
          </a:p>
        </p:txBody>
      </p:sp>
    </p:spTree>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ppt_x</p:attrName>
                                        </p:attrNameLst>
                                      </p:cBhvr>
                                      <p:tavLst>
                                        <p:tav tm="0">
                                          <p:val>
                                            <p:strVal val="#ppt_x-.2"/>
                                          </p:val>
                                        </p:tav>
                                        <p:tav tm="100000">
                                          <p:val>
                                            <p:strVal val="#ppt_x"/>
                                          </p:val>
                                        </p:tav>
                                      </p:tavLst>
                                    </p:anim>
                                    <p:anim calcmode="lin" valueType="num">
                                      <p:cBhvr>
                                        <p:cTn id="15"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ppt_x</p:attrName>
                                        </p:attrNameLst>
                                      </p:cBhvr>
                                      <p:tavLst>
                                        <p:tav tm="0">
                                          <p:val>
                                            <p:strVal val="#ppt_x-.2"/>
                                          </p:val>
                                        </p:tav>
                                        <p:tav tm="100000">
                                          <p:val>
                                            <p:strVal val="#ppt_x"/>
                                          </p:val>
                                        </p:tav>
                                      </p:tavLst>
                                    </p:anim>
                                    <p:anim calcmode="lin" valueType="num">
                                      <p:cBhvr>
                                        <p:cTn id="22"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ppt_x</p:attrName>
                                        </p:attrNameLst>
                                      </p:cBhvr>
                                      <p:tavLst>
                                        <p:tav tm="0">
                                          <p:val>
                                            <p:strVal val="#ppt_x-.2"/>
                                          </p:val>
                                        </p:tav>
                                        <p:tav tm="100000">
                                          <p:val>
                                            <p:strVal val="#ppt_x"/>
                                          </p:val>
                                        </p:tav>
                                      </p:tavLst>
                                    </p:anim>
                                    <p:anim calcmode="lin" valueType="num">
                                      <p:cBhvr>
                                        <p:cTn id="29"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Kanban Overview</a:t>
            </a:r>
          </a:p>
        </p:txBody>
      </p:sp>
      <p:sp>
        <p:nvSpPr>
          <p:cNvPr id="4" name="Content Placeholder 2"/>
          <p:cNvSpPr>
            <a:spLocks noGrp="1"/>
          </p:cNvSpPr>
          <p:nvPr>
            <p:ph idx="1"/>
          </p:nvPr>
        </p:nvSpPr>
        <p:spPr>
          <a:xfrm>
            <a:off x="273050" y="1188720"/>
            <a:ext cx="8229600" cy="4525963"/>
          </a:xfrm>
        </p:spPr>
        <p:txBody>
          <a:bodyPr>
            <a:normAutofit/>
          </a:bodyPr>
          <a:lstStyle/>
          <a:p>
            <a:pPr>
              <a:buFont typeface="Arial" panose="020B0604020202020204" pitchFamily="34" charset="0"/>
              <a:buChar char="•"/>
            </a:pPr>
            <a:r>
              <a:rPr lang="en-US" sz="2400" dirty="0">
                <a:latin typeface="Comic Sans MS" panose="030F0702030302020204" pitchFamily="66" charset="0"/>
              </a:rPr>
              <a:t>Japanese for a visual signal (“</a:t>
            </a:r>
            <a:r>
              <a:rPr lang="en-US" sz="2400" dirty="0" err="1">
                <a:latin typeface="Comic Sans MS" panose="030F0702030302020204" pitchFamily="66" charset="0"/>
              </a:rPr>
              <a:t>kan</a:t>
            </a:r>
            <a:r>
              <a:rPr lang="en-US" sz="2400" dirty="0">
                <a:latin typeface="Comic Sans MS" panose="030F0702030302020204" pitchFamily="66" charset="0"/>
              </a:rPr>
              <a:t>”) card (“ban”) or “signboard”</a:t>
            </a:r>
          </a:p>
          <a:p>
            <a:pPr>
              <a:buFont typeface="Arial" panose="020B0604020202020204" pitchFamily="34" charset="0"/>
              <a:buChar char="•"/>
            </a:pPr>
            <a:r>
              <a:rPr lang="en-US" sz="2400" dirty="0">
                <a:latin typeface="Comic Sans MS" panose="030F0702030302020204" pitchFamily="66" charset="0"/>
              </a:rPr>
              <a:t>Toyota developed “kanbans” to control production between processes for Just In Time (JIT) manufacturing in late 1940s</a:t>
            </a:r>
          </a:p>
          <a:p>
            <a:pPr>
              <a:buFont typeface="Arial" panose="020B0604020202020204" pitchFamily="34" charset="0"/>
              <a:buChar char="•"/>
            </a:pPr>
            <a:r>
              <a:rPr lang="en-US" sz="2400" dirty="0">
                <a:latin typeface="Comic Sans MS" panose="030F0702030302020204" pitchFamily="66" charset="0"/>
              </a:rPr>
              <a:t>David Anderson first to apply kanban techniques to software</a:t>
            </a:r>
          </a:p>
          <a:p>
            <a:pPr lvl="2">
              <a:buFont typeface="Courier New" panose="02070309020205020404" pitchFamily="49" charset="0"/>
              <a:buChar char="o"/>
            </a:pPr>
            <a:r>
              <a:rPr lang="en-US" sz="1800" dirty="0">
                <a:latin typeface="Comic Sans MS" panose="030F0702030302020204" pitchFamily="66" charset="0"/>
              </a:rPr>
              <a:t>Start with what you know</a:t>
            </a:r>
          </a:p>
          <a:p>
            <a:pPr lvl="2">
              <a:buFont typeface="Courier New" panose="02070309020205020404" pitchFamily="49" charset="0"/>
              <a:buChar char="o"/>
            </a:pPr>
            <a:r>
              <a:rPr lang="en-US" sz="1800" dirty="0">
                <a:latin typeface="Comic Sans MS" panose="030F0702030302020204" pitchFamily="66" charset="0"/>
              </a:rPr>
              <a:t>Agree to incremental, evolutionary changes</a:t>
            </a:r>
          </a:p>
          <a:p>
            <a:pPr lvl="2">
              <a:buFont typeface="Courier New" panose="02070309020205020404" pitchFamily="49" charset="0"/>
              <a:buChar char="o"/>
            </a:pPr>
            <a:r>
              <a:rPr lang="en-US" sz="1800" dirty="0">
                <a:latin typeface="Comic Sans MS" panose="030F0702030302020204" pitchFamily="66" charset="0"/>
              </a:rPr>
              <a:t>Initially respect current processes, roles, and responsibilities</a:t>
            </a:r>
          </a:p>
        </p:txBody>
      </p:sp>
    </p:spTree>
    <p:extLst>
      <p:ext uri="{BB962C8B-B14F-4D97-AF65-F5344CB8AC3E}">
        <p14:creationId xmlns:p14="http://schemas.microsoft.com/office/powerpoint/2010/main" val="2357525216"/>
      </p:ext>
    </p:extLst>
  </p:cSld>
  <p:clrMapOvr>
    <a:masterClrMapping/>
  </p:clrMapOvr>
  <p:transition spd="med" advClick="0">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Scrum and </a:t>
            </a:r>
            <a:r>
              <a:rPr lang="en-US" sz="3200" dirty="0" err="1"/>
              <a:t>Kanban</a:t>
            </a:r>
            <a:r>
              <a:rPr lang="en-US" sz="3200" dirty="0"/>
              <a:t> Similarities</a:t>
            </a:r>
          </a:p>
        </p:txBody>
      </p:sp>
      <p:sp>
        <p:nvSpPr>
          <p:cNvPr id="3" name="Content Placeholder 2"/>
          <p:cNvSpPr>
            <a:spLocks noGrp="1"/>
          </p:cNvSpPr>
          <p:nvPr>
            <p:ph idx="1"/>
          </p:nvPr>
        </p:nvSpPr>
        <p:spPr>
          <a:xfrm>
            <a:off x="273050" y="1059419"/>
            <a:ext cx="8675688" cy="4770537"/>
          </a:xfrm>
        </p:spPr>
        <p:txBody>
          <a:bodyPr/>
          <a:lstStyle/>
          <a:p>
            <a:pPr>
              <a:buFont typeface="Arial" pitchFamily="34" charset="0"/>
              <a:buChar char="•"/>
            </a:pPr>
            <a:r>
              <a:rPr lang="en-US" sz="2000" dirty="0">
                <a:latin typeface="Comic Sans MS" panose="030F0702030302020204" pitchFamily="66" charset="0"/>
              </a:rPr>
              <a:t>Both are Lean and Agile</a:t>
            </a:r>
          </a:p>
          <a:p>
            <a:pPr>
              <a:buFont typeface="Arial" pitchFamily="34" charset="0"/>
              <a:buChar char="•"/>
            </a:pPr>
            <a:r>
              <a:rPr lang="en-US" sz="2000" dirty="0">
                <a:latin typeface="Comic Sans MS" panose="030F0702030302020204" pitchFamily="66" charset="0"/>
              </a:rPr>
              <a:t>Both use pull scheduling (Scrum at the beginning of iterations, </a:t>
            </a:r>
            <a:r>
              <a:rPr lang="en-US" sz="2000" dirty="0" err="1">
                <a:latin typeface="Comic Sans MS" panose="030F0702030302020204" pitchFamily="66" charset="0"/>
              </a:rPr>
              <a:t>Kanban</a:t>
            </a:r>
            <a:r>
              <a:rPr lang="en-US" sz="2000" dirty="0">
                <a:latin typeface="Comic Sans MS" panose="030F0702030302020204" pitchFamily="66" charset="0"/>
              </a:rPr>
              <a:t> on a continual basis)</a:t>
            </a:r>
          </a:p>
          <a:p>
            <a:pPr>
              <a:buFont typeface="Arial" pitchFamily="34" charset="0"/>
              <a:buChar char="•"/>
            </a:pPr>
            <a:r>
              <a:rPr lang="en-US" sz="2000" dirty="0">
                <a:latin typeface="Comic Sans MS" panose="030F0702030302020204" pitchFamily="66" charset="0"/>
              </a:rPr>
              <a:t>Both limit WIP (work in progress) (Scrum at the beginning of iterations, </a:t>
            </a:r>
            <a:r>
              <a:rPr lang="en-US" sz="2000" dirty="0" err="1">
                <a:latin typeface="Comic Sans MS" panose="030F0702030302020204" pitchFamily="66" charset="0"/>
              </a:rPr>
              <a:t>Kanban</a:t>
            </a:r>
            <a:r>
              <a:rPr lang="en-US" sz="2000" dirty="0">
                <a:latin typeface="Comic Sans MS" panose="030F0702030302020204" pitchFamily="66" charset="0"/>
              </a:rPr>
              <a:t> on a continual basis)</a:t>
            </a:r>
          </a:p>
          <a:p>
            <a:pPr>
              <a:buFont typeface="Arial" pitchFamily="34" charset="0"/>
              <a:buChar char="•"/>
            </a:pPr>
            <a:r>
              <a:rPr lang="en-US" sz="2000" dirty="0">
                <a:latin typeface="Comic Sans MS" panose="030F0702030302020204" pitchFamily="66" charset="0"/>
              </a:rPr>
              <a:t>Both use transparency to drive process improvement</a:t>
            </a:r>
          </a:p>
          <a:p>
            <a:pPr>
              <a:buFont typeface="Arial" pitchFamily="34" charset="0"/>
              <a:buChar char="•"/>
            </a:pPr>
            <a:r>
              <a:rPr lang="en-US" sz="2000" dirty="0">
                <a:latin typeface="Comic Sans MS" panose="030F0702030302020204" pitchFamily="66" charset="0"/>
              </a:rPr>
              <a:t>Both focus on delivering business value (software, services, etc.) early and often</a:t>
            </a:r>
          </a:p>
          <a:p>
            <a:pPr>
              <a:buFont typeface="Arial" pitchFamily="34" charset="0"/>
              <a:buChar char="•"/>
            </a:pPr>
            <a:r>
              <a:rPr lang="en-US" sz="2000" dirty="0">
                <a:latin typeface="Comic Sans MS" panose="030F0702030302020204" pitchFamily="66" charset="0"/>
              </a:rPr>
              <a:t>Both are based on self-organizing teams</a:t>
            </a:r>
          </a:p>
          <a:p>
            <a:pPr>
              <a:buFont typeface="Arial" pitchFamily="34" charset="0"/>
              <a:buChar char="•"/>
            </a:pPr>
            <a:r>
              <a:rPr lang="en-US" sz="2000" dirty="0">
                <a:latin typeface="Comic Sans MS" panose="030F0702030302020204" pitchFamily="66" charset="0"/>
              </a:rPr>
              <a:t>Both use empirical data to continuously update and optimize release plans.</a:t>
            </a:r>
          </a:p>
          <a:p>
            <a:pPr>
              <a:buFont typeface="Arial" pitchFamily="34" charset="0"/>
              <a:buChar char="•"/>
            </a:pPr>
            <a:r>
              <a:rPr lang="en-US" sz="2000" dirty="0">
                <a:latin typeface="Comic Sans MS" panose="030F0702030302020204" pitchFamily="66" charset="0"/>
              </a:rPr>
              <a:t>Prioritized items are worked on first.</a:t>
            </a:r>
          </a:p>
        </p:txBody>
      </p:sp>
      <p:sp>
        <p:nvSpPr>
          <p:cNvPr id="4" name="TextBox 3"/>
          <p:cNvSpPr txBox="1"/>
          <p:nvPr/>
        </p:nvSpPr>
        <p:spPr>
          <a:xfrm>
            <a:off x="152400" y="6096000"/>
            <a:ext cx="5638800" cy="276999"/>
          </a:xfrm>
          <a:prstGeom prst="rect">
            <a:avLst/>
          </a:prstGeom>
          <a:noFill/>
        </p:spPr>
        <p:txBody>
          <a:bodyPr wrap="square" rtlCol="0">
            <a:spAutoFit/>
          </a:bodyPr>
          <a:lstStyle/>
          <a:p>
            <a:r>
              <a:rPr lang="en-US" sz="1200" i="1" dirty="0"/>
              <a:t>“</a:t>
            </a:r>
            <a:r>
              <a:rPr lang="en-US" sz="1200" i="1" dirty="0" err="1"/>
              <a:t>Kanban</a:t>
            </a:r>
            <a:r>
              <a:rPr lang="en-US" sz="1200" i="1" dirty="0"/>
              <a:t> </a:t>
            </a:r>
            <a:r>
              <a:rPr lang="en-US" sz="1200" i="1" dirty="0" err="1"/>
              <a:t>vs</a:t>
            </a:r>
            <a:r>
              <a:rPr lang="en-US" sz="1200" i="1" dirty="0"/>
              <a:t> Scrum; How to make the most of both,” </a:t>
            </a:r>
            <a:r>
              <a:rPr lang="en-US" sz="1200" i="1" dirty="0" err="1"/>
              <a:t>Henrik</a:t>
            </a:r>
            <a:r>
              <a:rPr lang="en-US" sz="1200" i="1" dirty="0"/>
              <a:t> </a:t>
            </a:r>
            <a:r>
              <a:rPr lang="en-US" sz="1200" i="1" dirty="0" err="1"/>
              <a:t>Kniberg</a:t>
            </a:r>
            <a:r>
              <a:rPr lang="en-US" sz="1200" i="1" dirty="0"/>
              <a:t>, 2009</a:t>
            </a:r>
          </a:p>
        </p:txBody>
      </p:sp>
    </p:spTree>
    <p:extLst>
      <p:ext uri="{BB962C8B-B14F-4D97-AF65-F5344CB8AC3E}">
        <p14:creationId xmlns:p14="http://schemas.microsoft.com/office/powerpoint/2010/main" val="836822533"/>
      </p:ext>
    </p:extLst>
  </p:cSld>
  <p:clrMapOvr>
    <a:masterClrMapping/>
  </p:clrMapOvr>
  <p:transition spd="med" advClick="0">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Scrum and </a:t>
            </a:r>
            <a:r>
              <a:rPr lang="en-US" sz="3200" dirty="0" err="1"/>
              <a:t>Kanban</a:t>
            </a:r>
            <a:r>
              <a:rPr lang="en-US" sz="3200" dirty="0"/>
              <a:t> Differences</a:t>
            </a:r>
          </a:p>
        </p:txBody>
      </p:sp>
      <p:graphicFrame>
        <p:nvGraphicFramePr>
          <p:cNvPr id="4" name="Content Placeholder 3"/>
          <p:cNvGraphicFramePr>
            <a:graphicFrameLocks noGrp="1"/>
          </p:cNvGraphicFramePr>
          <p:nvPr>
            <p:ph idx="1"/>
            <p:extLst/>
          </p:nvPr>
        </p:nvGraphicFramePr>
        <p:xfrm>
          <a:off x="273050" y="1185863"/>
          <a:ext cx="8675688" cy="4683760"/>
        </p:xfrm>
        <a:graphic>
          <a:graphicData uri="http://schemas.openxmlformats.org/drawingml/2006/table">
            <a:tbl>
              <a:tblPr firstRow="1" bandRow="1">
                <a:tableStyleId>{5C22544A-7EE6-4342-B048-85BDC9FD1C3A}</a:tableStyleId>
              </a:tblPr>
              <a:tblGrid>
                <a:gridCol w="4337844">
                  <a:extLst>
                    <a:ext uri="{9D8B030D-6E8A-4147-A177-3AD203B41FA5}">
                      <a16:colId xmlns:a16="http://schemas.microsoft.com/office/drawing/2014/main" val="20000"/>
                    </a:ext>
                  </a:extLst>
                </a:gridCol>
                <a:gridCol w="4337844">
                  <a:extLst>
                    <a:ext uri="{9D8B030D-6E8A-4147-A177-3AD203B41FA5}">
                      <a16:colId xmlns:a16="http://schemas.microsoft.com/office/drawing/2014/main" val="20001"/>
                    </a:ext>
                  </a:extLst>
                </a:gridCol>
              </a:tblGrid>
              <a:tr h="370840">
                <a:tc>
                  <a:txBody>
                    <a:bodyPr/>
                    <a:lstStyle/>
                    <a:p>
                      <a:r>
                        <a:rPr lang="en-US" dirty="0"/>
                        <a:t>Scrum</a:t>
                      </a:r>
                    </a:p>
                  </a:txBody>
                  <a:tcPr/>
                </a:tc>
                <a:tc>
                  <a:txBody>
                    <a:bodyPr/>
                    <a:lstStyle/>
                    <a:p>
                      <a:r>
                        <a:rPr lang="en-US" dirty="0" err="1"/>
                        <a:t>Kanban</a:t>
                      </a:r>
                      <a:endParaRPr lang="en-US" dirty="0"/>
                    </a:p>
                  </a:txBody>
                  <a:tcPr/>
                </a:tc>
                <a:extLst>
                  <a:ext uri="{0D108BD9-81ED-4DB2-BD59-A6C34878D82A}">
                    <a16:rowId xmlns:a16="http://schemas.microsoft.com/office/drawing/2014/main" val="10000"/>
                  </a:ext>
                </a:extLst>
              </a:tr>
              <a:tr h="370840">
                <a:tc>
                  <a:txBody>
                    <a:bodyPr/>
                    <a:lstStyle/>
                    <a:p>
                      <a:r>
                        <a:rPr lang="en-US" dirty="0" err="1"/>
                        <a:t>Timeboxed</a:t>
                      </a:r>
                      <a:r>
                        <a:rPr lang="en-US" baseline="0" dirty="0"/>
                        <a:t> iterations prescribed</a:t>
                      </a:r>
                      <a:endParaRPr lang="en-US" dirty="0"/>
                    </a:p>
                  </a:txBody>
                  <a:tcPr/>
                </a:tc>
                <a:tc>
                  <a:txBody>
                    <a:bodyPr/>
                    <a:lstStyle/>
                    <a:p>
                      <a:r>
                        <a:rPr lang="en-US" dirty="0" err="1"/>
                        <a:t>Timeboxed</a:t>
                      </a:r>
                      <a:r>
                        <a:rPr lang="en-US" baseline="0" dirty="0"/>
                        <a:t> iterations are optional</a:t>
                      </a:r>
                      <a:endParaRPr lang="en-US" dirty="0"/>
                    </a:p>
                  </a:txBody>
                  <a:tcPr/>
                </a:tc>
                <a:extLst>
                  <a:ext uri="{0D108BD9-81ED-4DB2-BD59-A6C34878D82A}">
                    <a16:rowId xmlns:a16="http://schemas.microsoft.com/office/drawing/2014/main" val="10001"/>
                  </a:ext>
                </a:extLst>
              </a:tr>
              <a:tr h="370840">
                <a:tc>
                  <a:txBody>
                    <a:bodyPr/>
                    <a:lstStyle/>
                    <a:p>
                      <a:r>
                        <a:rPr lang="en-US" dirty="0"/>
                        <a:t>Team commits to a specific amount of work each iteration</a:t>
                      </a:r>
                    </a:p>
                  </a:txBody>
                  <a:tcPr/>
                </a:tc>
                <a:tc>
                  <a:txBody>
                    <a:bodyPr/>
                    <a:lstStyle/>
                    <a:p>
                      <a:r>
                        <a:rPr lang="en-US" dirty="0"/>
                        <a:t>Team commits to a</a:t>
                      </a:r>
                      <a:r>
                        <a:rPr lang="en-US" baseline="0" dirty="0"/>
                        <a:t> WIP limit (Work in Progress)</a:t>
                      </a:r>
                      <a:endParaRPr lang="en-US" dirty="0"/>
                    </a:p>
                  </a:txBody>
                  <a:tcPr/>
                </a:tc>
                <a:extLst>
                  <a:ext uri="{0D108BD9-81ED-4DB2-BD59-A6C34878D82A}">
                    <a16:rowId xmlns:a16="http://schemas.microsoft.com/office/drawing/2014/main" val="10002"/>
                  </a:ext>
                </a:extLst>
              </a:tr>
              <a:tr h="370840">
                <a:tc>
                  <a:txBody>
                    <a:bodyPr/>
                    <a:lstStyle/>
                    <a:p>
                      <a:r>
                        <a:rPr lang="en-US" dirty="0"/>
                        <a:t>Uses </a:t>
                      </a:r>
                      <a:r>
                        <a:rPr lang="en-US" b="1" dirty="0"/>
                        <a:t>Velocity</a:t>
                      </a:r>
                      <a:r>
                        <a:rPr lang="en-US" baseline="0" dirty="0"/>
                        <a:t> as metric to planning and process improvement</a:t>
                      </a:r>
                      <a:endParaRPr lang="en-US" dirty="0"/>
                    </a:p>
                  </a:txBody>
                  <a:tcPr/>
                </a:tc>
                <a:tc>
                  <a:txBody>
                    <a:bodyPr/>
                    <a:lstStyle/>
                    <a:p>
                      <a:r>
                        <a:rPr lang="en-US" dirty="0"/>
                        <a:t>Uses</a:t>
                      </a:r>
                      <a:r>
                        <a:rPr lang="en-US" baseline="0" dirty="0"/>
                        <a:t> </a:t>
                      </a:r>
                      <a:r>
                        <a:rPr lang="en-US" b="1" baseline="0" dirty="0"/>
                        <a:t>Lead Time </a:t>
                      </a:r>
                      <a:r>
                        <a:rPr lang="en-US" baseline="0" dirty="0"/>
                        <a:t>as metric for planning and process improvement</a:t>
                      </a:r>
                      <a:endParaRPr lang="en-US" dirty="0"/>
                    </a:p>
                  </a:txBody>
                  <a:tcPr/>
                </a:tc>
                <a:extLst>
                  <a:ext uri="{0D108BD9-81ED-4DB2-BD59-A6C34878D82A}">
                    <a16:rowId xmlns:a16="http://schemas.microsoft.com/office/drawing/2014/main" val="10003"/>
                  </a:ext>
                </a:extLst>
              </a:tr>
              <a:tr h="370840">
                <a:tc>
                  <a:txBody>
                    <a:bodyPr/>
                    <a:lstStyle/>
                    <a:p>
                      <a:r>
                        <a:rPr lang="en-US" dirty="0"/>
                        <a:t>Cross-functional teams</a:t>
                      </a:r>
                      <a:r>
                        <a:rPr lang="en-US" baseline="0" dirty="0"/>
                        <a:t> generally prescribed</a:t>
                      </a:r>
                      <a:endParaRPr lang="en-US" dirty="0"/>
                    </a:p>
                  </a:txBody>
                  <a:tcPr/>
                </a:tc>
                <a:tc>
                  <a:txBody>
                    <a:bodyPr/>
                    <a:lstStyle/>
                    <a:p>
                      <a:r>
                        <a:rPr lang="en-US" dirty="0"/>
                        <a:t>Cross-functional</a:t>
                      </a:r>
                      <a:r>
                        <a:rPr lang="en-US" baseline="0" dirty="0"/>
                        <a:t> teams are optional; specialist teams are allowed</a:t>
                      </a:r>
                      <a:endParaRPr lang="en-US" dirty="0"/>
                    </a:p>
                  </a:txBody>
                  <a:tcPr/>
                </a:tc>
                <a:extLst>
                  <a:ext uri="{0D108BD9-81ED-4DB2-BD59-A6C34878D82A}">
                    <a16:rowId xmlns:a16="http://schemas.microsoft.com/office/drawing/2014/main" val="10004"/>
                  </a:ext>
                </a:extLst>
              </a:tr>
              <a:tr h="370840">
                <a:tc>
                  <a:txBody>
                    <a:bodyPr/>
                    <a:lstStyle/>
                    <a:p>
                      <a:r>
                        <a:rPr lang="en-US" dirty="0"/>
                        <a:t>WIP limited indirectly</a:t>
                      </a:r>
                      <a:r>
                        <a:rPr lang="en-US" baseline="0" dirty="0"/>
                        <a:t> (through sprint velocity and commitment)</a:t>
                      </a:r>
                      <a:endParaRPr lang="en-US" dirty="0"/>
                    </a:p>
                  </a:txBody>
                  <a:tcPr/>
                </a:tc>
                <a:tc>
                  <a:txBody>
                    <a:bodyPr/>
                    <a:lstStyle/>
                    <a:p>
                      <a:r>
                        <a:rPr lang="en-US" dirty="0"/>
                        <a:t>WIP</a:t>
                      </a:r>
                      <a:r>
                        <a:rPr lang="en-US" baseline="0" dirty="0"/>
                        <a:t> limited directly (through workflow state)</a:t>
                      </a:r>
                      <a:endParaRPr lang="en-US" dirty="0"/>
                    </a:p>
                  </a:txBody>
                  <a:tcPr/>
                </a:tc>
                <a:extLst>
                  <a:ext uri="{0D108BD9-81ED-4DB2-BD59-A6C34878D82A}">
                    <a16:rowId xmlns:a16="http://schemas.microsoft.com/office/drawing/2014/main" val="10005"/>
                  </a:ext>
                </a:extLst>
              </a:tr>
              <a:tr h="370840">
                <a:tc>
                  <a:txBody>
                    <a:bodyPr/>
                    <a:lstStyle/>
                    <a:p>
                      <a:r>
                        <a:rPr lang="en-US" dirty="0"/>
                        <a:t>Cannot</a:t>
                      </a:r>
                      <a:r>
                        <a:rPr lang="en-US" baseline="0" dirty="0"/>
                        <a:t> add items to ongoing iteration</a:t>
                      </a:r>
                      <a:endParaRPr lang="en-US" dirty="0"/>
                    </a:p>
                  </a:txBody>
                  <a:tcPr/>
                </a:tc>
                <a:tc>
                  <a:txBody>
                    <a:bodyPr/>
                    <a:lstStyle/>
                    <a:p>
                      <a:r>
                        <a:rPr lang="en-US" dirty="0"/>
                        <a:t>Can add new items whenever capacity is available</a:t>
                      </a:r>
                    </a:p>
                  </a:txBody>
                  <a:tcPr/>
                </a:tc>
                <a:extLst>
                  <a:ext uri="{0D108BD9-81ED-4DB2-BD59-A6C34878D82A}">
                    <a16:rowId xmlns:a16="http://schemas.microsoft.com/office/drawing/2014/main" val="10006"/>
                  </a:ext>
                </a:extLst>
              </a:tr>
              <a:tr h="370840">
                <a:tc>
                  <a:txBody>
                    <a:bodyPr/>
                    <a:lstStyle/>
                    <a:p>
                      <a:r>
                        <a:rPr lang="en-US" dirty="0"/>
                        <a:t>Prescribes</a:t>
                      </a:r>
                      <a:r>
                        <a:rPr lang="en-US" baseline="0" dirty="0"/>
                        <a:t> three roles (PO, Team, SM)</a:t>
                      </a:r>
                      <a:endParaRPr lang="en-US" dirty="0"/>
                    </a:p>
                  </a:txBody>
                  <a:tcPr/>
                </a:tc>
                <a:tc>
                  <a:txBody>
                    <a:bodyPr/>
                    <a:lstStyle/>
                    <a:p>
                      <a:r>
                        <a:rPr lang="en-US" dirty="0"/>
                        <a:t>No prescribed</a:t>
                      </a:r>
                      <a:r>
                        <a:rPr lang="en-US" baseline="0" dirty="0"/>
                        <a:t> roles</a:t>
                      </a:r>
                      <a:endParaRPr lang="en-US" dirty="0"/>
                    </a:p>
                  </a:txBody>
                  <a:tcPr/>
                </a:tc>
                <a:extLst>
                  <a:ext uri="{0D108BD9-81ED-4DB2-BD59-A6C34878D82A}">
                    <a16:rowId xmlns:a16="http://schemas.microsoft.com/office/drawing/2014/main" val="10007"/>
                  </a:ext>
                </a:extLst>
              </a:tr>
              <a:tr h="370840">
                <a:tc>
                  <a:txBody>
                    <a:bodyPr/>
                    <a:lstStyle/>
                    <a:p>
                      <a:r>
                        <a:rPr lang="en-US" dirty="0"/>
                        <a:t>Scrum board</a:t>
                      </a:r>
                      <a:r>
                        <a:rPr lang="en-US" baseline="0" dirty="0"/>
                        <a:t> is reset after every iteration</a:t>
                      </a:r>
                      <a:endParaRPr lang="en-US" dirty="0"/>
                    </a:p>
                  </a:txBody>
                  <a:tcPr/>
                </a:tc>
                <a:tc>
                  <a:txBody>
                    <a:bodyPr/>
                    <a:lstStyle/>
                    <a:p>
                      <a:r>
                        <a:rPr lang="en-US" dirty="0" err="1"/>
                        <a:t>Kanban</a:t>
                      </a:r>
                      <a:r>
                        <a:rPr lang="en-US" dirty="0"/>
                        <a:t> board</a:t>
                      </a:r>
                      <a:r>
                        <a:rPr lang="en-US" baseline="0" dirty="0"/>
                        <a:t> is persistent</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40951656"/>
      </p:ext>
    </p:extLst>
  </p:cSld>
  <p:clrMapOvr>
    <a:masterClrMapping/>
  </p:clrMapOvr>
  <p:transition spd="med" advClick="0">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Five (or 6) Core Practices</a:t>
            </a:r>
          </a:p>
        </p:txBody>
      </p:sp>
      <p:sp>
        <p:nvSpPr>
          <p:cNvPr id="4" name="Content Placeholder 2"/>
          <p:cNvSpPr>
            <a:spLocks noGrp="1"/>
          </p:cNvSpPr>
          <p:nvPr>
            <p:ph idx="1"/>
          </p:nvPr>
        </p:nvSpPr>
        <p:spPr>
          <a:xfrm>
            <a:off x="388620" y="1097280"/>
            <a:ext cx="8229600" cy="4525963"/>
          </a:xfrm>
        </p:spPr>
        <p:txBody>
          <a:bodyPr>
            <a:normAutofit/>
          </a:bodyPr>
          <a:lstStyle/>
          <a:p>
            <a:pPr>
              <a:buFont typeface="Arial" panose="020B0604020202020204" pitchFamily="34" charset="0"/>
              <a:buChar char="•"/>
            </a:pPr>
            <a:r>
              <a:rPr lang="en-US" sz="2400" b="1" dirty="0">
                <a:latin typeface="Comic Sans MS" panose="030F0702030302020204" pitchFamily="66" charset="0"/>
              </a:rPr>
              <a:t>Visualize</a:t>
            </a:r>
            <a:r>
              <a:rPr lang="en-US" sz="2400" dirty="0">
                <a:latin typeface="Comic Sans MS" panose="030F0702030302020204" pitchFamily="66" charset="0"/>
              </a:rPr>
              <a:t> </a:t>
            </a:r>
            <a:r>
              <a:rPr lang="en-US" sz="2400" b="0" dirty="0">
                <a:latin typeface="Comic Sans MS" panose="030F0702030302020204" pitchFamily="66" charset="0"/>
              </a:rPr>
              <a:t>using kanbans or story cards</a:t>
            </a:r>
          </a:p>
          <a:p>
            <a:pPr>
              <a:buFont typeface="Arial" panose="020B0604020202020204" pitchFamily="34" charset="0"/>
              <a:buChar char="•"/>
            </a:pPr>
            <a:r>
              <a:rPr lang="en-US" sz="2400" b="1" dirty="0">
                <a:latin typeface="Comic Sans MS" panose="030F0702030302020204" pitchFamily="66" charset="0"/>
              </a:rPr>
              <a:t>Limit WIP</a:t>
            </a:r>
            <a:r>
              <a:rPr lang="en-US" sz="2400" dirty="0">
                <a:latin typeface="Comic Sans MS" panose="030F0702030302020204" pitchFamily="66" charset="0"/>
              </a:rPr>
              <a:t> </a:t>
            </a:r>
            <a:r>
              <a:rPr lang="en-US" sz="2400" b="0" dirty="0">
                <a:latin typeface="Comic Sans MS" panose="030F0702030302020204" pitchFamily="66" charset="0"/>
              </a:rPr>
              <a:t>(Work in Progress)</a:t>
            </a:r>
          </a:p>
          <a:p>
            <a:pPr>
              <a:buFont typeface="Arial" panose="020B0604020202020204" pitchFamily="34" charset="0"/>
              <a:buChar char="•"/>
            </a:pPr>
            <a:r>
              <a:rPr lang="en-US" sz="2400" b="1" dirty="0">
                <a:latin typeface="Comic Sans MS" panose="030F0702030302020204" pitchFamily="66" charset="0"/>
              </a:rPr>
              <a:t>Manage flow</a:t>
            </a:r>
            <a:r>
              <a:rPr lang="en-US" sz="2400" dirty="0">
                <a:latin typeface="Comic Sans MS" panose="030F0702030302020204" pitchFamily="66" charset="0"/>
              </a:rPr>
              <a:t> continuously</a:t>
            </a:r>
          </a:p>
          <a:p>
            <a:pPr>
              <a:buFont typeface="Arial" panose="020B0604020202020204" pitchFamily="34" charset="0"/>
              <a:buChar char="•"/>
            </a:pPr>
            <a:r>
              <a:rPr lang="en-US" sz="2400" b="1" dirty="0">
                <a:latin typeface="Comic Sans MS" panose="030F0702030302020204" pitchFamily="66" charset="0"/>
              </a:rPr>
              <a:t>Make exit policies</a:t>
            </a:r>
            <a:r>
              <a:rPr lang="en-US" sz="2400" dirty="0">
                <a:latin typeface="Comic Sans MS" panose="030F0702030302020204" pitchFamily="66" charset="0"/>
              </a:rPr>
              <a:t> explicit</a:t>
            </a:r>
          </a:p>
          <a:p>
            <a:pPr>
              <a:buFont typeface="Arial" panose="020B0604020202020204" pitchFamily="34" charset="0"/>
              <a:buChar char="•"/>
            </a:pPr>
            <a:r>
              <a:rPr lang="en-US" sz="2400" b="1" dirty="0">
                <a:latin typeface="Comic Sans MS" panose="030F0702030302020204" pitchFamily="66" charset="0"/>
              </a:rPr>
              <a:t>Improve collaboratively</a:t>
            </a:r>
            <a:r>
              <a:rPr lang="en-US" sz="2400" dirty="0">
                <a:latin typeface="Comic Sans MS" panose="030F0702030302020204" pitchFamily="66" charset="0"/>
              </a:rPr>
              <a:t> </a:t>
            </a:r>
            <a:r>
              <a:rPr lang="en-US" sz="2400" b="0" dirty="0">
                <a:latin typeface="Comic Sans MS" panose="030F0702030302020204" pitchFamily="66" charset="0"/>
              </a:rPr>
              <a:t>evolve experimentally through small continuous evolutionary changes that stick</a:t>
            </a:r>
          </a:p>
          <a:p>
            <a:pPr>
              <a:buFont typeface="Arial" panose="020B0604020202020204" pitchFamily="34" charset="0"/>
              <a:buChar char="•"/>
            </a:pPr>
            <a:r>
              <a:rPr lang="en-US" sz="2400" b="1" i="1" dirty="0">
                <a:latin typeface="Comic Sans MS" panose="030F0702030302020204" pitchFamily="66" charset="0"/>
              </a:rPr>
              <a:t>Implement feedback loops</a:t>
            </a:r>
            <a:r>
              <a:rPr lang="en-US" sz="2400" dirty="0">
                <a:latin typeface="Comic Sans MS" panose="030F0702030302020204" pitchFamily="66" charset="0"/>
              </a:rPr>
              <a:t> </a:t>
            </a:r>
            <a:r>
              <a:rPr lang="en-US" sz="2400" b="0" dirty="0">
                <a:latin typeface="Comic Sans MS" panose="030F0702030302020204" pitchFamily="66" charset="0"/>
              </a:rPr>
              <a:t>using metrics and indicators (a scientific empirical approach)</a:t>
            </a:r>
          </a:p>
        </p:txBody>
      </p:sp>
    </p:spTree>
    <p:extLst>
      <p:ext uri="{BB962C8B-B14F-4D97-AF65-F5344CB8AC3E}">
        <p14:creationId xmlns:p14="http://schemas.microsoft.com/office/powerpoint/2010/main" val="1894746203"/>
      </p:ext>
    </p:extLst>
  </p:cSld>
  <p:clrMapOvr>
    <a:masterClrMapping/>
  </p:clrMapOvr>
  <p:transition spd="med" advClick="0">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Kanban Board / Mechanics</a:t>
            </a:r>
          </a:p>
        </p:txBody>
      </p:sp>
      <p:sp>
        <p:nvSpPr>
          <p:cNvPr id="26" name="Rectangle 25"/>
          <p:cNvSpPr/>
          <p:nvPr/>
        </p:nvSpPr>
        <p:spPr>
          <a:xfrm>
            <a:off x="-22558" y="947117"/>
            <a:ext cx="9166558" cy="4536504"/>
          </a:xfrm>
          <a:prstGeom prst="rect">
            <a:avLst/>
          </a:prstGeom>
          <a:gradFill flip="none" rotWithShape="1">
            <a:gsLst>
              <a:gs pos="100000">
                <a:schemeClr val="accent1">
                  <a:lumMod val="20000"/>
                  <a:lumOff val="80000"/>
                </a:schemeClr>
              </a:gs>
              <a:gs pos="0">
                <a:srgbClr val="EFF5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21455" y="1019125"/>
            <a:ext cx="0" cy="4392488"/>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52761" y="1019125"/>
            <a:ext cx="0" cy="4392488"/>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4067" y="1514077"/>
            <a:ext cx="6881" cy="389753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15373" y="1019125"/>
            <a:ext cx="0" cy="4392488"/>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546676" y="1514077"/>
            <a:ext cx="3" cy="3897536"/>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677985" y="1019125"/>
            <a:ext cx="0" cy="4392488"/>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09291" y="1019125"/>
            <a:ext cx="0" cy="4392488"/>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7937125" y="1019125"/>
            <a:ext cx="3472" cy="4392488"/>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9071901" y="1019125"/>
            <a:ext cx="3" cy="4392488"/>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1455" y="1019125"/>
            <a:ext cx="9050449"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1452" y="5411613"/>
            <a:ext cx="9050449"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1453" y="1955229"/>
            <a:ext cx="9050449"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1455" y="1044833"/>
            <a:ext cx="1131306" cy="707886"/>
          </a:xfrm>
          <a:prstGeom prst="rect">
            <a:avLst/>
          </a:prstGeom>
          <a:noFill/>
        </p:spPr>
        <p:txBody>
          <a:bodyPr wrap="square" rtlCol="0">
            <a:spAutoFit/>
          </a:bodyPr>
          <a:lstStyle/>
          <a:p>
            <a:pPr algn="ctr"/>
            <a:r>
              <a:rPr lang="en-US" sz="2000" dirty="0"/>
              <a:t>Ready (4)</a:t>
            </a:r>
          </a:p>
        </p:txBody>
      </p:sp>
      <p:sp>
        <p:nvSpPr>
          <p:cNvPr id="40" name="TextBox 39"/>
          <p:cNvSpPr txBox="1"/>
          <p:nvPr/>
        </p:nvSpPr>
        <p:spPr>
          <a:xfrm>
            <a:off x="1152762" y="1044833"/>
            <a:ext cx="2262611" cy="400110"/>
          </a:xfrm>
          <a:prstGeom prst="rect">
            <a:avLst/>
          </a:prstGeom>
          <a:noFill/>
        </p:spPr>
        <p:txBody>
          <a:bodyPr wrap="square" rtlCol="0">
            <a:spAutoFit/>
          </a:bodyPr>
          <a:lstStyle/>
          <a:p>
            <a:pPr algn="ctr"/>
            <a:r>
              <a:rPr lang="en-US" sz="2000" dirty="0"/>
              <a:t>Analysis (2)</a:t>
            </a:r>
          </a:p>
        </p:txBody>
      </p:sp>
      <p:cxnSp>
        <p:nvCxnSpPr>
          <p:cNvPr id="41" name="Straight Connector 40"/>
          <p:cNvCxnSpPr/>
          <p:nvPr/>
        </p:nvCxnSpPr>
        <p:spPr>
          <a:xfrm>
            <a:off x="1152761" y="1514077"/>
            <a:ext cx="4525224" cy="0"/>
          </a:xfrm>
          <a:prstGeom prst="line">
            <a:avLst/>
          </a:prstGeom>
          <a:ln w="25400" cap="rnd">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439398" y="1044833"/>
            <a:ext cx="2262611" cy="400110"/>
          </a:xfrm>
          <a:prstGeom prst="rect">
            <a:avLst/>
          </a:prstGeom>
          <a:noFill/>
        </p:spPr>
        <p:txBody>
          <a:bodyPr wrap="square" rtlCol="0">
            <a:spAutoFit/>
          </a:bodyPr>
          <a:lstStyle/>
          <a:p>
            <a:pPr algn="ctr"/>
            <a:r>
              <a:rPr lang="en-US" sz="2000" dirty="0"/>
              <a:t>Development (4)</a:t>
            </a:r>
          </a:p>
        </p:txBody>
      </p:sp>
      <p:sp>
        <p:nvSpPr>
          <p:cNvPr id="43" name="TextBox 42"/>
          <p:cNvSpPr txBox="1"/>
          <p:nvPr/>
        </p:nvSpPr>
        <p:spPr>
          <a:xfrm>
            <a:off x="5712290" y="1044833"/>
            <a:ext cx="1097002" cy="400110"/>
          </a:xfrm>
          <a:prstGeom prst="rect">
            <a:avLst/>
          </a:prstGeom>
          <a:noFill/>
        </p:spPr>
        <p:txBody>
          <a:bodyPr wrap="square" rtlCol="0">
            <a:spAutoFit/>
          </a:bodyPr>
          <a:lstStyle/>
          <a:p>
            <a:pPr algn="ctr"/>
            <a:r>
              <a:rPr lang="en-US" sz="2000" dirty="0"/>
              <a:t>Test (3)</a:t>
            </a:r>
          </a:p>
        </p:txBody>
      </p:sp>
      <p:sp>
        <p:nvSpPr>
          <p:cNvPr id="44" name="TextBox 43"/>
          <p:cNvSpPr txBox="1"/>
          <p:nvPr/>
        </p:nvSpPr>
        <p:spPr>
          <a:xfrm>
            <a:off x="6840123" y="964823"/>
            <a:ext cx="1097002" cy="1015663"/>
          </a:xfrm>
          <a:prstGeom prst="rect">
            <a:avLst/>
          </a:prstGeom>
          <a:noFill/>
        </p:spPr>
        <p:txBody>
          <a:bodyPr wrap="square" rtlCol="0">
            <a:spAutoFit/>
          </a:bodyPr>
          <a:lstStyle/>
          <a:p>
            <a:pPr algn="ctr"/>
            <a:r>
              <a:rPr lang="en-US" sz="2000" dirty="0"/>
              <a:t>Ready to Deploy</a:t>
            </a:r>
          </a:p>
        </p:txBody>
      </p:sp>
      <p:sp>
        <p:nvSpPr>
          <p:cNvPr id="45" name="TextBox 44"/>
          <p:cNvSpPr txBox="1"/>
          <p:nvPr/>
        </p:nvSpPr>
        <p:spPr>
          <a:xfrm>
            <a:off x="7945125" y="1044832"/>
            <a:ext cx="1097002" cy="338554"/>
          </a:xfrm>
          <a:prstGeom prst="rect">
            <a:avLst/>
          </a:prstGeom>
          <a:noFill/>
        </p:spPr>
        <p:txBody>
          <a:bodyPr wrap="square" rtlCol="0">
            <a:spAutoFit/>
          </a:bodyPr>
          <a:lstStyle/>
          <a:p>
            <a:pPr algn="ctr"/>
            <a:r>
              <a:rPr lang="en-US" sz="1600" dirty="0"/>
              <a:t>Deployed</a:t>
            </a:r>
          </a:p>
        </p:txBody>
      </p:sp>
      <p:sp>
        <p:nvSpPr>
          <p:cNvPr id="46" name="TextBox 45"/>
          <p:cNvSpPr txBox="1"/>
          <p:nvPr/>
        </p:nvSpPr>
        <p:spPr>
          <a:xfrm>
            <a:off x="1152762" y="1545981"/>
            <a:ext cx="1131306" cy="307777"/>
          </a:xfrm>
          <a:prstGeom prst="rect">
            <a:avLst/>
          </a:prstGeom>
          <a:noFill/>
        </p:spPr>
        <p:txBody>
          <a:bodyPr wrap="square" rtlCol="0">
            <a:spAutoFit/>
          </a:bodyPr>
          <a:lstStyle/>
          <a:p>
            <a:pPr algn="ctr"/>
            <a:r>
              <a:rPr lang="en-US" sz="1400" dirty="0"/>
              <a:t>In Progress</a:t>
            </a:r>
          </a:p>
        </p:txBody>
      </p:sp>
      <p:sp>
        <p:nvSpPr>
          <p:cNvPr id="47" name="TextBox 46"/>
          <p:cNvSpPr txBox="1"/>
          <p:nvPr/>
        </p:nvSpPr>
        <p:spPr>
          <a:xfrm>
            <a:off x="2290948" y="1545981"/>
            <a:ext cx="1131306" cy="338554"/>
          </a:xfrm>
          <a:prstGeom prst="rect">
            <a:avLst/>
          </a:prstGeom>
          <a:noFill/>
        </p:spPr>
        <p:txBody>
          <a:bodyPr wrap="square" rtlCol="0">
            <a:spAutoFit/>
          </a:bodyPr>
          <a:lstStyle/>
          <a:p>
            <a:pPr algn="ctr"/>
            <a:r>
              <a:rPr lang="en-US" sz="1600" dirty="0"/>
              <a:t>Done</a:t>
            </a:r>
          </a:p>
        </p:txBody>
      </p:sp>
      <p:sp>
        <p:nvSpPr>
          <p:cNvPr id="48" name="TextBox 47"/>
          <p:cNvSpPr txBox="1"/>
          <p:nvPr/>
        </p:nvSpPr>
        <p:spPr>
          <a:xfrm>
            <a:off x="3416534" y="1545981"/>
            <a:ext cx="1131306" cy="307777"/>
          </a:xfrm>
          <a:prstGeom prst="rect">
            <a:avLst/>
          </a:prstGeom>
          <a:noFill/>
        </p:spPr>
        <p:txBody>
          <a:bodyPr wrap="square" rtlCol="0">
            <a:spAutoFit/>
          </a:bodyPr>
          <a:lstStyle/>
          <a:p>
            <a:pPr algn="ctr"/>
            <a:r>
              <a:rPr lang="en-US" sz="1400" dirty="0"/>
              <a:t>In Progress</a:t>
            </a:r>
          </a:p>
        </p:txBody>
      </p:sp>
      <p:sp>
        <p:nvSpPr>
          <p:cNvPr id="49" name="TextBox 48"/>
          <p:cNvSpPr txBox="1"/>
          <p:nvPr/>
        </p:nvSpPr>
        <p:spPr>
          <a:xfrm>
            <a:off x="4554720" y="1545981"/>
            <a:ext cx="1131306" cy="338554"/>
          </a:xfrm>
          <a:prstGeom prst="rect">
            <a:avLst/>
          </a:prstGeom>
          <a:noFill/>
        </p:spPr>
        <p:txBody>
          <a:bodyPr wrap="square" rtlCol="0">
            <a:spAutoFit/>
          </a:bodyPr>
          <a:lstStyle/>
          <a:p>
            <a:pPr algn="ctr"/>
            <a:r>
              <a:rPr lang="en-US" sz="1600" dirty="0"/>
              <a:t>Done</a:t>
            </a:r>
          </a:p>
        </p:txBody>
      </p:sp>
      <p:sp>
        <p:nvSpPr>
          <p:cNvPr id="50" name="Rounded Rectangle 49"/>
          <p:cNvSpPr/>
          <p:nvPr/>
        </p:nvSpPr>
        <p:spPr>
          <a:xfrm>
            <a:off x="5759536" y="2099245"/>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1</a:t>
            </a:r>
          </a:p>
        </p:txBody>
      </p:sp>
      <p:sp>
        <p:nvSpPr>
          <p:cNvPr id="51" name="Rounded Rectangle 50"/>
          <p:cNvSpPr/>
          <p:nvPr/>
        </p:nvSpPr>
        <p:spPr>
          <a:xfrm>
            <a:off x="5759536" y="2895549"/>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2</a:t>
            </a:r>
          </a:p>
        </p:txBody>
      </p:sp>
      <p:sp>
        <p:nvSpPr>
          <p:cNvPr id="52" name="Rounded Rectangle 51"/>
          <p:cNvSpPr/>
          <p:nvPr/>
        </p:nvSpPr>
        <p:spPr>
          <a:xfrm>
            <a:off x="5759536" y="3691853"/>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3</a:t>
            </a:r>
          </a:p>
        </p:txBody>
      </p:sp>
      <p:sp>
        <p:nvSpPr>
          <p:cNvPr id="53" name="Rounded Rectangle 52"/>
          <p:cNvSpPr/>
          <p:nvPr/>
        </p:nvSpPr>
        <p:spPr>
          <a:xfrm>
            <a:off x="3514135" y="2099245"/>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5</a:t>
            </a:r>
          </a:p>
        </p:txBody>
      </p:sp>
      <p:grpSp>
        <p:nvGrpSpPr>
          <p:cNvPr id="54" name="Group 102"/>
          <p:cNvGrpSpPr/>
          <p:nvPr/>
        </p:nvGrpSpPr>
        <p:grpSpPr>
          <a:xfrm>
            <a:off x="3514135" y="2895549"/>
            <a:ext cx="936104" cy="1444376"/>
            <a:chOff x="3550735" y="2425104"/>
            <a:chExt cx="936104" cy="1444376"/>
          </a:xfrm>
        </p:grpSpPr>
        <p:sp>
          <p:nvSpPr>
            <p:cNvPr id="55" name="Rounded Rectangle 54"/>
            <p:cNvSpPr/>
            <p:nvPr/>
          </p:nvSpPr>
          <p:spPr>
            <a:xfrm>
              <a:off x="3550735" y="2425104"/>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6</a:t>
              </a:r>
            </a:p>
          </p:txBody>
        </p:sp>
        <p:sp>
          <p:nvSpPr>
            <p:cNvPr id="56" name="Rounded Rectangle 55"/>
            <p:cNvSpPr/>
            <p:nvPr/>
          </p:nvSpPr>
          <p:spPr>
            <a:xfrm>
              <a:off x="3550735" y="3221408"/>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7</a:t>
              </a:r>
            </a:p>
          </p:txBody>
        </p:sp>
      </p:grpSp>
      <p:sp>
        <p:nvSpPr>
          <p:cNvPr id="57" name="Rounded Rectangle 56"/>
          <p:cNvSpPr/>
          <p:nvPr/>
        </p:nvSpPr>
        <p:spPr>
          <a:xfrm>
            <a:off x="4652321" y="2099245"/>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4</a:t>
            </a:r>
          </a:p>
        </p:txBody>
      </p:sp>
      <p:sp>
        <p:nvSpPr>
          <p:cNvPr id="58" name="Rounded Rectangle 57"/>
          <p:cNvSpPr/>
          <p:nvPr/>
        </p:nvSpPr>
        <p:spPr>
          <a:xfrm>
            <a:off x="1250363" y="2103413"/>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9</a:t>
            </a:r>
          </a:p>
        </p:txBody>
      </p:sp>
      <p:sp>
        <p:nvSpPr>
          <p:cNvPr id="59" name="Rounded Rectangle 58"/>
          <p:cNvSpPr/>
          <p:nvPr/>
        </p:nvSpPr>
        <p:spPr>
          <a:xfrm>
            <a:off x="2388549" y="2103413"/>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8</a:t>
            </a:r>
          </a:p>
        </p:txBody>
      </p:sp>
      <p:sp>
        <p:nvSpPr>
          <p:cNvPr id="60" name="Rounded Rectangle 59"/>
          <p:cNvSpPr/>
          <p:nvPr/>
        </p:nvSpPr>
        <p:spPr>
          <a:xfrm>
            <a:off x="119056" y="2099245"/>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10</a:t>
            </a:r>
          </a:p>
        </p:txBody>
      </p:sp>
      <p:grpSp>
        <p:nvGrpSpPr>
          <p:cNvPr id="61" name="Group 100"/>
          <p:cNvGrpSpPr/>
          <p:nvPr/>
        </p:nvGrpSpPr>
        <p:grpSpPr>
          <a:xfrm>
            <a:off x="119056" y="2895549"/>
            <a:ext cx="936104" cy="2228032"/>
            <a:chOff x="155656" y="2425104"/>
            <a:chExt cx="936104" cy="2228032"/>
          </a:xfrm>
        </p:grpSpPr>
        <p:sp>
          <p:nvSpPr>
            <p:cNvPr id="62" name="Rounded Rectangle 61"/>
            <p:cNvSpPr/>
            <p:nvPr/>
          </p:nvSpPr>
          <p:spPr>
            <a:xfrm>
              <a:off x="155656" y="4005064"/>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13</a:t>
              </a:r>
            </a:p>
          </p:txBody>
        </p:sp>
        <p:sp>
          <p:nvSpPr>
            <p:cNvPr id="63" name="Rounded Rectangle 62"/>
            <p:cNvSpPr/>
            <p:nvPr/>
          </p:nvSpPr>
          <p:spPr>
            <a:xfrm>
              <a:off x="155656" y="2425104"/>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11</a:t>
              </a:r>
            </a:p>
          </p:txBody>
        </p:sp>
        <p:sp>
          <p:nvSpPr>
            <p:cNvPr id="64" name="Rounded Rectangle 63"/>
            <p:cNvSpPr/>
            <p:nvPr/>
          </p:nvSpPr>
          <p:spPr>
            <a:xfrm>
              <a:off x="155656" y="3221408"/>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12</a:t>
              </a:r>
            </a:p>
          </p:txBody>
        </p:sp>
      </p:grpSp>
      <p:sp>
        <p:nvSpPr>
          <p:cNvPr id="65" name="Oval 64"/>
          <p:cNvSpPr/>
          <p:nvPr/>
        </p:nvSpPr>
        <p:spPr>
          <a:xfrm>
            <a:off x="6284739" y="1090989"/>
            <a:ext cx="468052" cy="323175"/>
          </a:xfrm>
          <a:prstGeom prst="ellipse">
            <a:avLst/>
          </a:prstGeom>
          <a:noFill/>
          <a:ln w="571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6" name="&quot;No&quot; Symbol 65"/>
          <p:cNvSpPr/>
          <p:nvPr/>
        </p:nvSpPr>
        <p:spPr>
          <a:xfrm>
            <a:off x="5759536" y="4547517"/>
            <a:ext cx="648072" cy="576064"/>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141850" y="5530936"/>
            <a:ext cx="8579296" cy="523220"/>
          </a:xfrm>
          <a:prstGeom prst="rect">
            <a:avLst/>
          </a:prstGeom>
          <a:noFill/>
        </p:spPr>
        <p:txBody>
          <a:bodyPr wrap="square" rtlCol="0">
            <a:spAutoFit/>
          </a:bodyPr>
          <a:lstStyle/>
          <a:p>
            <a:r>
              <a:rPr lang="en-NZ" sz="1400" dirty="0"/>
              <a:t>Here is an example </a:t>
            </a:r>
            <a:r>
              <a:rPr lang="en-NZ" sz="1400" dirty="0" err="1"/>
              <a:t>Kanban</a:t>
            </a:r>
            <a:r>
              <a:rPr lang="en-NZ" sz="1400" dirty="0"/>
              <a:t> board. Notice the stages of the process, represented as columns. Notice the WIP limits in parentheses beside the column names.</a:t>
            </a:r>
          </a:p>
        </p:txBody>
      </p:sp>
      <p:sp>
        <p:nvSpPr>
          <p:cNvPr id="68" name="TextBox 67"/>
          <p:cNvSpPr txBox="1"/>
          <p:nvPr/>
        </p:nvSpPr>
        <p:spPr>
          <a:xfrm>
            <a:off x="141850" y="5530936"/>
            <a:ext cx="8579296" cy="307777"/>
          </a:xfrm>
          <a:prstGeom prst="rect">
            <a:avLst/>
          </a:prstGeom>
          <a:noFill/>
        </p:spPr>
        <p:txBody>
          <a:bodyPr wrap="square" rtlCol="0">
            <a:spAutoFit/>
          </a:bodyPr>
          <a:lstStyle/>
          <a:p>
            <a:r>
              <a:rPr lang="en-NZ" sz="1400" dirty="0"/>
              <a:t>Let’s say testing of ticket 1 is complete. We move it downstream to indicate that it is ready to deploy.</a:t>
            </a:r>
          </a:p>
        </p:txBody>
      </p:sp>
      <p:sp>
        <p:nvSpPr>
          <p:cNvPr id="69" name="TextBox 68"/>
          <p:cNvSpPr txBox="1"/>
          <p:nvPr/>
        </p:nvSpPr>
        <p:spPr>
          <a:xfrm>
            <a:off x="141850" y="5530936"/>
            <a:ext cx="8579296" cy="738664"/>
          </a:xfrm>
          <a:prstGeom prst="rect">
            <a:avLst/>
          </a:prstGeom>
          <a:noFill/>
        </p:spPr>
        <p:txBody>
          <a:bodyPr wrap="square" rtlCol="0">
            <a:spAutoFit/>
          </a:bodyPr>
          <a:lstStyle/>
          <a:p>
            <a:r>
              <a:rPr lang="en-NZ" sz="1400" dirty="0"/>
              <a:t>Now we have 2 items in Test, with a WIP limit of 3, so we may pull a ticket from Development Done into Test, leaving 3 in Development, which has a WIP limit of 4, so we may pull a ticket into Development from Analysis Done, and so forth.</a:t>
            </a:r>
          </a:p>
        </p:txBody>
      </p:sp>
      <p:sp>
        <p:nvSpPr>
          <p:cNvPr id="70" name="TextBox 69"/>
          <p:cNvSpPr txBox="1"/>
          <p:nvPr/>
        </p:nvSpPr>
        <p:spPr>
          <a:xfrm>
            <a:off x="141850" y="5530936"/>
            <a:ext cx="8579296" cy="738664"/>
          </a:xfrm>
          <a:prstGeom prst="rect">
            <a:avLst/>
          </a:prstGeom>
          <a:noFill/>
        </p:spPr>
        <p:txBody>
          <a:bodyPr wrap="square" rtlCol="0">
            <a:spAutoFit/>
          </a:bodyPr>
          <a:lstStyle/>
          <a:p>
            <a:r>
              <a:rPr lang="en-NZ" sz="1400" dirty="0"/>
              <a:t>Because our WIP limit in Development covers both In Progress and Done, when we complete development on a ticket, we may move it to the Development Done column to indicate that it is completed, without breaking a WIP limit.</a:t>
            </a:r>
          </a:p>
        </p:txBody>
      </p:sp>
      <p:sp>
        <p:nvSpPr>
          <p:cNvPr id="71" name="Rounded Rectangle 70"/>
          <p:cNvSpPr/>
          <p:nvPr/>
        </p:nvSpPr>
        <p:spPr>
          <a:xfrm>
            <a:off x="119056" y="4475509"/>
            <a:ext cx="936104" cy="648072"/>
          </a:xfrm>
          <a:prstGeom prst="roundRect">
            <a:avLst/>
          </a:prstGeom>
          <a:solidFill>
            <a:srgbClr val="DBA47F"/>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50000"/>
                  </a:schemeClr>
                </a:solidFill>
                <a:latin typeface="Brush Script MT" pitchFamily="66" charset="0"/>
              </a:rPr>
              <a:t>14</a:t>
            </a:r>
          </a:p>
        </p:txBody>
      </p:sp>
      <p:sp>
        <p:nvSpPr>
          <p:cNvPr id="72" name="TextBox 71"/>
          <p:cNvSpPr txBox="1"/>
          <p:nvPr/>
        </p:nvSpPr>
        <p:spPr>
          <a:xfrm>
            <a:off x="141850" y="5530936"/>
            <a:ext cx="8579296" cy="523220"/>
          </a:xfrm>
          <a:prstGeom prst="rect">
            <a:avLst/>
          </a:prstGeom>
          <a:noFill/>
        </p:spPr>
        <p:txBody>
          <a:bodyPr wrap="square" rtlCol="0">
            <a:spAutoFit/>
          </a:bodyPr>
          <a:lstStyle/>
          <a:p>
            <a:r>
              <a:rPr lang="en-NZ" sz="1400" dirty="0"/>
              <a:t>WIP limits stop work being pushed downstream when there is insufficient capacity to receive the work. If development work on ticket 5 is completed, it cannot be “pushed” into Test, because Test is already at its WIP limit.</a:t>
            </a:r>
          </a:p>
        </p:txBody>
      </p:sp>
      <p:sp>
        <p:nvSpPr>
          <p:cNvPr id="73" name="TextBox 72"/>
          <p:cNvSpPr txBox="1"/>
          <p:nvPr/>
        </p:nvSpPr>
        <p:spPr>
          <a:xfrm>
            <a:off x="141850" y="5530936"/>
            <a:ext cx="8579296" cy="307777"/>
          </a:xfrm>
          <a:prstGeom prst="rect">
            <a:avLst/>
          </a:prstGeom>
          <a:noFill/>
        </p:spPr>
        <p:txBody>
          <a:bodyPr wrap="square" rtlCol="0">
            <a:spAutoFit/>
          </a:bodyPr>
          <a:lstStyle/>
          <a:p>
            <a:r>
              <a:rPr lang="en-NZ" sz="1400" dirty="0"/>
              <a:t>A ticket completes Testing, a slot comes free, and ticket 5 may now be pulled into Test.</a:t>
            </a:r>
          </a:p>
        </p:txBody>
      </p:sp>
      <p:sp>
        <p:nvSpPr>
          <p:cNvPr id="74" name="TextBox 73"/>
          <p:cNvSpPr txBox="1"/>
          <p:nvPr/>
        </p:nvSpPr>
        <p:spPr>
          <a:xfrm>
            <a:off x="141850" y="5530936"/>
            <a:ext cx="8579296" cy="307777"/>
          </a:xfrm>
          <a:prstGeom prst="rect">
            <a:avLst/>
          </a:prstGeom>
          <a:noFill/>
        </p:spPr>
        <p:txBody>
          <a:bodyPr wrap="square" rtlCol="0">
            <a:spAutoFit/>
          </a:bodyPr>
          <a:lstStyle/>
          <a:p>
            <a:r>
              <a:rPr lang="en-NZ" sz="1400" dirty="0"/>
              <a:t>The Ready queue may be replenished to its WIP limit with new work from the customer.</a:t>
            </a:r>
          </a:p>
        </p:txBody>
      </p:sp>
    </p:spTree>
    <p:extLst>
      <p:ext uri="{BB962C8B-B14F-4D97-AF65-F5344CB8AC3E}">
        <p14:creationId xmlns:p14="http://schemas.microsoft.com/office/powerpoint/2010/main" val="2511516531"/>
      </p:ext>
    </p:extLst>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
                                        <p:tgtEl>
                                          <p:spTgt spid="67"/>
                                        </p:tgtEl>
                                      </p:cBhvr>
                                    </p:animEffect>
                                    <p:set>
                                      <p:cBhvr>
                                        <p:cTn id="7" dur="1" fill="hold">
                                          <p:stCondLst>
                                            <p:cond delay="199"/>
                                          </p:stCondLst>
                                        </p:cTn>
                                        <p:tgtEl>
                                          <p:spTgt spid="67"/>
                                        </p:tgtEl>
                                        <p:attrNameLst>
                                          <p:attrName>style.visibility</p:attrName>
                                        </p:attrNameLst>
                                      </p:cBhvr>
                                      <p:to>
                                        <p:strVal val="hidden"/>
                                      </p:to>
                                    </p:set>
                                  </p:childTnLst>
                                </p:cTn>
                              </p:par>
                            </p:childTnLst>
                          </p:cTn>
                        </p:par>
                        <p:par>
                          <p:cTn id="8" fill="hold">
                            <p:stCondLst>
                              <p:cond delay="200"/>
                            </p:stCondLst>
                            <p:childTnLst>
                              <p:par>
                                <p:cTn id="9" presetID="1"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0" nodeType="clickEffect">
                                  <p:stCondLst>
                                    <p:cond delay="0"/>
                                  </p:stCondLst>
                                  <p:childTnLst>
                                    <p:animRot by="21600000">
                                      <p:cBhvr>
                                        <p:cTn id="14" dur="500" fill="hold"/>
                                        <p:tgtEl>
                                          <p:spTgt spid="50"/>
                                        </p:tgtEl>
                                        <p:attrNameLst>
                                          <p:attrName>r</p:attrName>
                                        </p:attrNameLst>
                                      </p:cBhvr>
                                    </p:animRot>
                                  </p:childTnLst>
                                </p:cTn>
                              </p:par>
                            </p:childTnLst>
                          </p:cTn>
                        </p:par>
                        <p:par>
                          <p:cTn id="15" fill="hold">
                            <p:stCondLst>
                              <p:cond delay="500"/>
                            </p:stCondLst>
                            <p:childTnLst>
                              <p:par>
                                <p:cTn id="16" presetID="37" presetClass="path" presetSubtype="0" accel="50000" decel="50000" fill="hold" grpId="1" nodeType="afterEffect">
                                  <p:stCondLst>
                                    <p:cond delay="0"/>
                                  </p:stCondLst>
                                  <p:childTnLst>
                                    <p:animMotion origin="layout" path="M 5.55556E-7 -2.22222E-6 L 0.12986 -2.22222E-6 " pathEditMode="relative" rAng="0" ptsTypes="FF">
                                      <p:cBhvr>
                                        <p:cTn id="17" dur="500" fill="hold"/>
                                        <p:tgtEl>
                                          <p:spTgt spid="50"/>
                                        </p:tgtEl>
                                        <p:attrNameLst>
                                          <p:attrName>ppt_x</p:attrName>
                                          <p:attrName>ppt_y</p:attrName>
                                        </p:attrNameLst>
                                      </p:cBhvr>
                                      <p:rCtr x="6493" y="0"/>
                                    </p:animMotion>
                                  </p:childTnLst>
                                </p:cTn>
                              </p:par>
                            </p:childTnLst>
                          </p:cTn>
                        </p:par>
                        <p:par>
                          <p:cTn id="18" fill="hold">
                            <p:stCondLst>
                              <p:cond delay="1000"/>
                            </p:stCondLst>
                            <p:childTnLst>
                              <p:par>
                                <p:cTn id="19" presetID="42" presetClass="path" presetSubtype="0" accel="50000" decel="50000" fill="hold" grpId="0" nodeType="afterEffect">
                                  <p:stCondLst>
                                    <p:cond delay="0"/>
                                  </p:stCondLst>
                                  <p:childTnLst>
                                    <p:animMotion origin="layout" path="M 5.55556E-7 -0.00069 L 5.55556E-7 -0.1162 " pathEditMode="relative" rAng="0" ptsTypes="AA">
                                      <p:cBhvr>
                                        <p:cTn id="20" dur="500" fill="hold"/>
                                        <p:tgtEl>
                                          <p:spTgt spid="51"/>
                                        </p:tgtEl>
                                        <p:attrNameLst>
                                          <p:attrName>ppt_x</p:attrName>
                                          <p:attrName>ppt_y</p:attrName>
                                        </p:attrNameLst>
                                      </p:cBhvr>
                                      <p:rCtr x="0" y="-5787"/>
                                    </p:animMotion>
                                  </p:childTnLst>
                                </p:cTn>
                              </p:par>
                              <p:par>
                                <p:cTn id="21" presetID="42" presetClass="path" presetSubtype="0" accel="50000" decel="50000" fill="hold" grpId="0" nodeType="withEffect">
                                  <p:stCondLst>
                                    <p:cond delay="0"/>
                                  </p:stCondLst>
                                  <p:childTnLst>
                                    <p:animMotion origin="layout" path="M 5.55556E-7 -0.00648 L 5.55556E-7 -0.12315 " pathEditMode="relative" rAng="0" ptsTypes="AA">
                                      <p:cBhvr>
                                        <p:cTn id="22" dur="500" fill="hold"/>
                                        <p:tgtEl>
                                          <p:spTgt spid="52"/>
                                        </p:tgtEl>
                                        <p:attrNameLst>
                                          <p:attrName>ppt_x</p:attrName>
                                          <p:attrName>ppt_y</p:attrName>
                                        </p:attrNameLst>
                                      </p:cBhvr>
                                      <p:rCtr x="0" y="-5833"/>
                                    </p:animMotion>
                                  </p:childTnLst>
                                </p:cTn>
                              </p:par>
                            </p:childTnLst>
                          </p:cTn>
                        </p:par>
                        <p:par>
                          <p:cTn id="23" fill="hold">
                            <p:stCondLst>
                              <p:cond delay="1500"/>
                            </p:stCondLst>
                            <p:childTnLst>
                              <p:par>
                                <p:cTn id="24" presetID="10" presetClass="exit" presetSubtype="0" fill="hold" grpId="1" nodeType="afterEffect">
                                  <p:stCondLst>
                                    <p:cond delay="0"/>
                                  </p:stCondLst>
                                  <p:childTnLst>
                                    <p:animEffect transition="out" filter="fade">
                                      <p:cBhvr>
                                        <p:cTn id="25" dur="200"/>
                                        <p:tgtEl>
                                          <p:spTgt spid="68"/>
                                        </p:tgtEl>
                                      </p:cBhvr>
                                    </p:animEffect>
                                    <p:set>
                                      <p:cBhvr>
                                        <p:cTn id="26" dur="1" fill="hold">
                                          <p:stCondLst>
                                            <p:cond delay="199"/>
                                          </p:stCondLst>
                                        </p:cTn>
                                        <p:tgtEl>
                                          <p:spTgt spid="68"/>
                                        </p:tgtEl>
                                        <p:attrNameLst>
                                          <p:attrName>style.visibility</p:attrName>
                                        </p:attrNameLst>
                                      </p:cBhvr>
                                      <p:to>
                                        <p:strVal val="hidden"/>
                                      </p:to>
                                    </p:set>
                                  </p:childTnLst>
                                </p:cTn>
                              </p:par>
                            </p:childTnLst>
                          </p:cTn>
                        </p:par>
                        <p:par>
                          <p:cTn id="27" fill="hold">
                            <p:stCondLst>
                              <p:cond delay="1700"/>
                            </p:stCondLst>
                            <p:childTnLst>
                              <p:par>
                                <p:cTn id="28" presetID="1" presetClass="entr" presetSubtype="0"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11111E-6 -2.22222E-6 L 0.12118 0.2257 " pathEditMode="relative" rAng="0" ptsTypes="AA">
                                      <p:cBhvr>
                                        <p:cTn id="33" dur="500" fill="hold"/>
                                        <p:tgtEl>
                                          <p:spTgt spid="57"/>
                                        </p:tgtEl>
                                        <p:attrNameLst>
                                          <p:attrName>ppt_x</p:attrName>
                                          <p:attrName>ppt_y</p:attrName>
                                        </p:attrNameLst>
                                      </p:cBhvr>
                                      <p:rCtr x="6059" y="11273"/>
                                    </p:animMotion>
                                  </p:childTnLst>
                                </p:cTn>
                              </p:par>
                            </p:childTnLst>
                          </p:cTn>
                        </p:par>
                        <p:par>
                          <p:cTn id="34" fill="hold">
                            <p:stCondLst>
                              <p:cond delay="500"/>
                            </p:stCondLst>
                            <p:childTnLst>
                              <p:par>
                                <p:cTn id="35" presetID="42" presetClass="path" presetSubtype="0" accel="50000" decel="50000" fill="hold" grpId="0" nodeType="afterEffect">
                                  <p:stCondLst>
                                    <p:cond delay="0"/>
                                  </p:stCondLst>
                                  <p:childTnLst>
                                    <p:animMotion origin="layout" path="M 5.55556E-7 3.33333E-6 L 0.12847 0.34051 " pathEditMode="relative" rAng="0" ptsTypes="AA">
                                      <p:cBhvr>
                                        <p:cTn id="36" dur="800" fill="hold"/>
                                        <p:tgtEl>
                                          <p:spTgt spid="59"/>
                                        </p:tgtEl>
                                        <p:attrNameLst>
                                          <p:attrName>ppt_x</p:attrName>
                                          <p:attrName>ppt_y</p:attrName>
                                        </p:attrNameLst>
                                      </p:cBhvr>
                                      <p:rCtr x="6424" y="17014"/>
                                    </p:animMotion>
                                  </p:childTnLst>
                                </p:cTn>
                              </p:par>
                            </p:childTnLst>
                          </p:cTn>
                        </p:par>
                        <p:par>
                          <p:cTn id="37" fill="hold">
                            <p:stCondLst>
                              <p:cond delay="1300"/>
                            </p:stCondLst>
                            <p:childTnLst>
                              <p:par>
                                <p:cTn id="38" presetID="42" presetClass="path" presetSubtype="0" accel="50000" decel="50000" fill="hold" grpId="0" nodeType="afterEffect">
                                  <p:stCondLst>
                                    <p:cond delay="0"/>
                                  </p:stCondLst>
                                  <p:childTnLst>
                                    <p:animMotion origin="layout" path="M 8.33333E-7 -2.22222E-6 L 0.12465 0.11019 " pathEditMode="relative" rAng="0" ptsTypes="AA">
                                      <p:cBhvr>
                                        <p:cTn id="39" dur="500" fill="hold"/>
                                        <p:tgtEl>
                                          <p:spTgt spid="60"/>
                                        </p:tgtEl>
                                        <p:attrNameLst>
                                          <p:attrName>ppt_x</p:attrName>
                                          <p:attrName>ppt_y</p:attrName>
                                        </p:attrNameLst>
                                      </p:cBhvr>
                                      <p:rCtr x="6233" y="5509"/>
                                    </p:animMotion>
                                  </p:childTnLst>
                                </p:cTn>
                              </p:par>
                            </p:childTnLst>
                          </p:cTn>
                        </p:par>
                        <p:par>
                          <p:cTn id="40" fill="hold">
                            <p:stCondLst>
                              <p:cond delay="1800"/>
                            </p:stCondLst>
                            <p:childTnLst>
                              <p:par>
                                <p:cTn id="41" presetID="42" presetClass="path" presetSubtype="0" accel="50000" decel="50000" fill="hold" nodeType="afterEffect">
                                  <p:stCondLst>
                                    <p:cond delay="0"/>
                                  </p:stCondLst>
                                  <p:childTnLst>
                                    <p:animMotion origin="layout" path="M 8.33333E-7 -2.22222E-6 L 8.33333E-7 -0.12106 " pathEditMode="relative" rAng="0" ptsTypes="AA">
                                      <p:cBhvr>
                                        <p:cTn id="42" dur="500" fill="hold"/>
                                        <p:tgtEl>
                                          <p:spTgt spid="61"/>
                                        </p:tgtEl>
                                        <p:attrNameLst>
                                          <p:attrName>ppt_x</p:attrName>
                                          <p:attrName>ppt_y</p:attrName>
                                        </p:attrNameLst>
                                      </p:cBhvr>
                                      <p:rCtr x="0" y="-6065"/>
                                    </p:animMotion>
                                  </p:childTnLst>
                                </p:cTn>
                              </p:par>
                            </p:childTnLst>
                          </p:cTn>
                        </p:par>
                        <p:par>
                          <p:cTn id="43" fill="hold">
                            <p:stCondLst>
                              <p:cond delay="2300"/>
                            </p:stCondLst>
                            <p:childTnLst>
                              <p:par>
                                <p:cTn id="44" presetID="10" presetClass="exit" presetSubtype="0" fill="hold" grpId="1" nodeType="afterEffect">
                                  <p:stCondLst>
                                    <p:cond delay="0"/>
                                  </p:stCondLst>
                                  <p:childTnLst>
                                    <p:animEffect transition="out" filter="fade">
                                      <p:cBhvr>
                                        <p:cTn id="45" dur="200"/>
                                        <p:tgtEl>
                                          <p:spTgt spid="69"/>
                                        </p:tgtEl>
                                      </p:cBhvr>
                                    </p:animEffect>
                                    <p:set>
                                      <p:cBhvr>
                                        <p:cTn id="46" dur="1" fill="hold">
                                          <p:stCondLst>
                                            <p:cond delay="199"/>
                                          </p:stCondLst>
                                        </p:cTn>
                                        <p:tgtEl>
                                          <p:spTgt spid="69"/>
                                        </p:tgtEl>
                                        <p:attrNameLst>
                                          <p:attrName>style.visibility</p:attrName>
                                        </p:attrNameLst>
                                      </p:cBhvr>
                                      <p:to>
                                        <p:strVal val="hidden"/>
                                      </p:to>
                                    </p:set>
                                  </p:childTnLst>
                                </p:cTn>
                              </p:par>
                            </p:childTnLst>
                          </p:cTn>
                        </p:par>
                        <p:par>
                          <p:cTn id="47" fill="hold">
                            <p:stCondLst>
                              <p:cond delay="2500"/>
                            </p:stCondLst>
                            <p:childTnLst>
                              <p:par>
                                <p:cTn id="48" presetID="1" presetClass="entr" presetSubtype="0" fill="hold" grpId="0" nodeType="afterEffect">
                                  <p:stCondLst>
                                    <p:cond delay="0"/>
                                  </p:stCondLst>
                                  <p:childTnLst>
                                    <p:set>
                                      <p:cBhvr>
                                        <p:cTn id="49" dur="1" fill="hold">
                                          <p:stCondLst>
                                            <p:cond delay="0"/>
                                          </p:stCondLst>
                                        </p:cTn>
                                        <p:tgtEl>
                                          <p:spTgt spid="7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8" presetClass="emph" presetSubtype="0" fill="hold" grpId="0" nodeType="clickEffect">
                                  <p:stCondLst>
                                    <p:cond delay="0"/>
                                  </p:stCondLst>
                                  <p:childTnLst>
                                    <p:animRot by="21600000">
                                      <p:cBhvr>
                                        <p:cTn id="53" dur="500" fill="hold"/>
                                        <p:tgtEl>
                                          <p:spTgt spid="53"/>
                                        </p:tgtEl>
                                        <p:attrNameLst>
                                          <p:attrName>r</p:attrName>
                                        </p:attrNameLst>
                                      </p:cBhvr>
                                    </p:animRot>
                                  </p:childTnLst>
                                </p:cTn>
                              </p:par>
                            </p:childTnLst>
                          </p:cTn>
                        </p:par>
                        <p:par>
                          <p:cTn id="54" fill="hold">
                            <p:stCondLst>
                              <p:cond delay="500"/>
                            </p:stCondLst>
                            <p:childTnLst>
                              <p:par>
                                <p:cTn id="55" presetID="42" presetClass="path" presetSubtype="0" accel="50000" decel="50000" fill="hold" grpId="1" nodeType="afterEffect">
                                  <p:stCondLst>
                                    <p:cond delay="0"/>
                                  </p:stCondLst>
                                  <p:childTnLst>
                                    <p:animMotion origin="layout" path="M 2.77778E-7 -0.0007 L 0.12448 3.33333E-6 " pathEditMode="relative" rAng="0" ptsTypes="AA">
                                      <p:cBhvr>
                                        <p:cTn id="56" dur="500" fill="hold"/>
                                        <p:tgtEl>
                                          <p:spTgt spid="53"/>
                                        </p:tgtEl>
                                        <p:attrNameLst>
                                          <p:attrName>ppt_x</p:attrName>
                                          <p:attrName>ppt_y</p:attrName>
                                        </p:attrNameLst>
                                      </p:cBhvr>
                                      <p:rCtr x="6215" y="23"/>
                                    </p:animMotion>
                                  </p:childTnLst>
                                </p:cTn>
                              </p:par>
                            </p:childTnLst>
                          </p:cTn>
                        </p:par>
                        <p:par>
                          <p:cTn id="57" fill="hold">
                            <p:stCondLst>
                              <p:cond delay="1000"/>
                            </p:stCondLst>
                            <p:childTnLst>
                              <p:par>
                                <p:cTn id="58" presetID="42" presetClass="path" presetSubtype="0" accel="50000" decel="50000" fill="hold" nodeType="afterEffect">
                                  <p:stCondLst>
                                    <p:cond delay="0"/>
                                  </p:stCondLst>
                                  <p:childTnLst>
                                    <p:animMotion origin="layout" path="M 2.77778E-7 3.7037E-6 L 2.77778E-7 -0.12014 " pathEditMode="relative" rAng="0" ptsTypes="AA">
                                      <p:cBhvr>
                                        <p:cTn id="59" dur="500" fill="hold"/>
                                        <p:tgtEl>
                                          <p:spTgt spid="54"/>
                                        </p:tgtEl>
                                        <p:attrNameLst>
                                          <p:attrName>ppt_x</p:attrName>
                                          <p:attrName>ppt_y</p:attrName>
                                        </p:attrNameLst>
                                      </p:cBhvr>
                                      <p:rCtr x="0" y="-6019"/>
                                    </p:animMotion>
                                  </p:childTnLst>
                                </p:cTn>
                              </p:par>
                              <p:par>
                                <p:cTn id="60" presetID="42" presetClass="path" presetSubtype="0" accel="50000" decel="50000" fill="hold" grpId="1" nodeType="withEffect">
                                  <p:stCondLst>
                                    <p:cond delay="0"/>
                                  </p:stCondLst>
                                  <p:childTnLst>
                                    <p:animMotion origin="layout" path="M 0.12847 0.34051 L 0.12309 0.23055 " pathEditMode="relative" rAng="0" ptsTypes="AA">
                                      <p:cBhvr>
                                        <p:cTn id="61" dur="500" fill="hold"/>
                                        <p:tgtEl>
                                          <p:spTgt spid="59"/>
                                        </p:tgtEl>
                                        <p:attrNameLst>
                                          <p:attrName>ppt_x</p:attrName>
                                          <p:attrName>ppt_y</p:attrName>
                                        </p:attrNameLst>
                                      </p:cBhvr>
                                      <p:rCtr x="-278" y="-5509"/>
                                    </p:animMotion>
                                  </p:childTnLst>
                                </p:cTn>
                              </p:par>
                            </p:childTnLst>
                          </p:cTn>
                        </p:par>
                        <p:par>
                          <p:cTn id="62" fill="hold">
                            <p:stCondLst>
                              <p:cond delay="1500"/>
                            </p:stCondLst>
                            <p:childTnLst>
                              <p:par>
                                <p:cTn id="63" presetID="10" presetClass="exit" presetSubtype="0" fill="hold" grpId="1" nodeType="afterEffect">
                                  <p:stCondLst>
                                    <p:cond delay="0"/>
                                  </p:stCondLst>
                                  <p:childTnLst>
                                    <p:animEffect transition="out" filter="fade">
                                      <p:cBhvr>
                                        <p:cTn id="64" dur="200"/>
                                        <p:tgtEl>
                                          <p:spTgt spid="70"/>
                                        </p:tgtEl>
                                      </p:cBhvr>
                                    </p:animEffect>
                                    <p:set>
                                      <p:cBhvr>
                                        <p:cTn id="65" dur="1" fill="hold">
                                          <p:stCondLst>
                                            <p:cond delay="199"/>
                                          </p:stCondLst>
                                        </p:cTn>
                                        <p:tgtEl>
                                          <p:spTgt spid="70"/>
                                        </p:tgtEl>
                                        <p:attrNameLst>
                                          <p:attrName>style.visibility</p:attrName>
                                        </p:attrNameLst>
                                      </p:cBhvr>
                                      <p:to>
                                        <p:strVal val="hidden"/>
                                      </p:to>
                                    </p:set>
                                  </p:childTnLst>
                                </p:cTn>
                              </p:par>
                            </p:childTnLst>
                          </p:cTn>
                        </p:par>
                        <p:par>
                          <p:cTn id="66" fill="hold">
                            <p:stCondLst>
                              <p:cond delay="1700"/>
                            </p:stCondLst>
                            <p:childTnLst>
                              <p:par>
                                <p:cTn id="67" presetID="1" presetClass="entr" presetSubtype="0" fill="hold" grpId="0" nodeType="after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2" nodeType="clickEffect">
                                  <p:stCondLst>
                                    <p:cond delay="0"/>
                                  </p:stCondLst>
                                  <p:childTnLst>
                                    <p:animMotion origin="layout" path="M 0.12448 -2.22222E-6 C 0.13403 0.0419 0.12378 0.29028 0.18264 0.34329 " pathEditMode="relative" rAng="0" ptsTypes="ff">
                                      <p:cBhvr>
                                        <p:cTn id="72" dur="500" fill="hold"/>
                                        <p:tgtEl>
                                          <p:spTgt spid="53"/>
                                        </p:tgtEl>
                                        <p:attrNameLst>
                                          <p:attrName>ppt_x</p:attrName>
                                          <p:attrName>ppt_y</p:attrName>
                                        </p:attrNameLst>
                                      </p:cBhvr>
                                      <p:rCtr x="2865" y="17153"/>
                                    </p:animMotion>
                                  </p:childTnLst>
                                </p:cTn>
                              </p:par>
                            </p:childTnLst>
                          </p:cTn>
                        </p:par>
                        <p:par>
                          <p:cTn id="73" fill="hold">
                            <p:stCondLst>
                              <p:cond delay="500"/>
                            </p:stCondLst>
                            <p:childTnLst>
                              <p:par>
                                <p:cTn id="74" presetID="23" presetClass="entr" presetSubtype="32" fill="hold" grpId="0" nodeType="afterEffect">
                                  <p:stCondLst>
                                    <p:cond delay="100"/>
                                  </p:stCondLst>
                                  <p:childTnLst>
                                    <p:set>
                                      <p:cBhvr>
                                        <p:cTn id="75" dur="1" fill="hold">
                                          <p:stCondLst>
                                            <p:cond delay="0"/>
                                          </p:stCondLst>
                                        </p:cTn>
                                        <p:tgtEl>
                                          <p:spTgt spid="66"/>
                                        </p:tgtEl>
                                        <p:attrNameLst>
                                          <p:attrName>style.visibility</p:attrName>
                                        </p:attrNameLst>
                                      </p:cBhvr>
                                      <p:to>
                                        <p:strVal val="visible"/>
                                      </p:to>
                                    </p:set>
                                    <p:anim calcmode="lin" valueType="num">
                                      <p:cBhvr>
                                        <p:cTn id="76" dur="100" fill="hold"/>
                                        <p:tgtEl>
                                          <p:spTgt spid="66"/>
                                        </p:tgtEl>
                                        <p:attrNameLst>
                                          <p:attrName>ppt_w</p:attrName>
                                        </p:attrNameLst>
                                      </p:cBhvr>
                                      <p:tavLst>
                                        <p:tav tm="0">
                                          <p:val>
                                            <p:strVal val="4*#ppt_w"/>
                                          </p:val>
                                        </p:tav>
                                        <p:tav tm="100000">
                                          <p:val>
                                            <p:strVal val="#ppt_w"/>
                                          </p:val>
                                        </p:tav>
                                      </p:tavLst>
                                    </p:anim>
                                    <p:anim calcmode="lin" valueType="num">
                                      <p:cBhvr>
                                        <p:cTn id="77" dur="100" fill="hold"/>
                                        <p:tgtEl>
                                          <p:spTgt spid="66"/>
                                        </p:tgtEl>
                                        <p:attrNameLst>
                                          <p:attrName>ppt_h</p:attrName>
                                        </p:attrNameLst>
                                      </p:cBhvr>
                                      <p:tavLst>
                                        <p:tav tm="0">
                                          <p:val>
                                            <p:strVal val="4*#ppt_h"/>
                                          </p:val>
                                        </p:tav>
                                        <p:tav tm="100000">
                                          <p:val>
                                            <p:strVal val="#ppt_h"/>
                                          </p:val>
                                        </p:tav>
                                      </p:tavLst>
                                    </p:anim>
                                  </p:childTnLst>
                                </p:cTn>
                              </p:par>
                            </p:childTnLst>
                          </p:cTn>
                        </p:par>
                        <p:par>
                          <p:cTn id="78" fill="hold">
                            <p:stCondLst>
                              <p:cond delay="700"/>
                            </p:stCondLst>
                            <p:childTnLst>
                              <p:par>
                                <p:cTn id="79" presetID="20" presetClass="entr" presetSubtype="0" fill="hold" grpId="0" nodeType="afterEffect">
                                  <p:stCondLst>
                                    <p:cond delay="200"/>
                                  </p:stCondLst>
                                  <p:childTnLst>
                                    <p:set>
                                      <p:cBhvr>
                                        <p:cTn id="80" dur="1" fill="hold">
                                          <p:stCondLst>
                                            <p:cond delay="0"/>
                                          </p:stCondLst>
                                        </p:cTn>
                                        <p:tgtEl>
                                          <p:spTgt spid="65"/>
                                        </p:tgtEl>
                                        <p:attrNameLst>
                                          <p:attrName>style.visibility</p:attrName>
                                        </p:attrNameLst>
                                      </p:cBhvr>
                                      <p:to>
                                        <p:strVal val="visible"/>
                                      </p:to>
                                    </p:set>
                                    <p:animEffect transition="in" filter="wedge">
                                      <p:cBhvr>
                                        <p:cTn id="81" dur="500"/>
                                        <p:tgtEl>
                                          <p:spTgt spid="65"/>
                                        </p:tgtEl>
                                      </p:cBhvr>
                                    </p:animEffect>
                                  </p:childTnLst>
                                </p:cTn>
                              </p:par>
                            </p:childTnLst>
                          </p:cTn>
                        </p:par>
                      </p:childTnLst>
                    </p:cTn>
                  </p:par>
                  <p:par>
                    <p:cTn id="82" fill="hold">
                      <p:stCondLst>
                        <p:cond delay="indefinite"/>
                      </p:stCondLst>
                      <p:childTnLst>
                        <p:par>
                          <p:cTn id="83" fill="hold">
                            <p:stCondLst>
                              <p:cond delay="0"/>
                            </p:stCondLst>
                            <p:childTnLst>
                              <p:par>
                                <p:cTn id="84" presetID="20" presetClass="exit" presetSubtype="0" fill="hold" grpId="1" nodeType="clickEffect">
                                  <p:stCondLst>
                                    <p:cond delay="0"/>
                                  </p:stCondLst>
                                  <p:childTnLst>
                                    <p:animEffect transition="out" filter="wedge">
                                      <p:cBhvr>
                                        <p:cTn id="85" dur="500"/>
                                        <p:tgtEl>
                                          <p:spTgt spid="65"/>
                                        </p:tgtEl>
                                      </p:cBhvr>
                                    </p:animEffect>
                                    <p:set>
                                      <p:cBhvr>
                                        <p:cTn id="86" dur="1" fill="hold">
                                          <p:stCondLst>
                                            <p:cond delay="499"/>
                                          </p:stCondLst>
                                        </p:cTn>
                                        <p:tgtEl>
                                          <p:spTgt spid="65"/>
                                        </p:tgtEl>
                                        <p:attrNameLst>
                                          <p:attrName>style.visibility</p:attrName>
                                        </p:attrNameLst>
                                      </p:cBhvr>
                                      <p:to>
                                        <p:strVal val="hidden"/>
                                      </p:to>
                                    </p:set>
                                  </p:childTnLst>
                                </p:cTn>
                              </p:par>
                            </p:childTnLst>
                          </p:cTn>
                        </p:par>
                        <p:par>
                          <p:cTn id="87" fill="hold">
                            <p:stCondLst>
                              <p:cond delay="500"/>
                            </p:stCondLst>
                            <p:childTnLst>
                              <p:par>
                                <p:cTn id="88" presetID="1" presetClass="exit" presetSubtype="0" fill="hold" grpId="1" nodeType="afterEffect">
                                  <p:stCondLst>
                                    <p:cond delay="0"/>
                                  </p:stCondLst>
                                  <p:childTnLst>
                                    <p:set>
                                      <p:cBhvr>
                                        <p:cTn id="89" dur="1" fill="hold">
                                          <p:stCondLst>
                                            <p:cond delay="0"/>
                                          </p:stCondLst>
                                        </p:cTn>
                                        <p:tgtEl>
                                          <p:spTgt spid="66"/>
                                        </p:tgtEl>
                                        <p:attrNameLst>
                                          <p:attrName>style.visibility</p:attrName>
                                        </p:attrNameLst>
                                      </p:cBhvr>
                                      <p:to>
                                        <p:strVal val="hidden"/>
                                      </p:to>
                                    </p:set>
                                  </p:childTnLst>
                                </p:cTn>
                              </p:par>
                            </p:childTnLst>
                          </p:cTn>
                        </p:par>
                        <p:par>
                          <p:cTn id="90" fill="hold">
                            <p:stCondLst>
                              <p:cond delay="500"/>
                            </p:stCondLst>
                            <p:childTnLst>
                              <p:par>
                                <p:cTn id="91" presetID="37" presetClass="path" presetSubtype="0" accel="50000" decel="50000" fill="hold" grpId="3" nodeType="afterEffect">
                                  <p:stCondLst>
                                    <p:cond delay="0"/>
                                  </p:stCondLst>
                                  <p:childTnLst>
                                    <p:animMotion origin="layout" path="M 0.18056 0.34468 C 0.12066 0.26343 0.13403 0.05579 0.12465 -0.00208 " pathEditMode="relative" rAng="0" ptsTypes="ss">
                                      <p:cBhvr>
                                        <p:cTn id="92" dur="500" fill="hold"/>
                                        <p:tgtEl>
                                          <p:spTgt spid="53"/>
                                        </p:tgtEl>
                                        <p:attrNameLst>
                                          <p:attrName>ppt_x</p:attrName>
                                          <p:attrName>ppt_y</p:attrName>
                                        </p:attrNameLst>
                                      </p:cBhvr>
                                      <p:rCtr x="-3003" y="-17338"/>
                                    </p:animMotion>
                                  </p:childTnLst>
                                </p:cTn>
                              </p:par>
                            </p:childTnLst>
                          </p:cTn>
                        </p:par>
                        <p:par>
                          <p:cTn id="93" fill="hold">
                            <p:stCondLst>
                              <p:cond delay="1000"/>
                            </p:stCondLst>
                            <p:childTnLst>
                              <p:par>
                                <p:cTn id="94" presetID="10" presetClass="exit" presetSubtype="0" fill="hold" grpId="1" nodeType="afterEffect">
                                  <p:stCondLst>
                                    <p:cond delay="0"/>
                                  </p:stCondLst>
                                  <p:childTnLst>
                                    <p:animEffect transition="out" filter="fade">
                                      <p:cBhvr>
                                        <p:cTn id="95" dur="200"/>
                                        <p:tgtEl>
                                          <p:spTgt spid="72"/>
                                        </p:tgtEl>
                                      </p:cBhvr>
                                    </p:animEffect>
                                    <p:set>
                                      <p:cBhvr>
                                        <p:cTn id="96" dur="1" fill="hold">
                                          <p:stCondLst>
                                            <p:cond delay="199"/>
                                          </p:stCondLst>
                                        </p:cTn>
                                        <p:tgtEl>
                                          <p:spTgt spid="72"/>
                                        </p:tgtEl>
                                        <p:attrNameLst>
                                          <p:attrName>style.visibility</p:attrName>
                                        </p:attrNameLst>
                                      </p:cBhvr>
                                      <p:to>
                                        <p:strVal val="hidden"/>
                                      </p:to>
                                    </p:set>
                                  </p:childTnLst>
                                </p:cTn>
                              </p:par>
                            </p:childTnLst>
                          </p:cTn>
                        </p:par>
                        <p:par>
                          <p:cTn id="97" fill="hold">
                            <p:stCondLst>
                              <p:cond delay="1200"/>
                            </p:stCondLst>
                            <p:childTnLst>
                              <p:par>
                                <p:cTn id="98" presetID="1" presetClass="entr" presetSubtype="0" fill="hold" grpId="0" nodeType="afterEffect">
                                  <p:stCondLst>
                                    <p:cond delay="0"/>
                                  </p:stCondLst>
                                  <p:childTnLst>
                                    <p:set>
                                      <p:cBhvr>
                                        <p:cTn id="99" dur="1" fill="hold">
                                          <p:stCondLst>
                                            <p:cond delay="0"/>
                                          </p:stCondLst>
                                        </p:cTn>
                                        <p:tgtEl>
                                          <p:spTgt spid="7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42" presetClass="path" presetSubtype="0" accel="50000" decel="50000" fill="hold" grpId="1" nodeType="clickEffect">
                                  <p:stCondLst>
                                    <p:cond delay="0"/>
                                  </p:stCondLst>
                                  <p:childTnLst>
                                    <p:animMotion origin="layout" path="M 5.55556E-7 -0.11621 L 0.12743 0.00092 " pathEditMode="relative" rAng="0" ptsTypes="AA">
                                      <p:cBhvr>
                                        <p:cTn id="103" dur="500" fill="hold"/>
                                        <p:tgtEl>
                                          <p:spTgt spid="51"/>
                                        </p:tgtEl>
                                        <p:attrNameLst>
                                          <p:attrName>ppt_x</p:attrName>
                                          <p:attrName>ppt_y</p:attrName>
                                        </p:attrNameLst>
                                      </p:cBhvr>
                                      <p:rCtr x="6372" y="5856"/>
                                    </p:animMotion>
                                  </p:childTnLst>
                                </p:cTn>
                              </p:par>
                            </p:childTnLst>
                          </p:cTn>
                        </p:par>
                        <p:par>
                          <p:cTn id="104" fill="hold">
                            <p:stCondLst>
                              <p:cond delay="500"/>
                            </p:stCondLst>
                            <p:childTnLst>
                              <p:par>
                                <p:cTn id="105" presetID="42" presetClass="path" presetSubtype="0" accel="50000" decel="50000" fill="hold" grpId="1" nodeType="afterEffect">
                                  <p:stCondLst>
                                    <p:cond delay="0"/>
                                  </p:stCondLst>
                                  <p:childTnLst>
                                    <p:animMotion origin="layout" path="M 5.55556E-7 -0.12315 L 5.55556E-7 -0.23287 " pathEditMode="relative" rAng="0" ptsTypes="AA">
                                      <p:cBhvr>
                                        <p:cTn id="106" dur="500" fill="hold"/>
                                        <p:tgtEl>
                                          <p:spTgt spid="52"/>
                                        </p:tgtEl>
                                        <p:attrNameLst>
                                          <p:attrName>ppt_x</p:attrName>
                                          <p:attrName>ppt_y</p:attrName>
                                        </p:attrNameLst>
                                      </p:cBhvr>
                                      <p:rCtr x="0" y="-5486"/>
                                    </p:animMotion>
                                  </p:childTnLst>
                                </p:cTn>
                              </p:par>
                              <p:par>
                                <p:cTn id="107" presetID="42" presetClass="path" presetSubtype="0" accel="50000" decel="50000" fill="hold" grpId="1" nodeType="withEffect">
                                  <p:stCondLst>
                                    <p:cond delay="0"/>
                                  </p:stCondLst>
                                  <p:childTnLst>
                                    <p:animMotion origin="layout" path="M 0.12118 0.2257 L 0.12118 0.11551 " pathEditMode="relative" rAng="0" ptsTypes="AA">
                                      <p:cBhvr>
                                        <p:cTn id="108" dur="500" fill="hold"/>
                                        <p:tgtEl>
                                          <p:spTgt spid="57"/>
                                        </p:tgtEl>
                                        <p:attrNameLst>
                                          <p:attrName>ppt_x</p:attrName>
                                          <p:attrName>ppt_y</p:attrName>
                                        </p:attrNameLst>
                                      </p:cBhvr>
                                      <p:rCtr x="0" y="-5509"/>
                                    </p:animMotion>
                                  </p:childTnLst>
                                </p:cTn>
                              </p:par>
                            </p:childTnLst>
                          </p:cTn>
                        </p:par>
                        <p:par>
                          <p:cTn id="109" fill="hold">
                            <p:stCondLst>
                              <p:cond delay="1000"/>
                            </p:stCondLst>
                            <p:childTnLst>
                              <p:par>
                                <p:cTn id="110" presetID="42" presetClass="path" presetSubtype="0" accel="50000" decel="50000" fill="hold" grpId="4" nodeType="afterEffect">
                                  <p:stCondLst>
                                    <p:cond delay="0"/>
                                  </p:stCondLst>
                                  <p:childTnLst>
                                    <p:animMotion origin="layout" path="M 0.12448 2.22222E-6 L 0.24566 0.22639 " pathEditMode="relative" rAng="0" ptsTypes="AA">
                                      <p:cBhvr>
                                        <p:cTn id="111" dur="500" fill="hold"/>
                                        <p:tgtEl>
                                          <p:spTgt spid="53"/>
                                        </p:tgtEl>
                                        <p:attrNameLst>
                                          <p:attrName>ppt_x</p:attrName>
                                          <p:attrName>ppt_y</p:attrName>
                                        </p:attrNameLst>
                                      </p:cBhvr>
                                      <p:rCtr x="6059" y="11319"/>
                                    </p:animMotion>
                                  </p:childTnLst>
                                </p:cTn>
                              </p:par>
                            </p:childTnLst>
                          </p:cTn>
                        </p:par>
                        <p:par>
                          <p:cTn id="112" fill="hold">
                            <p:stCondLst>
                              <p:cond delay="1500"/>
                            </p:stCondLst>
                            <p:childTnLst>
                              <p:par>
                                <p:cTn id="113" presetID="10" presetClass="exit" presetSubtype="0" fill="hold" grpId="1" nodeType="afterEffect">
                                  <p:stCondLst>
                                    <p:cond delay="0"/>
                                  </p:stCondLst>
                                  <p:childTnLst>
                                    <p:animEffect transition="out" filter="fade">
                                      <p:cBhvr>
                                        <p:cTn id="114" dur="200"/>
                                        <p:tgtEl>
                                          <p:spTgt spid="73"/>
                                        </p:tgtEl>
                                      </p:cBhvr>
                                    </p:animEffect>
                                    <p:set>
                                      <p:cBhvr>
                                        <p:cTn id="115" dur="1" fill="hold">
                                          <p:stCondLst>
                                            <p:cond delay="199"/>
                                          </p:stCondLst>
                                        </p:cTn>
                                        <p:tgtEl>
                                          <p:spTgt spid="73"/>
                                        </p:tgtEl>
                                        <p:attrNameLst>
                                          <p:attrName>style.visibility</p:attrName>
                                        </p:attrNameLst>
                                      </p:cBhvr>
                                      <p:to>
                                        <p:strVal val="hidden"/>
                                      </p:to>
                                    </p:set>
                                  </p:childTnLst>
                                </p:cTn>
                              </p:par>
                            </p:childTnLst>
                          </p:cTn>
                        </p:par>
                        <p:par>
                          <p:cTn id="116" fill="hold">
                            <p:stCondLst>
                              <p:cond delay="1700"/>
                            </p:stCondLst>
                            <p:childTnLst>
                              <p:par>
                                <p:cTn id="117" presetID="1"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2" presetClass="entr" presetSubtype="8" fill="hold" grpId="0" nodeType="clickEffect">
                                  <p:stCondLst>
                                    <p:cond delay="0"/>
                                  </p:stCondLst>
                                  <p:childTnLst>
                                    <p:set>
                                      <p:cBhvr>
                                        <p:cTn id="122" dur="1" fill="hold">
                                          <p:stCondLst>
                                            <p:cond delay="0"/>
                                          </p:stCondLst>
                                        </p:cTn>
                                        <p:tgtEl>
                                          <p:spTgt spid="71"/>
                                        </p:tgtEl>
                                        <p:attrNameLst>
                                          <p:attrName>style.visibility</p:attrName>
                                        </p:attrNameLst>
                                      </p:cBhvr>
                                      <p:to>
                                        <p:strVal val="visible"/>
                                      </p:to>
                                    </p:set>
                                    <p:anim calcmode="lin" valueType="num">
                                      <p:cBhvr additive="base">
                                        <p:cTn id="123" dur="500" fill="hold"/>
                                        <p:tgtEl>
                                          <p:spTgt spid="71"/>
                                        </p:tgtEl>
                                        <p:attrNameLst>
                                          <p:attrName>ppt_x</p:attrName>
                                        </p:attrNameLst>
                                      </p:cBhvr>
                                      <p:tavLst>
                                        <p:tav tm="0">
                                          <p:val>
                                            <p:strVal val="0-#ppt_w/2"/>
                                          </p:val>
                                        </p:tav>
                                        <p:tav tm="100000">
                                          <p:val>
                                            <p:strVal val="#ppt_x"/>
                                          </p:val>
                                        </p:tav>
                                      </p:tavLst>
                                    </p:anim>
                                    <p:anim calcmode="lin" valueType="num">
                                      <p:cBhvr additive="base">
                                        <p:cTn id="124"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53" grpId="0" animBg="1"/>
      <p:bldP spid="53" grpId="1" animBg="1"/>
      <p:bldP spid="53" grpId="2" animBg="1"/>
      <p:bldP spid="53" grpId="3" animBg="1"/>
      <p:bldP spid="53" grpId="4" animBg="1"/>
      <p:bldP spid="57" grpId="0" animBg="1"/>
      <p:bldP spid="57" grpId="1" animBg="1"/>
      <p:bldP spid="59" grpId="0" animBg="1"/>
      <p:bldP spid="59" grpId="1" animBg="1"/>
      <p:bldP spid="60" grpId="0" animBg="1"/>
      <p:bldP spid="65" grpId="0" animBg="1"/>
      <p:bldP spid="65" grpId="1" animBg="1"/>
      <p:bldP spid="66" grpId="0" animBg="1"/>
      <p:bldP spid="66" grpId="1" animBg="1"/>
      <p:bldP spid="67" grpId="0"/>
      <p:bldP spid="68" grpId="0"/>
      <p:bldP spid="68" grpId="1"/>
      <p:bldP spid="69" grpId="0"/>
      <p:bldP spid="69" grpId="1"/>
      <p:bldP spid="70" grpId="0"/>
      <p:bldP spid="70" grpId="1"/>
      <p:bldP spid="71" grpId="0" animBg="1"/>
      <p:bldP spid="72" grpId="0"/>
      <p:bldP spid="72" grpId="1"/>
      <p:bldP spid="73" grpId="0"/>
      <p:bldP spid="73" grpId="1"/>
      <p:bldP spid="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32385"/>
            <a:ext cx="8675688" cy="580390"/>
          </a:xfrm>
        </p:spPr>
        <p:txBody>
          <a:bodyPr/>
          <a:lstStyle/>
          <a:p>
            <a:r>
              <a:rPr lang="en-US" dirty="0"/>
              <a:t>Why Agile?</a:t>
            </a:r>
          </a:p>
        </p:txBody>
      </p:sp>
      <p:sp>
        <p:nvSpPr>
          <p:cNvPr id="4" name="Rectangle 3"/>
          <p:cNvSpPr txBox="1">
            <a:spLocks noChangeArrowheads="1"/>
          </p:cNvSpPr>
          <p:nvPr/>
        </p:nvSpPr>
        <p:spPr bwMode="gray">
          <a:xfrm>
            <a:off x="273050" y="727710"/>
            <a:ext cx="8411766" cy="4714875"/>
          </a:xfrm>
          <a:prstGeom prst="rect">
            <a:avLst/>
          </a:prstGeom>
          <a:noFill/>
          <a:ln w="9525" algn="ctr">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1" fontAlgn="base" hangingPunct="1">
              <a:spcBef>
                <a:spcPct val="0"/>
              </a:spcBef>
              <a:spcAft>
                <a:spcPct val="50000"/>
              </a:spcAft>
              <a:buClr>
                <a:schemeClr val="accent2"/>
              </a:buClr>
              <a:buFont typeface="Wingdings" pitchFamily="2" charset="2"/>
              <a:defRPr sz="1600" b="1">
                <a:solidFill>
                  <a:schemeClr val="tx1"/>
                </a:solidFill>
                <a:latin typeface="+mn-lt"/>
                <a:ea typeface="+mn-ea"/>
                <a:cs typeface="+mn-cs"/>
              </a:defRPr>
            </a:lvl1pPr>
            <a:lvl2pPr marL="234950" indent="-233363" algn="l" rtl="0" eaLnBrk="1" fontAlgn="base" hangingPunct="1">
              <a:spcBef>
                <a:spcPct val="0"/>
              </a:spcBef>
              <a:spcAft>
                <a:spcPct val="50000"/>
              </a:spcAft>
              <a:buClrTx/>
              <a:buFont typeface="Arial" pitchFamily="34" charset="0"/>
              <a:buChar char="•"/>
              <a:defRPr sz="1600">
                <a:solidFill>
                  <a:schemeClr val="tx1"/>
                </a:solidFill>
                <a:latin typeface="+mn-lt"/>
              </a:defRPr>
            </a:lvl2pPr>
            <a:lvl3pPr marL="457200" indent="-220663" algn="l" rtl="0" eaLnBrk="1" fontAlgn="base" hangingPunct="1">
              <a:spcBef>
                <a:spcPct val="0"/>
              </a:spcBef>
              <a:spcAft>
                <a:spcPct val="50000"/>
              </a:spcAft>
              <a:buClrTx/>
              <a:buFont typeface="Arial" charset="0"/>
              <a:buChar char="–"/>
              <a:defRPr sz="1400">
                <a:solidFill>
                  <a:schemeClr val="tx1"/>
                </a:solidFill>
                <a:latin typeface="+mn-lt"/>
              </a:defRPr>
            </a:lvl3pPr>
            <a:lvl4pPr marL="687388" indent="-228600" algn="l" rtl="0" eaLnBrk="1" fontAlgn="base" hangingPunct="1">
              <a:spcBef>
                <a:spcPct val="0"/>
              </a:spcBef>
              <a:spcAft>
                <a:spcPct val="50000"/>
              </a:spcAft>
              <a:buClrTx/>
              <a:buChar char="•"/>
              <a:defRPr sz="1200">
                <a:solidFill>
                  <a:schemeClr val="tx1"/>
                </a:solidFill>
                <a:latin typeface="+mn-lt"/>
              </a:defRPr>
            </a:lvl4pPr>
            <a:lvl5pPr marL="917575" indent="-228600" algn="l" rtl="0" eaLnBrk="1" fontAlgn="base" hangingPunct="1">
              <a:spcBef>
                <a:spcPct val="0"/>
              </a:spcBef>
              <a:spcAft>
                <a:spcPct val="50000"/>
              </a:spcAft>
              <a:buClrTx/>
              <a:buFont typeface="Arial" charset="0"/>
              <a:buChar char="–"/>
              <a:defRPr sz="1200">
                <a:solidFill>
                  <a:schemeClr val="tx1"/>
                </a:solidFill>
                <a:latin typeface="+mn-lt"/>
              </a:defRPr>
            </a:lvl5pPr>
            <a:lvl6pPr marL="1374775" indent="-228600" algn="l" rtl="0" eaLnBrk="1" fontAlgn="base" hangingPunct="1">
              <a:spcBef>
                <a:spcPct val="0"/>
              </a:spcBef>
              <a:spcAft>
                <a:spcPct val="50000"/>
              </a:spcAft>
              <a:buClr>
                <a:schemeClr val="accent2"/>
              </a:buClr>
              <a:buFont typeface="Arial" charset="0"/>
              <a:buChar char="–"/>
              <a:defRPr sz="1200">
                <a:solidFill>
                  <a:schemeClr val="tx1"/>
                </a:solidFill>
                <a:latin typeface="+mn-lt"/>
              </a:defRPr>
            </a:lvl6pPr>
            <a:lvl7pPr marL="1831975" indent="-228600" algn="l" rtl="0" eaLnBrk="1" fontAlgn="base" hangingPunct="1">
              <a:spcBef>
                <a:spcPct val="0"/>
              </a:spcBef>
              <a:spcAft>
                <a:spcPct val="50000"/>
              </a:spcAft>
              <a:buClr>
                <a:schemeClr val="accent2"/>
              </a:buClr>
              <a:buFont typeface="Arial" charset="0"/>
              <a:buChar char="–"/>
              <a:defRPr sz="1200">
                <a:solidFill>
                  <a:schemeClr val="tx1"/>
                </a:solidFill>
                <a:latin typeface="+mn-lt"/>
              </a:defRPr>
            </a:lvl7pPr>
            <a:lvl8pPr marL="2289175" indent="-228600" algn="l" rtl="0" eaLnBrk="1" fontAlgn="base" hangingPunct="1">
              <a:spcBef>
                <a:spcPct val="0"/>
              </a:spcBef>
              <a:spcAft>
                <a:spcPct val="50000"/>
              </a:spcAft>
              <a:buClr>
                <a:schemeClr val="accent2"/>
              </a:buClr>
              <a:buFont typeface="Arial" charset="0"/>
              <a:buChar char="–"/>
              <a:defRPr sz="1200">
                <a:solidFill>
                  <a:schemeClr val="tx1"/>
                </a:solidFill>
                <a:latin typeface="+mn-lt"/>
              </a:defRPr>
            </a:lvl8pPr>
            <a:lvl9pPr marL="2746375" indent="-228600" algn="l" rtl="0" eaLnBrk="1" fontAlgn="base" hangingPunct="1">
              <a:spcBef>
                <a:spcPct val="0"/>
              </a:spcBef>
              <a:spcAft>
                <a:spcPct val="50000"/>
              </a:spcAft>
              <a:buClr>
                <a:schemeClr val="accent2"/>
              </a:buClr>
              <a:buFont typeface="Arial" charset="0"/>
              <a:buChar char="–"/>
              <a:defRPr sz="1200">
                <a:solidFill>
                  <a:schemeClr val="tx1"/>
                </a:solidFill>
                <a:latin typeface="+mn-lt"/>
              </a:defRPr>
            </a:lvl9pPr>
          </a:lstStyle>
          <a:p>
            <a:pPr>
              <a:spcAft>
                <a:spcPts val="300"/>
              </a:spcAft>
              <a:defRPr/>
            </a:pPr>
            <a:r>
              <a:rPr lang="en-US" sz="2200" i="1" kern="0" dirty="0">
                <a:sym typeface="Arial" charset="0"/>
              </a:rPr>
              <a:t>In spite of appearances, people very seldom know what they want until you give them what they asked for</a:t>
            </a:r>
          </a:p>
          <a:p>
            <a:pPr marL="166666" lvl="1" indent="0" algn="r">
              <a:buNone/>
              <a:defRPr/>
            </a:pPr>
            <a:r>
              <a:rPr lang="en-US" sz="1687" i="1" kern="0" dirty="0"/>
              <a:t>			</a:t>
            </a:r>
            <a:r>
              <a:rPr lang="en-US" sz="1000" i="1" kern="0" dirty="0"/>
              <a:t> </a:t>
            </a:r>
            <a:r>
              <a:rPr lang="en-US" sz="1500" i="1" kern="0" dirty="0"/>
              <a:t>Donald C. </a:t>
            </a:r>
            <a:r>
              <a:rPr lang="en-US" sz="1500" i="1" kern="0" dirty="0" err="1"/>
              <a:t>Gause</a:t>
            </a:r>
            <a:r>
              <a:rPr lang="en-US" sz="1500" i="1" kern="0" dirty="0"/>
              <a:t> and Gerald M. Weinberg, Computer Scientists</a:t>
            </a:r>
          </a:p>
          <a:p>
            <a:pPr marL="400029" lvl="1">
              <a:defRPr/>
            </a:pPr>
            <a:endParaRPr lang="en-US" i="1" kern="0" dirty="0"/>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794" y="1710690"/>
            <a:ext cx="6890173" cy="4770120"/>
          </a:xfrm>
        </p:spPr>
      </p:pic>
    </p:spTree>
    <p:extLst>
      <p:ext uri="{BB962C8B-B14F-4D97-AF65-F5344CB8AC3E}">
        <p14:creationId xmlns:p14="http://schemas.microsoft.com/office/powerpoint/2010/main" val="2336149183"/>
      </p:ext>
    </p:extLst>
  </p:cSld>
  <p:clrMapOvr>
    <a:masterClrMapping/>
  </p:clrMapOvr>
  <p:transition spd="med" advClick="0">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Key Metrics</a:t>
            </a:r>
          </a:p>
        </p:txBody>
      </p:sp>
      <p:grpSp>
        <p:nvGrpSpPr>
          <p:cNvPr id="111" name="Group 32"/>
          <p:cNvGrpSpPr>
            <a:grpSpLocks/>
          </p:cNvGrpSpPr>
          <p:nvPr/>
        </p:nvGrpSpPr>
        <p:grpSpPr bwMode="auto">
          <a:xfrm>
            <a:off x="1371600" y="3635963"/>
            <a:ext cx="2286000" cy="685800"/>
            <a:chOff x="1248" y="2112"/>
            <a:chExt cx="1440" cy="432"/>
          </a:xfrm>
        </p:grpSpPr>
        <p:sp>
          <p:nvSpPr>
            <p:cNvPr id="112" name="Rectangle 4"/>
            <p:cNvSpPr>
              <a:spLocks noChangeArrowheads="1"/>
            </p:cNvSpPr>
            <p:nvPr/>
          </p:nvSpPr>
          <p:spPr bwMode="auto">
            <a:xfrm>
              <a:off x="1248" y="2112"/>
              <a:ext cx="1440" cy="432"/>
            </a:xfrm>
            <a:prstGeom prst="rect">
              <a:avLst/>
            </a:prstGeom>
            <a:solidFill>
              <a:srgbClr val="4F81BD"/>
            </a:solidFill>
            <a:ln w="9525">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pitchFamily="34" charset="0"/>
              </a:endParaRPr>
            </a:p>
          </p:txBody>
        </p:sp>
        <p:sp>
          <p:nvSpPr>
            <p:cNvPr id="113" name="Line 5"/>
            <p:cNvSpPr>
              <a:spLocks noChangeShapeType="1"/>
            </p:cNvSpPr>
            <p:nvPr/>
          </p:nvSpPr>
          <p:spPr bwMode="auto">
            <a:xfrm>
              <a:off x="1392"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4" name="Line 6"/>
            <p:cNvSpPr>
              <a:spLocks noChangeShapeType="1"/>
            </p:cNvSpPr>
            <p:nvPr/>
          </p:nvSpPr>
          <p:spPr bwMode="auto">
            <a:xfrm>
              <a:off x="1536"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5" name="Line 8"/>
            <p:cNvSpPr>
              <a:spLocks noChangeShapeType="1"/>
            </p:cNvSpPr>
            <p:nvPr/>
          </p:nvSpPr>
          <p:spPr bwMode="auto">
            <a:xfrm>
              <a:off x="1680"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6" name="Line 10"/>
            <p:cNvSpPr>
              <a:spLocks noChangeShapeType="1"/>
            </p:cNvSpPr>
            <p:nvPr/>
          </p:nvSpPr>
          <p:spPr bwMode="auto">
            <a:xfrm>
              <a:off x="1824"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7" name="Line 11"/>
            <p:cNvSpPr>
              <a:spLocks noChangeShapeType="1"/>
            </p:cNvSpPr>
            <p:nvPr/>
          </p:nvSpPr>
          <p:spPr bwMode="auto">
            <a:xfrm>
              <a:off x="1968"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8" name="Line 12"/>
            <p:cNvSpPr>
              <a:spLocks noChangeShapeType="1"/>
            </p:cNvSpPr>
            <p:nvPr/>
          </p:nvSpPr>
          <p:spPr bwMode="auto">
            <a:xfrm>
              <a:off x="2112"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19" name="Line 13"/>
            <p:cNvSpPr>
              <a:spLocks noChangeShapeType="1"/>
            </p:cNvSpPr>
            <p:nvPr/>
          </p:nvSpPr>
          <p:spPr bwMode="auto">
            <a:xfrm>
              <a:off x="2256"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20" name="Line 14"/>
            <p:cNvSpPr>
              <a:spLocks noChangeShapeType="1"/>
            </p:cNvSpPr>
            <p:nvPr/>
          </p:nvSpPr>
          <p:spPr bwMode="auto">
            <a:xfrm>
              <a:off x="2400"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21" name="Line 15"/>
            <p:cNvSpPr>
              <a:spLocks noChangeShapeType="1"/>
            </p:cNvSpPr>
            <p:nvPr/>
          </p:nvSpPr>
          <p:spPr bwMode="auto">
            <a:xfrm>
              <a:off x="2544"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sp>
        <p:nvSpPr>
          <p:cNvPr id="122" name="Text Box 19"/>
          <p:cNvSpPr txBox="1">
            <a:spLocks noChangeArrowheads="1"/>
          </p:cNvSpPr>
          <p:nvPr/>
        </p:nvSpPr>
        <p:spPr bwMode="auto">
          <a:xfrm>
            <a:off x="1447800" y="4550363"/>
            <a:ext cx="2057400" cy="646331"/>
          </a:xfrm>
          <a:prstGeom prst="rect">
            <a:avLst/>
          </a:prstGeom>
          <a:noFill/>
          <a:ln w="9525">
            <a:noFill/>
            <a:miter lim="800000"/>
            <a:headEnd/>
            <a:tailEnd/>
          </a:ln>
        </p:spPr>
        <p:txBody>
          <a:bodyPr>
            <a:spAutoFit/>
          </a:bodyPr>
          <a:lstStyle/>
          <a:p>
            <a:pPr algn="ctr" eaLnBrk="1" fontAlgn="auto" hangingPunct="1">
              <a:spcBef>
                <a:spcPct val="50000"/>
              </a:spcBef>
              <a:spcAft>
                <a:spcPts val="0"/>
              </a:spcAft>
            </a:pPr>
            <a:r>
              <a:rPr lang="en-US" sz="1800" dirty="0">
                <a:solidFill>
                  <a:prstClr val="black"/>
                </a:solidFill>
                <a:latin typeface="Calibri" pitchFamily="34" charset="0"/>
              </a:rPr>
              <a:t>Kanbans requested to be done</a:t>
            </a:r>
          </a:p>
        </p:txBody>
      </p:sp>
      <p:sp>
        <p:nvSpPr>
          <p:cNvPr id="123" name="Rectangle 20"/>
          <p:cNvSpPr>
            <a:spLocks noChangeArrowheads="1"/>
          </p:cNvSpPr>
          <p:nvPr/>
        </p:nvSpPr>
        <p:spPr bwMode="auto">
          <a:xfrm>
            <a:off x="4267200" y="2721563"/>
            <a:ext cx="381000" cy="381000"/>
          </a:xfrm>
          <a:prstGeom prst="rect">
            <a:avLst/>
          </a:prstGeom>
          <a:solidFill>
            <a:srgbClr val="4F81BD"/>
          </a:solidFill>
          <a:ln w="9525">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pitchFamily="34" charset="0"/>
            </a:endParaRPr>
          </a:p>
        </p:txBody>
      </p:sp>
      <p:sp>
        <p:nvSpPr>
          <p:cNvPr id="124" name="Rectangle 21"/>
          <p:cNvSpPr>
            <a:spLocks noChangeArrowheads="1"/>
          </p:cNvSpPr>
          <p:nvPr/>
        </p:nvSpPr>
        <p:spPr bwMode="auto">
          <a:xfrm>
            <a:off x="4267200" y="3331163"/>
            <a:ext cx="381000" cy="381000"/>
          </a:xfrm>
          <a:prstGeom prst="rect">
            <a:avLst/>
          </a:prstGeom>
          <a:solidFill>
            <a:srgbClr val="4F81BD"/>
          </a:solidFill>
          <a:ln w="9525">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pitchFamily="34" charset="0"/>
            </a:endParaRPr>
          </a:p>
        </p:txBody>
      </p:sp>
      <p:sp>
        <p:nvSpPr>
          <p:cNvPr id="125" name="Rectangle 22"/>
          <p:cNvSpPr>
            <a:spLocks noChangeArrowheads="1"/>
          </p:cNvSpPr>
          <p:nvPr/>
        </p:nvSpPr>
        <p:spPr bwMode="auto">
          <a:xfrm>
            <a:off x="4267200" y="3864563"/>
            <a:ext cx="381000" cy="381000"/>
          </a:xfrm>
          <a:prstGeom prst="rect">
            <a:avLst/>
          </a:prstGeom>
          <a:solidFill>
            <a:srgbClr val="4F81BD"/>
          </a:solidFill>
          <a:ln w="9525">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pitchFamily="34" charset="0"/>
            </a:endParaRPr>
          </a:p>
        </p:txBody>
      </p:sp>
      <p:sp>
        <p:nvSpPr>
          <p:cNvPr id="126" name="Rectangle 23"/>
          <p:cNvSpPr>
            <a:spLocks noChangeArrowheads="1"/>
          </p:cNvSpPr>
          <p:nvPr/>
        </p:nvSpPr>
        <p:spPr bwMode="auto">
          <a:xfrm>
            <a:off x="4267200" y="4474163"/>
            <a:ext cx="381000" cy="381000"/>
          </a:xfrm>
          <a:prstGeom prst="rect">
            <a:avLst/>
          </a:prstGeom>
          <a:solidFill>
            <a:srgbClr val="4F81BD"/>
          </a:solidFill>
          <a:ln w="9525">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pitchFamily="34" charset="0"/>
            </a:endParaRPr>
          </a:p>
        </p:txBody>
      </p:sp>
      <p:sp>
        <p:nvSpPr>
          <p:cNvPr id="127" name="Rectangle 24"/>
          <p:cNvSpPr>
            <a:spLocks noChangeArrowheads="1"/>
          </p:cNvSpPr>
          <p:nvPr/>
        </p:nvSpPr>
        <p:spPr bwMode="auto">
          <a:xfrm>
            <a:off x="4267200" y="5083763"/>
            <a:ext cx="381000" cy="381000"/>
          </a:xfrm>
          <a:prstGeom prst="rect">
            <a:avLst/>
          </a:prstGeom>
          <a:solidFill>
            <a:srgbClr val="4F81BD"/>
          </a:solidFill>
          <a:ln w="9525">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pitchFamily="34" charset="0"/>
            </a:endParaRPr>
          </a:p>
        </p:txBody>
      </p:sp>
      <p:sp>
        <p:nvSpPr>
          <p:cNvPr id="128" name="Text Box 25"/>
          <p:cNvSpPr txBox="1">
            <a:spLocks noChangeArrowheads="1"/>
          </p:cNvSpPr>
          <p:nvPr/>
        </p:nvSpPr>
        <p:spPr bwMode="auto">
          <a:xfrm>
            <a:off x="3286125" y="5526190"/>
            <a:ext cx="2357438" cy="369887"/>
          </a:xfrm>
          <a:prstGeom prst="rect">
            <a:avLst/>
          </a:prstGeom>
          <a:noFill/>
          <a:ln w="9525">
            <a:noFill/>
            <a:miter lim="800000"/>
            <a:headEnd/>
            <a:tailEnd/>
          </a:ln>
        </p:spPr>
        <p:txBody>
          <a:bodyPr>
            <a:spAutoFit/>
          </a:bodyPr>
          <a:lstStyle/>
          <a:p>
            <a:pPr algn="ctr" eaLnBrk="1" fontAlgn="auto" hangingPunct="1">
              <a:spcBef>
                <a:spcPct val="50000"/>
              </a:spcBef>
              <a:spcAft>
                <a:spcPts val="0"/>
              </a:spcAft>
            </a:pPr>
            <a:r>
              <a:rPr lang="en-US" sz="1800" dirty="0">
                <a:solidFill>
                  <a:prstClr val="black"/>
                </a:solidFill>
                <a:latin typeface="Calibri" pitchFamily="34" charset="0"/>
              </a:rPr>
              <a:t>Active Kanbans (WIP)</a:t>
            </a:r>
          </a:p>
        </p:txBody>
      </p:sp>
      <p:sp>
        <p:nvSpPr>
          <p:cNvPr id="129" name="Line 26"/>
          <p:cNvSpPr>
            <a:spLocks noChangeShapeType="1"/>
          </p:cNvSpPr>
          <p:nvPr/>
        </p:nvSpPr>
        <p:spPr bwMode="auto">
          <a:xfrm flipV="1">
            <a:off x="3657600" y="2950163"/>
            <a:ext cx="609600" cy="990600"/>
          </a:xfrm>
          <a:prstGeom prst="line">
            <a:avLst/>
          </a:prstGeom>
          <a:noFill/>
          <a:ln w="9525">
            <a:solidFill>
              <a:sysClr val="windowText" lastClr="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30" name="Line 28"/>
          <p:cNvSpPr>
            <a:spLocks noChangeShapeType="1"/>
          </p:cNvSpPr>
          <p:nvPr/>
        </p:nvSpPr>
        <p:spPr bwMode="auto">
          <a:xfrm flipV="1">
            <a:off x="3657600" y="3559763"/>
            <a:ext cx="609600" cy="381000"/>
          </a:xfrm>
          <a:prstGeom prst="line">
            <a:avLst/>
          </a:prstGeom>
          <a:noFill/>
          <a:ln w="9525">
            <a:solidFill>
              <a:sysClr val="windowText" lastClr="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31" name="Line 29"/>
          <p:cNvSpPr>
            <a:spLocks noChangeShapeType="1"/>
          </p:cNvSpPr>
          <p:nvPr/>
        </p:nvSpPr>
        <p:spPr bwMode="auto">
          <a:xfrm>
            <a:off x="3657600" y="3940763"/>
            <a:ext cx="609600" cy="76200"/>
          </a:xfrm>
          <a:prstGeom prst="line">
            <a:avLst/>
          </a:prstGeom>
          <a:noFill/>
          <a:ln w="9525">
            <a:solidFill>
              <a:sysClr val="windowText" lastClr="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32" name="Line 30"/>
          <p:cNvSpPr>
            <a:spLocks noChangeShapeType="1"/>
          </p:cNvSpPr>
          <p:nvPr/>
        </p:nvSpPr>
        <p:spPr bwMode="auto">
          <a:xfrm>
            <a:off x="3657600" y="3940763"/>
            <a:ext cx="609600" cy="762000"/>
          </a:xfrm>
          <a:prstGeom prst="line">
            <a:avLst/>
          </a:prstGeom>
          <a:noFill/>
          <a:ln w="9525">
            <a:solidFill>
              <a:sysClr val="windowText" lastClr="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33" name="Line 31"/>
          <p:cNvSpPr>
            <a:spLocks noChangeShapeType="1"/>
          </p:cNvSpPr>
          <p:nvPr/>
        </p:nvSpPr>
        <p:spPr bwMode="auto">
          <a:xfrm>
            <a:off x="3657600" y="3940763"/>
            <a:ext cx="609600" cy="1295400"/>
          </a:xfrm>
          <a:prstGeom prst="line">
            <a:avLst/>
          </a:prstGeom>
          <a:noFill/>
          <a:ln w="9525">
            <a:solidFill>
              <a:sysClr val="windowText" lastClr="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nvGrpSpPr>
          <p:cNvPr id="134" name="Group 33"/>
          <p:cNvGrpSpPr>
            <a:grpSpLocks/>
          </p:cNvGrpSpPr>
          <p:nvPr/>
        </p:nvGrpSpPr>
        <p:grpSpPr bwMode="auto">
          <a:xfrm>
            <a:off x="5410200" y="3635963"/>
            <a:ext cx="2286000" cy="685800"/>
            <a:chOff x="1248" y="2112"/>
            <a:chExt cx="1440" cy="432"/>
          </a:xfrm>
        </p:grpSpPr>
        <p:sp>
          <p:nvSpPr>
            <p:cNvPr id="135" name="Rectangle 34"/>
            <p:cNvSpPr>
              <a:spLocks noChangeArrowheads="1"/>
            </p:cNvSpPr>
            <p:nvPr/>
          </p:nvSpPr>
          <p:spPr bwMode="auto">
            <a:xfrm>
              <a:off x="1248" y="2112"/>
              <a:ext cx="1440" cy="432"/>
            </a:xfrm>
            <a:prstGeom prst="rect">
              <a:avLst/>
            </a:prstGeom>
            <a:solidFill>
              <a:srgbClr val="4F81BD"/>
            </a:solidFill>
            <a:ln w="9525">
              <a:solidFill>
                <a:sysClr val="windowText" lastClr="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pitchFamily="34" charset="0"/>
              </a:endParaRPr>
            </a:p>
          </p:txBody>
        </p:sp>
        <p:sp>
          <p:nvSpPr>
            <p:cNvPr id="136" name="Line 35"/>
            <p:cNvSpPr>
              <a:spLocks noChangeShapeType="1"/>
            </p:cNvSpPr>
            <p:nvPr/>
          </p:nvSpPr>
          <p:spPr bwMode="auto">
            <a:xfrm>
              <a:off x="1392"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37" name="Line 36"/>
            <p:cNvSpPr>
              <a:spLocks noChangeShapeType="1"/>
            </p:cNvSpPr>
            <p:nvPr/>
          </p:nvSpPr>
          <p:spPr bwMode="auto">
            <a:xfrm>
              <a:off x="1536"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38" name="Line 37"/>
            <p:cNvSpPr>
              <a:spLocks noChangeShapeType="1"/>
            </p:cNvSpPr>
            <p:nvPr/>
          </p:nvSpPr>
          <p:spPr bwMode="auto">
            <a:xfrm>
              <a:off x="1680"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39" name="Line 38"/>
            <p:cNvSpPr>
              <a:spLocks noChangeShapeType="1"/>
            </p:cNvSpPr>
            <p:nvPr/>
          </p:nvSpPr>
          <p:spPr bwMode="auto">
            <a:xfrm>
              <a:off x="1824"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40" name="Line 39"/>
            <p:cNvSpPr>
              <a:spLocks noChangeShapeType="1"/>
            </p:cNvSpPr>
            <p:nvPr/>
          </p:nvSpPr>
          <p:spPr bwMode="auto">
            <a:xfrm>
              <a:off x="1968"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41" name="Line 40"/>
            <p:cNvSpPr>
              <a:spLocks noChangeShapeType="1"/>
            </p:cNvSpPr>
            <p:nvPr/>
          </p:nvSpPr>
          <p:spPr bwMode="auto">
            <a:xfrm>
              <a:off x="2112"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42" name="Line 41"/>
            <p:cNvSpPr>
              <a:spLocks noChangeShapeType="1"/>
            </p:cNvSpPr>
            <p:nvPr/>
          </p:nvSpPr>
          <p:spPr bwMode="auto">
            <a:xfrm>
              <a:off x="2256"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43" name="Line 42"/>
            <p:cNvSpPr>
              <a:spLocks noChangeShapeType="1"/>
            </p:cNvSpPr>
            <p:nvPr/>
          </p:nvSpPr>
          <p:spPr bwMode="auto">
            <a:xfrm>
              <a:off x="2400"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44" name="Line 43"/>
            <p:cNvSpPr>
              <a:spLocks noChangeShapeType="1"/>
            </p:cNvSpPr>
            <p:nvPr/>
          </p:nvSpPr>
          <p:spPr bwMode="auto">
            <a:xfrm>
              <a:off x="2544" y="2112"/>
              <a:ext cx="0" cy="432"/>
            </a:xfrm>
            <a:prstGeom prst="line">
              <a:avLst/>
            </a:prstGeom>
            <a:noFill/>
            <a:ln w="9525">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sp>
        <p:nvSpPr>
          <p:cNvPr id="145" name="Text Box 44"/>
          <p:cNvSpPr txBox="1">
            <a:spLocks noChangeArrowheads="1"/>
          </p:cNvSpPr>
          <p:nvPr/>
        </p:nvSpPr>
        <p:spPr bwMode="auto">
          <a:xfrm>
            <a:off x="5532119" y="4434036"/>
            <a:ext cx="2795588" cy="369332"/>
          </a:xfrm>
          <a:prstGeom prst="rect">
            <a:avLst/>
          </a:prstGeom>
          <a:noFill/>
          <a:ln w="9525">
            <a:noFill/>
            <a:miter lim="800000"/>
            <a:headEnd/>
            <a:tailEnd/>
          </a:ln>
        </p:spPr>
        <p:txBody>
          <a:bodyPr>
            <a:spAutoFit/>
          </a:bodyPr>
          <a:lstStyle/>
          <a:p>
            <a:pPr eaLnBrk="1" fontAlgn="auto" hangingPunct="1">
              <a:spcBef>
                <a:spcPct val="50000"/>
              </a:spcBef>
              <a:spcAft>
                <a:spcPts val="0"/>
              </a:spcAft>
            </a:pPr>
            <a:r>
              <a:rPr lang="en-US" sz="1800" dirty="0">
                <a:solidFill>
                  <a:prstClr val="black"/>
                </a:solidFill>
                <a:latin typeface="Calibri" pitchFamily="34" charset="0"/>
              </a:rPr>
              <a:t>Kanbans that are done</a:t>
            </a:r>
            <a:endParaRPr lang="en-US" sz="1800" i="1" dirty="0">
              <a:solidFill>
                <a:prstClr val="black"/>
              </a:solidFill>
              <a:latin typeface="Calibri" pitchFamily="34" charset="0"/>
            </a:endParaRPr>
          </a:p>
        </p:txBody>
      </p:sp>
      <p:sp>
        <p:nvSpPr>
          <p:cNvPr id="146" name="Line 45"/>
          <p:cNvSpPr>
            <a:spLocks noChangeShapeType="1"/>
          </p:cNvSpPr>
          <p:nvPr/>
        </p:nvSpPr>
        <p:spPr bwMode="auto">
          <a:xfrm>
            <a:off x="4648200" y="2950163"/>
            <a:ext cx="762000" cy="990600"/>
          </a:xfrm>
          <a:prstGeom prst="line">
            <a:avLst/>
          </a:prstGeom>
          <a:noFill/>
          <a:ln w="9525">
            <a:solidFill>
              <a:sysClr val="windowText" lastClr="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47" name="Line 46"/>
          <p:cNvSpPr>
            <a:spLocks noChangeShapeType="1"/>
          </p:cNvSpPr>
          <p:nvPr/>
        </p:nvSpPr>
        <p:spPr bwMode="auto">
          <a:xfrm>
            <a:off x="4648200" y="3559763"/>
            <a:ext cx="762000" cy="381000"/>
          </a:xfrm>
          <a:prstGeom prst="line">
            <a:avLst/>
          </a:prstGeom>
          <a:noFill/>
          <a:ln w="9525">
            <a:solidFill>
              <a:sysClr val="windowText" lastClr="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48" name="Line 47"/>
          <p:cNvSpPr>
            <a:spLocks noChangeShapeType="1"/>
          </p:cNvSpPr>
          <p:nvPr/>
        </p:nvSpPr>
        <p:spPr bwMode="auto">
          <a:xfrm flipV="1">
            <a:off x="4648200" y="3940763"/>
            <a:ext cx="762000" cy="76200"/>
          </a:xfrm>
          <a:prstGeom prst="line">
            <a:avLst/>
          </a:prstGeom>
          <a:noFill/>
          <a:ln w="9525">
            <a:solidFill>
              <a:sysClr val="windowText" lastClr="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49" name="Line 48"/>
          <p:cNvSpPr>
            <a:spLocks noChangeShapeType="1"/>
          </p:cNvSpPr>
          <p:nvPr/>
        </p:nvSpPr>
        <p:spPr bwMode="auto">
          <a:xfrm flipV="1">
            <a:off x="4648200" y="3940763"/>
            <a:ext cx="762000" cy="762000"/>
          </a:xfrm>
          <a:prstGeom prst="line">
            <a:avLst/>
          </a:prstGeom>
          <a:noFill/>
          <a:ln w="9525">
            <a:solidFill>
              <a:sysClr val="windowText" lastClr="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50" name="Line 49"/>
          <p:cNvSpPr>
            <a:spLocks noChangeShapeType="1"/>
          </p:cNvSpPr>
          <p:nvPr/>
        </p:nvSpPr>
        <p:spPr bwMode="auto">
          <a:xfrm flipV="1">
            <a:off x="4648200" y="3940763"/>
            <a:ext cx="762000" cy="1295400"/>
          </a:xfrm>
          <a:prstGeom prst="line">
            <a:avLst/>
          </a:prstGeom>
          <a:noFill/>
          <a:ln w="9525">
            <a:solidFill>
              <a:sysClr val="windowText" lastClr="000000"/>
            </a:solidFill>
            <a:round/>
            <a:headEn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51" name="Text Box 57"/>
          <p:cNvSpPr txBox="1">
            <a:spLocks noChangeArrowheads="1"/>
          </p:cNvSpPr>
          <p:nvPr/>
        </p:nvSpPr>
        <p:spPr bwMode="auto">
          <a:xfrm>
            <a:off x="1928813" y="864188"/>
            <a:ext cx="3176587" cy="369887"/>
          </a:xfrm>
          <a:prstGeom prst="rect">
            <a:avLst/>
          </a:prstGeom>
          <a:noFill/>
          <a:ln w="9525">
            <a:noFill/>
            <a:miter lim="800000"/>
            <a:headEnd/>
            <a:tailEnd/>
          </a:ln>
        </p:spPr>
        <p:txBody>
          <a:bodyPr>
            <a:spAutoFit/>
          </a:bodyPr>
          <a:lstStyle/>
          <a:p>
            <a:pPr algn="ctr" eaLnBrk="1" fontAlgn="auto" hangingPunct="1">
              <a:spcBef>
                <a:spcPct val="50000"/>
              </a:spcBef>
              <a:spcAft>
                <a:spcPts val="0"/>
              </a:spcAft>
            </a:pPr>
            <a:r>
              <a:rPr lang="en-US" sz="1800" dirty="0">
                <a:solidFill>
                  <a:prstClr val="black"/>
                </a:solidFill>
                <a:latin typeface="Calibri" pitchFamily="34" charset="0"/>
              </a:rPr>
              <a:t>Lead Time (LT)</a:t>
            </a:r>
          </a:p>
        </p:txBody>
      </p:sp>
      <p:cxnSp>
        <p:nvCxnSpPr>
          <p:cNvPr id="152" name="Straight Arrow Connector 151"/>
          <p:cNvCxnSpPr/>
          <p:nvPr/>
        </p:nvCxnSpPr>
        <p:spPr>
          <a:xfrm rot="5400000" flipH="1" flipV="1">
            <a:off x="177006" y="2471532"/>
            <a:ext cx="2359025" cy="1588"/>
          </a:xfrm>
          <a:prstGeom prst="straightConnector1">
            <a:avLst/>
          </a:prstGeom>
          <a:noFill/>
          <a:ln w="19050" cap="flat" cmpd="sng" algn="ctr">
            <a:solidFill>
              <a:sysClr val="windowText" lastClr="000000"/>
            </a:solidFill>
            <a:prstDash val="solid"/>
            <a:headEnd type="stealth"/>
            <a:tailEnd type="none"/>
          </a:ln>
          <a:effectLst/>
        </p:spPr>
      </p:cxnSp>
      <p:cxnSp>
        <p:nvCxnSpPr>
          <p:cNvPr id="153" name="Straight Connector 152"/>
          <p:cNvCxnSpPr/>
          <p:nvPr/>
        </p:nvCxnSpPr>
        <p:spPr>
          <a:xfrm rot="5400000" flipH="1" flipV="1">
            <a:off x="4250531" y="2471532"/>
            <a:ext cx="2357437" cy="0"/>
          </a:xfrm>
          <a:prstGeom prst="line">
            <a:avLst/>
          </a:prstGeom>
          <a:noFill/>
          <a:ln w="19050" cap="flat" cmpd="sng" algn="ctr">
            <a:solidFill>
              <a:sysClr val="windowText" lastClr="000000"/>
            </a:solidFill>
            <a:prstDash val="solid"/>
            <a:headEnd type="stealth"/>
          </a:ln>
          <a:effectLst/>
        </p:spPr>
      </p:cxnSp>
      <p:cxnSp>
        <p:nvCxnSpPr>
          <p:cNvPr id="154" name="Straight Connector 153"/>
          <p:cNvCxnSpPr/>
          <p:nvPr/>
        </p:nvCxnSpPr>
        <p:spPr>
          <a:xfrm rot="5400000" flipH="1" flipV="1">
            <a:off x="2786063" y="2793000"/>
            <a:ext cx="1714500" cy="0"/>
          </a:xfrm>
          <a:prstGeom prst="line">
            <a:avLst/>
          </a:prstGeom>
          <a:noFill/>
          <a:ln w="19050" cap="flat" cmpd="sng" algn="ctr">
            <a:solidFill>
              <a:sysClr val="windowText" lastClr="000000"/>
            </a:solidFill>
            <a:prstDash val="solid"/>
            <a:headEnd type="stealth"/>
          </a:ln>
          <a:effectLst/>
        </p:spPr>
      </p:cxnSp>
      <p:cxnSp>
        <p:nvCxnSpPr>
          <p:cNvPr id="155" name="Straight Connector 154"/>
          <p:cNvCxnSpPr/>
          <p:nvPr/>
        </p:nvCxnSpPr>
        <p:spPr>
          <a:xfrm>
            <a:off x="1357313" y="1292813"/>
            <a:ext cx="4071937" cy="0"/>
          </a:xfrm>
          <a:prstGeom prst="line">
            <a:avLst/>
          </a:prstGeom>
          <a:noFill/>
          <a:ln w="19050" cap="flat" cmpd="sng" algn="ctr">
            <a:solidFill>
              <a:sysClr val="windowText" lastClr="000000"/>
            </a:solidFill>
            <a:prstDash val="solid"/>
            <a:headEnd type="stealth"/>
            <a:tailEnd type="stealth"/>
          </a:ln>
          <a:effectLst/>
        </p:spPr>
      </p:cxnSp>
      <p:cxnSp>
        <p:nvCxnSpPr>
          <p:cNvPr id="156" name="Straight Connector 155"/>
          <p:cNvCxnSpPr/>
          <p:nvPr/>
        </p:nvCxnSpPr>
        <p:spPr>
          <a:xfrm>
            <a:off x="3643313" y="1935750"/>
            <a:ext cx="1785937" cy="0"/>
          </a:xfrm>
          <a:prstGeom prst="line">
            <a:avLst/>
          </a:prstGeom>
          <a:noFill/>
          <a:ln w="19050" cap="flat" cmpd="sng" algn="ctr">
            <a:solidFill>
              <a:sysClr val="windowText" lastClr="000000"/>
            </a:solidFill>
            <a:prstDash val="solid"/>
            <a:headEnd type="stealth"/>
            <a:tailEnd type="stealth"/>
          </a:ln>
          <a:effectLst/>
        </p:spPr>
      </p:cxnSp>
      <p:sp>
        <p:nvSpPr>
          <p:cNvPr id="157" name="TextBox 74"/>
          <p:cNvSpPr txBox="1">
            <a:spLocks noChangeArrowheads="1"/>
          </p:cNvSpPr>
          <p:nvPr/>
        </p:nvSpPr>
        <p:spPr bwMode="auto">
          <a:xfrm>
            <a:off x="3786188" y="1578563"/>
            <a:ext cx="1624012" cy="36988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CA" sz="1800">
                <a:solidFill>
                  <a:prstClr val="black"/>
                </a:solidFill>
                <a:latin typeface="Calibri" pitchFamily="34" charset="0"/>
              </a:rPr>
              <a:t>Cycle Time (CT)</a:t>
            </a:r>
          </a:p>
        </p:txBody>
      </p:sp>
      <p:sp>
        <p:nvSpPr>
          <p:cNvPr id="158" name="TextBox 75"/>
          <p:cNvSpPr txBox="1">
            <a:spLocks noChangeArrowheads="1"/>
          </p:cNvSpPr>
          <p:nvPr/>
        </p:nvSpPr>
        <p:spPr bwMode="auto">
          <a:xfrm>
            <a:off x="5529263" y="779055"/>
            <a:ext cx="3111817" cy="646331"/>
          </a:xfrm>
          <a:prstGeom prst="rect">
            <a:avLst/>
          </a:prstGeom>
          <a:noFill/>
          <a:ln w="9525">
            <a:noFill/>
            <a:miter lim="800000"/>
            <a:headEnd/>
            <a:tailEnd/>
          </a:ln>
        </p:spPr>
        <p:txBody>
          <a:bodyPr wrap="square">
            <a:spAutoFit/>
          </a:bodyPr>
          <a:lstStyle/>
          <a:p>
            <a:pPr eaLnBrk="1" fontAlgn="auto" hangingPunct="1">
              <a:spcBef>
                <a:spcPts val="0"/>
              </a:spcBef>
              <a:spcAft>
                <a:spcPts val="0"/>
              </a:spcAft>
            </a:pPr>
            <a:r>
              <a:rPr lang="en-CA" sz="1800" b="1" dirty="0">
                <a:solidFill>
                  <a:prstClr val="black"/>
                </a:solidFill>
                <a:latin typeface="Calibri" pitchFamily="34" charset="0"/>
              </a:rPr>
              <a:t>Lead Time </a:t>
            </a:r>
            <a:r>
              <a:rPr lang="en-CA" sz="1800" dirty="0">
                <a:solidFill>
                  <a:prstClr val="black"/>
                </a:solidFill>
                <a:latin typeface="Calibri" pitchFamily="34" charset="0"/>
              </a:rPr>
              <a:t>– time from customer request until delivery</a:t>
            </a:r>
          </a:p>
        </p:txBody>
      </p:sp>
      <p:sp>
        <p:nvSpPr>
          <p:cNvPr id="161" name="TextBox 75"/>
          <p:cNvSpPr txBox="1">
            <a:spLocks noChangeArrowheads="1"/>
          </p:cNvSpPr>
          <p:nvPr/>
        </p:nvSpPr>
        <p:spPr bwMode="auto">
          <a:xfrm>
            <a:off x="5548313" y="1444556"/>
            <a:ext cx="3000375" cy="646331"/>
          </a:xfrm>
          <a:prstGeom prst="rect">
            <a:avLst/>
          </a:prstGeom>
          <a:noFill/>
          <a:ln w="9525">
            <a:noFill/>
            <a:miter lim="800000"/>
            <a:headEnd/>
            <a:tailEnd/>
          </a:ln>
        </p:spPr>
        <p:txBody>
          <a:bodyPr wrap="square">
            <a:spAutoFit/>
          </a:bodyPr>
          <a:lstStyle/>
          <a:p>
            <a:pPr eaLnBrk="1" fontAlgn="auto" hangingPunct="1">
              <a:spcBef>
                <a:spcPts val="0"/>
              </a:spcBef>
              <a:spcAft>
                <a:spcPts val="0"/>
              </a:spcAft>
            </a:pPr>
            <a:r>
              <a:rPr lang="en-CA" sz="1800" b="1" dirty="0">
                <a:solidFill>
                  <a:prstClr val="black"/>
                </a:solidFill>
                <a:latin typeface="Calibri" pitchFamily="34" charset="0"/>
              </a:rPr>
              <a:t>Cycle Time </a:t>
            </a:r>
            <a:r>
              <a:rPr lang="en-CA" sz="1800" dirty="0">
                <a:solidFill>
                  <a:prstClr val="black"/>
                </a:solidFill>
                <a:latin typeface="Calibri" pitchFamily="34" charset="0"/>
              </a:rPr>
              <a:t>- time work starts until it’s delivered</a:t>
            </a:r>
          </a:p>
        </p:txBody>
      </p:sp>
      <p:sp>
        <p:nvSpPr>
          <p:cNvPr id="162" name="TextBox 75"/>
          <p:cNvSpPr txBox="1">
            <a:spLocks noChangeArrowheads="1"/>
          </p:cNvSpPr>
          <p:nvPr/>
        </p:nvSpPr>
        <p:spPr bwMode="auto">
          <a:xfrm>
            <a:off x="5548312" y="2066490"/>
            <a:ext cx="3000375" cy="1477328"/>
          </a:xfrm>
          <a:prstGeom prst="rect">
            <a:avLst/>
          </a:prstGeom>
          <a:noFill/>
          <a:ln w="9525">
            <a:noFill/>
            <a:miter lim="800000"/>
            <a:headEnd/>
            <a:tailEnd/>
          </a:ln>
        </p:spPr>
        <p:txBody>
          <a:bodyPr wrap="square">
            <a:spAutoFit/>
          </a:bodyPr>
          <a:lstStyle/>
          <a:p>
            <a:pPr eaLnBrk="1" fontAlgn="auto" hangingPunct="1">
              <a:spcBef>
                <a:spcPts val="0"/>
              </a:spcBef>
              <a:spcAft>
                <a:spcPts val="0"/>
              </a:spcAft>
            </a:pPr>
            <a:r>
              <a:rPr lang="en-CA" sz="1800" b="1" dirty="0">
                <a:solidFill>
                  <a:prstClr val="black"/>
                </a:solidFill>
                <a:latin typeface="Calibri" pitchFamily="34" charset="0"/>
              </a:rPr>
              <a:t>Throughput</a:t>
            </a:r>
            <a:r>
              <a:rPr lang="en-CA" sz="1800" dirty="0">
                <a:solidFill>
                  <a:prstClr val="black"/>
                </a:solidFill>
                <a:latin typeface="Calibri" pitchFamily="34" charset="0"/>
              </a:rPr>
              <a:t> - number of kanbans done in a period of time, </a:t>
            </a:r>
            <a:r>
              <a:rPr lang="en-US" sz="1800" dirty="0">
                <a:solidFill>
                  <a:prstClr val="black"/>
                </a:solidFill>
                <a:latin typeface="Calibri"/>
              </a:rPr>
              <a:t>used as an indicator of how well a system (team, organization) performs</a:t>
            </a:r>
            <a:endParaRPr lang="en-CA" sz="1800" dirty="0">
              <a:solidFill>
                <a:prstClr val="black"/>
              </a:solidFill>
              <a:latin typeface="Calibri" pitchFamily="34" charset="0"/>
            </a:endParaRPr>
          </a:p>
        </p:txBody>
      </p:sp>
    </p:spTree>
    <p:extLst>
      <p:ext uri="{BB962C8B-B14F-4D97-AF65-F5344CB8AC3E}">
        <p14:creationId xmlns:p14="http://schemas.microsoft.com/office/powerpoint/2010/main" val="2226984748"/>
      </p:ext>
    </p:extLst>
  </p:cSld>
  <p:clrMapOvr>
    <a:masterClrMapping/>
  </p:clrMapOvr>
  <p:transition spd="med" advClick="0">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Key Reports</a:t>
            </a:r>
          </a:p>
        </p:txBody>
      </p:sp>
      <p:pic>
        <p:nvPicPr>
          <p:cNvPr id="4" name="Picture 4" descr="http://dev.help.rallydev.com/sites/default/files/multimedia/cycle_time.png"/>
          <p:cNvPicPr>
            <a:picLocks noChangeAspect="1" noChangeArrowheads="1"/>
          </p:cNvPicPr>
          <p:nvPr/>
        </p:nvPicPr>
        <p:blipFill rotWithShape="1">
          <a:blip r:embed="rId2" cstate="print"/>
          <a:srcRect l="13468" t="19494" r="12150" b="1571"/>
          <a:stretch/>
        </p:blipFill>
        <p:spPr bwMode="auto">
          <a:xfrm>
            <a:off x="273050" y="1074420"/>
            <a:ext cx="4509570" cy="2903220"/>
          </a:xfrm>
          <a:prstGeom prst="rect">
            <a:avLst/>
          </a:prstGeom>
          <a:noFill/>
          <a:ln w="19050">
            <a:solidFill>
              <a:schemeClr val="tx1"/>
            </a:solidFill>
          </a:ln>
        </p:spPr>
      </p:pic>
      <p:pic>
        <p:nvPicPr>
          <p:cNvPr id="5" name="Picture 2" descr="http://dev.help.rallydev.com/sites/default/files/multimedia/throughput.png"/>
          <p:cNvPicPr>
            <a:picLocks noChangeAspect="1" noChangeArrowheads="1"/>
          </p:cNvPicPr>
          <p:nvPr/>
        </p:nvPicPr>
        <p:blipFill rotWithShape="1">
          <a:blip r:embed="rId3" cstate="print"/>
          <a:srcRect l="13866" t="20276" r="11961" b="2145"/>
          <a:stretch/>
        </p:blipFill>
        <p:spPr bwMode="auto">
          <a:xfrm>
            <a:off x="3955019" y="3234690"/>
            <a:ext cx="4840868" cy="3063239"/>
          </a:xfrm>
          <a:prstGeom prst="rect">
            <a:avLst/>
          </a:prstGeom>
          <a:noFill/>
          <a:ln w="19050">
            <a:solidFill>
              <a:schemeClr val="tx1"/>
            </a:solidFill>
          </a:ln>
        </p:spPr>
      </p:pic>
    </p:spTree>
    <p:extLst>
      <p:ext uri="{BB962C8B-B14F-4D97-AF65-F5344CB8AC3E}">
        <p14:creationId xmlns:p14="http://schemas.microsoft.com/office/powerpoint/2010/main" val="2355486892"/>
      </p:ext>
    </p:extLst>
  </p:cSld>
  <p:clrMapOvr>
    <a:masterClrMapping/>
  </p:clrMapOvr>
  <p:transition spd="med" advClick="0">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Where does Kanban work well?</a:t>
            </a:r>
          </a:p>
        </p:txBody>
      </p:sp>
      <p:pic>
        <p:nvPicPr>
          <p:cNvPr id="14" name="Picture 2"/>
          <p:cNvPicPr>
            <a:picLocks noChangeAspect="1" noChangeArrowheads="1"/>
          </p:cNvPicPr>
          <p:nvPr/>
        </p:nvPicPr>
        <p:blipFill>
          <a:blip r:embed="rId2" cstate="print"/>
          <a:srcRect/>
          <a:stretch>
            <a:fillRect/>
          </a:stretch>
        </p:blipFill>
        <p:spPr bwMode="auto">
          <a:xfrm>
            <a:off x="411480" y="1103155"/>
            <a:ext cx="8229600" cy="5004595"/>
          </a:xfrm>
          <a:prstGeom prst="rect">
            <a:avLst/>
          </a:prstGeom>
          <a:noFill/>
          <a:ln w="9525">
            <a:noFill/>
            <a:miter lim="800000"/>
            <a:headEnd/>
            <a:tailEnd/>
          </a:ln>
        </p:spPr>
      </p:pic>
      <p:sp>
        <p:nvSpPr>
          <p:cNvPr id="15" name="TextBox 14"/>
          <p:cNvSpPr txBox="1"/>
          <p:nvPr/>
        </p:nvSpPr>
        <p:spPr>
          <a:xfrm>
            <a:off x="4371277" y="3380995"/>
            <a:ext cx="3302830" cy="1200329"/>
          </a:xfrm>
          <a:prstGeom prst="rect">
            <a:avLst/>
          </a:prstGeom>
          <a:solidFill>
            <a:srgbClr val="CCFFCC"/>
          </a:solidFill>
        </p:spPr>
        <p:txBody>
          <a:bodyPr wrap="square" rtlCol="0">
            <a:spAutoFit/>
          </a:bodyPr>
          <a:lstStyle/>
          <a:p>
            <a:pPr eaLnBrk="1" fontAlgn="auto" hangingPunct="1">
              <a:spcBef>
                <a:spcPts val="0"/>
              </a:spcBef>
              <a:spcAft>
                <a:spcPts val="0"/>
              </a:spcAft>
            </a:pPr>
            <a:r>
              <a:rPr lang="en-US" sz="1800" dirty="0">
                <a:solidFill>
                  <a:prstClr val="black"/>
                </a:solidFill>
                <a:latin typeface="Calibri"/>
              </a:rPr>
              <a:t>Kanban’s decoupled cadences (no time-boxed iterations) and single-piece flow make it a natural fit for this space!</a:t>
            </a:r>
          </a:p>
        </p:txBody>
      </p:sp>
      <p:sp>
        <p:nvSpPr>
          <p:cNvPr id="16" name="TextBox 15"/>
          <p:cNvSpPr txBox="1"/>
          <p:nvPr/>
        </p:nvSpPr>
        <p:spPr>
          <a:xfrm>
            <a:off x="1223450" y="3380995"/>
            <a:ext cx="2918779" cy="1477328"/>
          </a:xfrm>
          <a:prstGeom prst="rect">
            <a:avLst/>
          </a:prstGeom>
          <a:solidFill>
            <a:srgbClr val="FFCCFF"/>
          </a:solidFill>
        </p:spPr>
        <p:txBody>
          <a:bodyPr wrap="square" rtlCol="0">
            <a:spAutoFit/>
          </a:bodyPr>
          <a:lstStyle/>
          <a:p>
            <a:pPr eaLnBrk="1" fontAlgn="auto" hangingPunct="1">
              <a:spcBef>
                <a:spcPts val="0"/>
              </a:spcBef>
              <a:spcAft>
                <a:spcPts val="0"/>
              </a:spcAft>
            </a:pPr>
            <a:r>
              <a:rPr lang="en-US" sz="1800" dirty="0">
                <a:solidFill>
                  <a:prstClr val="black"/>
                </a:solidFill>
                <a:latin typeface="Calibri"/>
              </a:rPr>
              <a:t>As decoupled cadences and single-piece flow have little benefit in this space, it stands to reason Kanban is not useful here!</a:t>
            </a:r>
          </a:p>
        </p:txBody>
      </p:sp>
      <p:sp>
        <p:nvSpPr>
          <p:cNvPr id="18" name="TextBox 17"/>
          <p:cNvSpPr txBox="1"/>
          <p:nvPr/>
        </p:nvSpPr>
        <p:spPr>
          <a:xfrm>
            <a:off x="1223451" y="2819638"/>
            <a:ext cx="1459388" cy="369332"/>
          </a:xfrm>
          <a:prstGeom prst="rect">
            <a:avLst/>
          </a:prstGeom>
          <a:solidFill>
            <a:srgbClr val="FFCCFF"/>
          </a:solidFill>
        </p:spPr>
        <p:txBody>
          <a:bodyPr wrap="square" rtlCol="0">
            <a:spAutoFit/>
          </a:bodyPr>
          <a:lstStyle/>
          <a:p>
            <a:pPr eaLnBrk="1" fontAlgn="auto" hangingPunct="1">
              <a:spcBef>
                <a:spcPts val="0"/>
              </a:spcBef>
              <a:spcAft>
                <a:spcPts val="0"/>
              </a:spcAft>
            </a:pPr>
            <a:r>
              <a:rPr lang="en-US" sz="1800" dirty="0">
                <a:solidFill>
                  <a:prstClr val="black"/>
                </a:solidFill>
                <a:latin typeface="Calibri"/>
              </a:rPr>
              <a:t>Throughput</a:t>
            </a:r>
          </a:p>
        </p:txBody>
      </p:sp>
      <p:sp>
        <p:nvSpPr>
          <p:cNvPr id="19" name="TextBox 18"/>
          <p:cNvSpPr txBox="1"/>
          <p:nvPr/>
        </p:nvSpPr>
        <p:spPr>
          <a:xfrm>
            <a:off x="6177695" y="2819638"/>
            <a:ext cx="1459390" cy="369332"/>
          </a:xfrm>
          <a:prstGeom prst="rect">
            <a:avLst/>
          </a:prstGeom>
          <a:solidFill>
            <a:srgbClr val="CCFFCC"/>
          </a:solidFill>
        </p:spPr>
        <p:txBody>
          <a:bodyPr wrap="square" rtlCol="0">
            <a:spAutoFit/>
          </a:bodyPr>
          <a:lstStyle/>
          <a:p>
            <a:pPr algn="r" eaLnBrk="1" fontAlgn="auto" hangingPunct="1">
              <a:spcBef>
                <a:spcPts val="0"/>
              </a:spcBef>
              <a:spcAft>
                <a:spcPts val="0"/>
              </a:spcAft>
            </a:pPr>
            <a:r>
              <a:rPr lang="en-US" sz="1800" dirty="0">
                <a:solidFill>
                  <a:prstClr val="black"/>
                </a:solidFill>
                <a:latin typeface="Calibri"/>
              </a:rPr>
              <a:t>Lead Time</a:t>
            </a:r>
          </a:p>
        </p:txBody>
      </p:sp>
      <p:sp>
        <p:nvSpPr>
          <p:cNvPr id="20" name="TextBox 19"/>
          <p:cNvSpPr txBox="1"/>
          <p:nvPr/>
        </p:nvSpPr>
        <p:spPr>
          <a:xfrm>
            <a:off x="2490815" y="2819638"/>
            <a:ext cx="1651416" cy="369332"/>
          </a:xfrm>
          <a:prstGeom prst="rect">
            <a:avLst/>
          </a:prstGeom>
          <a:solidFill>
            <a:srgbClr val="FFCCFF"/>
          </a:solidFill>
        </p:spPr>
        <p:txBody>
          <a:bodyPr wrap="square" rtlCol="0">
            <a:spAutoFit/>
          </a:bodyPr>
          <a:lstStyle/>
          <a:p>
            <a:pPr algn="r" eaLnBrk="1" fontAlgn="auto" hangingPunct="1">
              <a:spcBef>
                <a:spcPts val="0"/>
              </a:spcBef>
              <a:spcAft>
                <a:spcPts val="0"/>
              </a:spcAft>
            </a:pPr>
            <a:r>
              <a:rPr lang="en-US" sz="1800" dirty="0">
                <a:solidFill>
                  <a:prstClr val="black"/>
                </a:solidFill>
                <a:latin typeface="Calibri"/>
              </a:rPr>
              <a:t>Value Demand</a:t>
            </a:r>
          </a:p>
        </p:txBody>
      </p:sp>
      <p:sp>
        <p:nvSpPr>
          <p:cNvPr id="21" name="TextBox 20"/>
          <p:cNvSpPr txBox="1"/>
          <p:nvPr/>
        </p:nvSpPr>
        <p:spPr>
          <a:xfrm>
            <a:off x="4264129" y="2819638"/>
            <a:ext cx="1913566" cy="369332"/>
          </a:xfrm>
          <a:prstGeom prst="rect">
            <a:avLst/>
          </a:prstGeom>
          <a:solidFill>
            <a:srgbClr val="CCFFCC"/>
          </a:solidFill>
        </p:spPr>
        <p:txBody>
          <a:bodyPr wrap="square" rtlCol="0">
            <a:spAutoFit/>
          </a:bodyPr>
          <a:lstStyle/>
          <a:p>
            <a:pPr eaLnBrk="1" fontAlgn="auto" hangingPunct="1">
              <a:spcBef>
                <a:spcPts val="0"/>
              </a:spcBef>
              <a:spcAft>
                <a:spcPts val="0"/>
              </a:spcAft>
            </a:pPr>
            <a:r>
              <a:rPr lang="en-US" sz="1800" dirty="0">
                <a:solidFill>
                  <a:prstClr val="black"/>
                </a:solidFill>
                <a:latin typeface="Calibri"/>
              </a:rPr>
              <a:t>Failure Demand</a:t>
            </a:r>
          </a:p>
        </p:txBody>
      </p:sp>
      <p:sp>
        <p:nvSpPr>
          <p:cNvPr id="22" name="Rounded Rectangle 21"/>
          <p:cNvSpPr/>
          <p:nvPr/>
        </p:nvSpPr>
        <p:spPr>
          <a:xfrm>
            <a:off x="2298791" y="1840310"/>
            <a:ext cx="4032524" cy="1540685"/>
          </a:xfrm>
          <a:prstGeom prst="roundRect">
            <a:avLst/>
          </a:prstGeom>
          <a:noFill/>
          <a:ln w="76200" cap="flat" cmpd="sng" algn="ctr">
            <a:solidFill>
              <a:srgbClr val="99FF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23" name="TextBox 22"/>
          <p:cNvSpPr txBox="1"/>
          <p:nvPr/>
        </p:nvSpPr>
        <p:spPr>
          <a:xfrm>
            <a:off x="2855663" y="3497327"/>
            <a:ext cx="2918779" cy="1754326"/>
          </a:xfrm>
          <a:prstGeom prst="rect">
            <a:avLst/>
          </a:prstGeom>
          <a:solidFill>
            <a:srgbClr val="99FF66"/>
          </a:solidFill>
        </p:spPr>
        <p:txBody>
          <a:bodyPr wrap="square" rtlCol="0">
            <a:spAutoFit/>
          </a:bodyPr>
          <a:lstStyle/>
          <a:p>
            <a:pPr eaLnBrk="1" fontAlgn="auto" hangingPunct="1">
              <a:spcBef>
                <a:spcPts val="0"/>
              </a:spcBef>
              <a:spcAft>
                <a:spcPts val="0"/>
              </a:spcAft>
            </a:pPr>
            <a:r>
              <a:rPr lang="en-US" sz="1800" dirty="0">
                <a:solidFill>
                  <a:prstClr val="black"/>
                </a:solidFill>
                <a:latin typeface="Calibri"/>
              </a:rPr>
              <a:t>The sweet spot for Kanban lies in software maintenance or rather processing of change requests (value demand) and product defect repair (failure demand)</a:t>
            </a:r>
          </a:p>
        </p:txBody>
      </p:sp>
      <p:sp>
        <p:nvSpPr>
          <p:cNvPr id="34" name="Rectangle 33"/>
          <p:cNvSpPr/>
          <p:nvPr/>
        </p:nvSpPr>
        <p:spPr>
          <a:xfrm>
            <a:off x="411480" y="6149881"/>
            <a:ext cx="4572000" cy="276999"/>
          </a:xfrm>
          <a:prstGeom prst="rect">
            <a:avLst/>
          </a:prstGeom>
        </p:spPr>
        <p:txBody>
          <a:bodyPr>
            <a:spAutoFit/>
          </a:bodyPr>
          <a:lstStyle/>
          <a:p>
            <a:r>
              <a:rPr lang="en-US" sz="1200" dirty="0"/>
              <a:t>Source: “Kanban: when is it not appropriate?” by David Anderson </a:t>
            </a:r>
          </a:p>
        </p:txBody>
      </p:sp>
    </p:spTree>
    <p:extLst>
      <p:ext uri="{BB962C8B-B14F-4D97-AF65-F5344CB8AC3E}">
        <p14:creationId xmlns:p14="http://schemas.microsoft.com/office/powerpoint/2010/main" val="1523443147"/>
      </p:ext>
    </p:extLst>
  </p:cSld>
  <p:clrMapOvr>
    <a:masterClrMapping/>
  </p:clrMapOvr>
  <p:transition spd="med" advClick="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ppt_x</p:attrName>
                                        </p:attrNameLst>
                                      </p:cBhvr>
                                      <p:tavLst>
                                        <p:tav tm="0">
                                          <p:val>
                                            <p:strVal val="#ppt_x-.2"/>
                                          </p:val>
                                        </p:tav>
                                        <p:tav tm="100000">
                                          <p:val>
                                            <p:strVal val="#ppt_x"/>
                                          </p:val>
                                        </p:tav>
                                      </p:tavLst>
                                    </p:anim>
                                    <p:anim calcmode="lin" valueType="num">
                                      <p:cBhvr>
                                        <p:cTn id="8"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9" dur="10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1000" fill="hold"/>
                                        <p:tgtEl>
                                          <p:spTgt spid="16"/>
                                        </p:tgtEl>
                                        <p:attrNameLst>
                                          <p:attrName>ppt_x</p:attrName>
                                        </p:attrNameLst>
                                      </p:cBhvr>
                                      <p:tavLst>
                                        <p:tav tm="0">
                                          <p:val>
                                            <p:strVal val="#ppt_x-.2"/>
                                          </p:val>
                                        </p:tav>
                                        <p:tav tm="100000">
                                          <p:val>
                                            <p:strVal val="#ppt_x"/>
                                          </p:val>
                                        </p:tav>
                                      </p:tavLst>
                                    </p:anim>
                                    <p:anim calcmode="lin" valueType="num">
                                      <p:cBhvr>
                                        <p:cTn id="15"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1000" fill="hold"/>
                                        <p:tgtEl>
                                          <p:spTgt spid="18"/>
                                        </p:tgtEl>
                                        <p:attrNameLst>
                                          <p:attrName>ppt_x</p:attrName>
                                        </p:attrNameLst>
                                      </p:cBhvr>
                                      <p:tavLst>
                                        <p:tav tm="0">
                                          <p:val>
                                            <p:strVal val="#ppt_x-.2"/>
                                          </p:val>
                                        </p:tav>
                                        <p:tav tm="100000">
                                          <p:val>
                                            <p:strVal val="#ppt_x"/>
                                          </p:val>
                                        </p:tav>
                                      </p:tavLst>
                                    </p:anim>
                                    <p:anim calcmode="lin" valueType="num">
                                      <p:cBhvr>
                                        <p:cTn id="22"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1000" fill="hold"/>
                                        <p:tgtEl>
                                          <p:spTgt spid="19"/>
                                        </p:tgtEl>
                                        <p:attrNameLst>
                                          <p:attrName>ppt_x</p:attrName>
                                        </p:attrNameLst>
                                      </p:cBhvr>
                                      <p:tavLst>
                                        <p:tav tm="0">
                                          <p:val>
                                            <p:strVal val="#ppt_x-.2"/>
                                          </p:val>
                                        </p:tav>
                                        <p:tav tm="100000">
                                          <p:val>
                                            <p:strVal val="#ppt_x"/>
                                          </p:val>
                                        </p:tav>
                                      </p:tavLst>
                                    </p:anim>
                                    <p:anim calcmode="lin" valueType="num">
                                      <p:cBhvr>
                                        <p:cTn id="29"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29"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1000" fill="hold"/>
                                        <p:tgtEl>
                                          <p:spTgt spid="20"/>
                                        </p:tgtEl>
                                        <p:attrNameLst>
                                          <p:attrName>ppt_x</p:attrName>
                                        </p:attrNameLst>
                                      </p:cBhvr>
                                      <p:tavLst>
                                        <p:tav tm="0">
                                          <p:val>
                                            <p:strVal val="#ppt_x-.2"/>
                                          </p:val>
                                        </p:tav>
                                        <p:tav tm="100000">
                                          <p:val>
                                            <p:strVal val="#ppt_x"/>
                                          </p:val>
                                        </p:tav>
                                      </p:tavLst>
                                    </p:anim>
                                    <p:anim calcmode="lin" valueType="num">
                                      <p:cBhvr>
                                        <p:cTn id="36"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37" dur="10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1000" fill="hold"/>
                                        <p:tgtEl>
                                          <p:spTgt spid="21"/>
                                        </p:tgtEl>
                                        <p:attrNameLst>
                                          <p:attrName>ppt_x</p:attrName>
                                        </p:attrNameLst>
                                      </p:cBhvr>
                                      <p:tavLst>
                                        <p:tav tm="0">
                                          <p:val>
                                            <p:strVal val="#ppt_x-.2"/>
                                          </p:val>
                                        </p:tav>
                                        <p:tav tm="100000">
                                          <p:val>
                                            <p:strVal val="#ppt_x"/>
                                          </p:val>
                                        </p:tav>
                                      </p:tavLst>
                                    </p:anim>
                                    <p:anim calcmode="lin" valueType="num">
                                      <p:cBhvr>
                                        <p:cTn id="43"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44" dur="10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9"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1000" fill="hold"/>
                                        <p:tgtEl>
                                          <p:spTgt spid="22"/>
                                        </p:tgtEl>
                                        <p:attrNameLst>
                                          <p:attrName>ppt_x</p:attrName>
                                        </p:attrNameLst>
                                      </p:cBhvr>
                                      <p:tavLst>
                                        <p:tav tm="0">
                                          <p:val>
                                            <p:strVal val="#ppt_x-.2"/>
                                          </p:val>
                                        </p:tav>
                                        <p:tav tm="100000">
                                          <p:val>
                                            <p:strVal val="#ppt_x"/>
                                          </p:val>
                                        </p:tav>
                                      </p:tavLst>
                                    </p:anim>
                                    <p:anim calcmode="lin" valueType="num">
                                      <p:cBhvr>
                                        <p:cTn id="50"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51" dur="1000"/>
                                        <p:tgtEl>
                                          <p:spTgt spid="22"/>
                                        </p:tgtEl>
                                      </p:cBhvr>
                                    </p:animEffect>
                                  </p:childTnLst>
                                </p:cTn>
                              </p:par>
                              <p:par>
                                <p:cTn id="52" presetID="29"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1000" fill="hold"/>
                                        <p:tgtEl>
                                          <p:spTgt spid="23"/>
                                        </p:tgtEl>
                                        <p:attrNameLst>
                                          <p:attrName>ppt_x</p:attrName>
                                        </p:attrNameLst>
                                      </p:cBhvr>
                                      <p:tavLst>
                                        <p:tav tm="0">
                                          <p:val>
                                            <p:strVal val="#ppt_x-.2"/>
                                          </p:val>
                                        </p:tav>
                                        <p:tav tm="100000">
                                          <p:val>
                                            <p:strVal val="#ppt_x"/>
                                          </p:val>
                                        </p:tav>
                                      </p:tavLst>
                                    </p:anim>
                                    <p:anim calcmode="lin" valueType="num">
                                      <p:cBhvr>
                                        <p:cTn id="55"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5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0" grpId="0" animBg="1"/>
      <p:bldP spid="21" grpId="0" animBg="1"/>
      <p:bldP spid="22" grpId="0" animBg="1"/>
      <p:bldP spid="2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0040" y="109728"/>
            <a:ext cx="8609471" cy="713232"/>
          </a:xfrm>
          <a:noFill/>
          <a:ln w="9525" algn="ctr">
            <a:noFill/>
            <a:miter lim="800000"/>
            <a:headEnd/>
            <a:tailEnd/>
          </a:ln>
        </p:spPr>
        <p:txBody>
          <a:bodyPr vert="horz" wrap="square" lIns="0" tIns="0" rIns="0" bIns="0" numCol="1" anchor="b" anchorCtr="0" compatLnSpc="1">
            <a:prstTxWarp prst="textNoShape">
              <a:avLst/>
            </a:prstTxWarp>
          </a:bodyPr>
          <a:lstStyle/>
          <a:p>
            <a:r>
              <a:rPr lang="en-US" sz="3200" dirty="0"/>
              <a:t>Retrospective</a:t>
            </a:r>
          </a:p>
        </p:txBody>
      </p:sp>
      <p:sp>
        <p:nvSpPr>
          <p:cNvPr id="2" name="TextBox 1"/>
          <p:cNvSpPr txBox="1"/>
          <p:nvPr/>
        </p:nvSpPr>
        <p:spPr>
          <a:xfrm>
            <a:off x="605790" y="1234440"/>
            <a:ext cx="6812280" cy="1384995"/>
          </a:xfrm>
          <a:prstGeom prst="rect">
            <a:avLst/>
          </a:prstGeom>
          <a:noFill/>
        </p:spPr>
        <p:txBody>
          <a:bodyPr wrap="square" rtlCol="0">
            <a:spAutoFit/>
          </a:bodyPr>
          <a:lstStyle/>
          <a:p>
            <a:pPr marL="457200" indent="-457200">
              <a:buFont typeface="Arial" panose="020B0604020202020204" pitchFamily="34" charset="0"/>
              <a:buChar char="•"/>
            </a:pPr>
            <a:r>
              <a:rPr lang="en-US" dirty="0"/>
              <a:t>What went well?</a:t>
            </a:r>
          </a:p>
          <a:p>
            <a:pPr marL="457200" indent="-457200">
              <a:buFont typeface="Arial" panose="020B0604020202020204" pitchFamily="34" charset="0"/>
              <a:buChar char="•"/>
            </a:pPr>
            <a:r>
              <a:rPr lang="en-US" dirty="0"/>
              <a:t>What didn’t go so well?</a:t>
            </a:r>
          </a:p>
          <a:p>
            <a:pPr marL="457200" indent="-457200">
              <a:buFont typeface="Arial" panose="020B0604020202020204" pitchFamily="34" charset="0"/>
              <a:buChar char="•"/>
            </a:pPr>
            <a:r>
              <a:rPr lang="en-US" dirty="0"/>
              <a:t>What can be improved going forward?</a:t>
            </a:r>
          </a:p>
        </p:txBody>
      </p:sp>
    </p:spTree>
    <p:extLst>
      <p:ext uri="{BB962C8B-B14F-4D97-AF65-F5344CB8AC3E}">
        <p14:creationId xmlns:p14="http://schemas.microsoft.com/office/powerpoint/2010/main" val="3118248353"/>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2075" tIns="46038" rIns="92075" bIns="46038" numCol="1" anchor="ctr" anchorCtr="0" compatLnSpc="1">
            <a:prstTxWarp prst="textNoShape">
              <a:avLst/>
            </a:prstTxWarp>
          </a:bodyPr>
          <a:lstStyle/>
          <a:p>
            <a:r>
              <a:rPr lang="en-US" sz="3200" dirty="0">
                <a:latin typeface="Calibri" pitchFamily="34" charset="0"/>
              </a:rPr>
              <a:t>Resources</a:t>
            </a:r>
          </a:p>
        </p:txBody>
      </p:sp>
      <p:sp>
        <p:nvSpPr>
          <p:cNvPr id="3" name="Content Placeholder 2"/>
          <p:cNvSpPr>
            <a:spLocks noGrp="1"/>
          </p:cNvSpPr>
          <p:nvPr>
            <p:ph idx="1"/>
          </p:nvPr>
        </p:nvSpPr>
        <p:spPr/>
        <p:txBody>
          <a:bodyPr/>
          <a:lstStyle/>
          <a:p>
            <a:pPr>
              <a:buFont typeface="Wingdings" pitchFamily="2" charset="2"/>
              <a:buChar char="v"/>
            </a:pPr>
            <a:r>
              <a:rPr lang="en-US" sz="1600" dirty="0">
                <a:hlinkClick r:id="rId2"/>
              </a:rPr>
              <a:t>http://www.agilemanifesto.org</a:t>
            </a:r>
            <a:endParaRPr lang="en-US" sz="1600" dirty="0"/>
          </a:p>
          <a:p>
            <a:pPr>
              <a:buFont typeface="Wingdings" pitchFamily="2" charset="2"/>
              <a:buChar char="v"/>
            </a:pPr>
            <a:r>
              <a:rPr lang="en-US" sz="1600" dirty="0"/>
              <a:t>http://www.scrum.org</a:t>
            </a:r>
          </a:p>
          <a:p>
            <a:pPr>
              <a:buFont typeface="Wingdings" pitchFamily="2" charset="2"/>
              <a:buChar char="v"/>
            </a:pPr>
            <a:r>
              <a:rPr lang="en-US" sz="1600" dirty="0"/>
              <a:t>Mike Cohn, Mountain Goat Software LLC, </a:t>
            </a:r>
            <a:r>
              <a:rPr lang="en-US" sz="1600" dirty="0">
                <a:hlinkClick r:id="rId3"/>
              </a:rPr>
              <a:t>http://www.mountaingoatsoftware.com</a:t>
            </a:r>
            <a:r>
              <a:rPr lang="en-US" sz="1600" dirty="0"/>
              <a:t> </a:t>
            </a:r>
          </a:p>
          <a:p>
            <a:pPr>
              <a:buFont typeface="Wingdings" pitchFamily="2" charset="2"/>
              <a:buChar char="v"/>
            </a:pPr>
            <a:r>
              <a:rPr lang="en-US" sz="1600" dirty="0"/>
              <a:t>Scrum Alliance (</a:t>
            </a:r>
            <a:r>
              <a:rPr lang="en-US" sz="1600" dirty="0">
                <a:hlinkClick r:id="rId4"/>
              </a:rPr>
              <a:t>http://www.scrumalliance.org</a:t>
            </a:r>
            <a:r>
              <a:rPr lang="en-US" sz="1600" dirty="0"/>
              <a:t>) </a:t>
            </a:r>
          </a:p>
          <a:p>
            <a:pPr>
              <a:buFont typeface="Wingdings" pitchFamily="2" charset="2"/>
              <a:buChar char="v"/>
            </a:pPr>
            <a:r>
              <a:rPr lang="en-US" sz="1600" dirty="0"/>
              <a:t>Agile-software-development.com, “How to Implement Scrum in 10 Easy Steps”, </a:t>
            </a:r>
            <a:r>
              <a:rPr lang="en-US" sz="1600" dirty="0">
                <a:hlinkClick r:id="rId5"/>
              </a:rPr>
              <a:t>http://www.agile-software-development.com</a:t>
            </a:r>
            <a:r>
              <a:rPr lang="en-US" sz="1600" dirty="0"/>
              <a:t>. </a:t>
            </a:r>
            <a:endParaRPr lang="en-US" sz="1600" dirty="0">
              <a:sym typeface="Symbol"/>
            </a:endParaRPr>
          </a:p>
          <a:p>
            <a:pPr>
              <a:buFont typeface="Wingdings" pitchFamily="2" charset="2"/>
              <a:buChar char="v"/>
            </a:pPr>
            <a:r>
              <a:rPr lang="en-US" sz="1600" dirty="0"/>
              <a:t>Sizing Agile Projects with Fibonacci, October 12th, 2009  |  Published in </a:t>
            </a:r>
            <a:r>
              <a:rPr lang="en-US" sz="1600" u="sng" dirty="0">
                <a:hlinkClick r:id="rId6" tooltip="View all posts in Agile"/>
              </a:rPr>
              <a:t>Agile</a:t>
            </a:r>
            <a:r>
              <a:rPr lang="en-US" sz="1600" dirty="0"/>
              <a:t>, </a:t>
            </a:r>
            <a:r>
              <a:rPr lang="en-US" sz="1600" u="sng" dirty="0">
                <a:hlinkClick r:id="rId7" tooltip="View all posts in General"/>
              </a:rPr>
              <a:t>General</a:t>
            </a:r>
            <a:r>
              <a:rPr lang="en-US" sz="1600" dirty="0"/>
              <a:t>, </a:t>
            </a:r>
            <a:r>
              <a:rPr lang="en-US" sz="1600" u="sng" dirty="0">
                <a:hlinkClick r:id="rId8" tooltip="View all posts in Methodology"/>
              </a:rPr>
              <a:t>Methodology</a:t>
            </a:r>
            <a:r>
              <a:rPr lang="en-US" sz="1600" dirty="0"/>
              <a:t> at nexidecimal.com. </a:t>
            </a:r>
          </a:p>
          <a:p>
            <a:pPr>
              <a:buFont typeface="Wingdings" pitchFamily="2" charset="2"/>
              <a:buChar char="v"/>
            </a:pPr>
            <a:r>
              <a:rPr lang="en-US" sz="1600" dirty="0"/>
              <a:t>Agile Project Management with Scrum by Ken Schwaber</a:t>
            </a:r>
          </a:p>
          <a:p>
            <a:pPr>
              <a:buFont typeface="Wingdings" pitchFamily="2" charset="2"/>
              <a:buChar char="v"/>
            </a:pPr>
            <a:r>
              <a:rPr lang="en-US" sz="1600" dirty="0"/>
              <a:t>Scaling Lean &amp; Agile Development by Craig Larman and Bas Vodde</a:t>
            </a:r>
          </a:p>
          <a:p>
            <a:pPr>
              <a:buFont typeface="Wingdings" pitchFamily="2" charset="2"/>
              <a:buChar char="v"/>
            </a:pPr>
            <a:r>
              <a:rPr lang="en-US" sz="1600" dirty="0"/>
              <a:t>Succeeding with Agile – Mike Cohn</a:t>
            </a:r>
          </a:p>
          <a:p>
            <a:pPr>
              <a:buFont typeface="Wingdings" pitchFamily="2" charset="2"/>
              <a:buChar char="v"/>
            </a:pPr>
            <a:r>
              <a:rPr lang="en-US" sz="1600" dirty="0"/>
              <a:t>Agile Estimating and Planning – Mike Cohn</a:t>
            </a:r>
          </a:p>
          <a:p>
            <a:pPr>
              <a:buFont typeface="Wingdings" pitchFamily="2" charset="2"/>
              <a:buChar char="v"/>
            </a:pPr>
            <a:r>
              <a:rPr lang="en-US" sz="1600" dirty="0"/>
              <a:t>User Stories Applied (For Agile Software Development) – Mike Cohn</a:t>
            </a:r>
          </a:p>
          <a:p>
            <a:pPr>
              <a:buFont typeface="Wingdings" pitchFamily="2" charset="2"/>
              <a:buChar char="v"/>
            </a:pPr>
            <a:r>
              <a:rPr lang="en-US" sz="1600" dirty="0"/>
              <a:t>Agile Software Development with Scrum – Ken </a:t>
            </a:r>
            <a:r>
              <a:rPr lang="en-US" sz="1600" dirty="0" err="1"/>
              <a:t>Schwaber</a:t>
            </a:r>
            <a:r>
              <a:rPr lang="en-US" sz="1600" dirty="0"/>
              <a:t> / Mike </a:t>
            </a:r>
            <a:r>
              <a:rPr lang="en-US" sz="1600" dirty="0" err="1"/>
              <a:t>Beedle</a:t>
            </a:r>
            <a:endParaRPr lang="en-US" sz="1600" dirty="0"/>
          </a:p>
          <a:p>
            <a:pPr>
              <a:buFont typeface="Arial" pitchFamily="34" charset="0"/>
              <a:buChar char="•"/>
            </a:pPr>
            <a:endParaRPr lang="en-US" sz="2000" dirty="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273050" y="0"/>
            <a:ext cx="8675688" cy="831850"/>
          </a:xfrm>
          <a:noFill/>
          <a:ln w="9525">
            <a:noFill/>
            <a:miter lim="800000"/>
            <a:headEnd/>
            <a:tailEnd/>
          </a:ln>
        </p:spPr>
        <p:txBody>
          <a:bodyPr vert="horz" wrap="square" lIns="92075" tIns="46038" rIns="92075" bIns="46038" numCol="1" anchor="ctr" anchorCtr="0" compatLnSpc="1">
            <a:prstTxWarp prst="textNoShape">
              <a:avLst/>
            </a:prstTxWarp>
            <a:normAutofit/>
          </a:bodyPr>
          <a:lstStyle/>
          <a:p>
            <a:pPr eaLnBrk="0" hangingPunct="0"/>
            <a:r>
              <a:rPr lang="en-US" sz="4400" dirty="0">
                <a:solidFill>
                  <a:schemeClr val="tx1"/>
                </a:solidFill>
                <a:latin typeface="Calibri" pitchFamily="34" charset="0"/>
              </a:rPr>
              <a:t> </a:t>
            </a:r>
            <a:r>
              <a:rPr lang="en-US" sz="2800" dirty="0"/>
              <a:t>Pillars of Agile</a:t>
            </a:r>
          </a:p>
        </p:txBody>
      </p:sp>
      <p:graphicFrame>
        <p:nvGraphicFramePr>
          <p:cNvPr id="7" name="Content Placeholder 3"/>
          <p:cNvGraphicFramePr>
            <a:graphicFrameLocks/>
          </p:cNvGraphicFramePr>
          <p:nvPr>
            <p:extLst>
              <p:ext uri="{D42A27DB-BD31-4B8C-83A1-F6EECF244321}">
                <p14:modId xmlns:p14="http://schemas.microsoft.com/office/powerpoint/2010/main" val="2302058441"/>
              </p:ext>
            </p:extLst>
          </p:nvPr>
        </p:nvGraphicFramePr>
        <p:xfrm>
          <a:off x="1219200" y="1143000"/>
          <a:ext cx="6400800" cy="497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6456601"/>
      </p:ext>
    </p:extLst>
  </p:cSld>
  <p:clrMapOvr>
    <a:masterClrMapping/>
  </p:clrMapOvr>
  <p:transition spd="med" advClick="0">
    <p:fade thruBlk="1"/>
  </p:transition>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Trebuchet MS"/>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AF2626"/>
        </a:solidFill>
        <a:ln>
          <a:headEnd type="none" w="med" len="med"/>
          <a:tailEnd type="none" w="med" len="med"/>
        </a:ln>
      </a:spPr>
      <a:bodyPr vert="horz" wrap="square" lIns="91440" tIns="45720" rIns="91440" bIns="45720" numCol="1" rtlCol="0"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smtClean="0">
            <a:ln>
              <a:noFill/>
            </a:ln>
            <a:solidFill>
              <a:schemeClr val="tx1"/>
            </a:solidFill>
            <a:effectLst/>
            <a:latin typeface="Trebuchet MS" pitchFamily="34" charset="0"/>
          </a:defRPr>
        </a:defPPr>
      </a:lstStyle>
      <a:style>
        <a:lnRef idx="0">
          <a:schemeClr val="accent2"/>
        </a:lnRef>
        <a:fillRef idx="3">
          <a:schemeClr val="accent2"/>
        </a:fillRef>
        <a:effectRef idx="3">
          <a:schemeClr val="accent2"/>
        </a:effectRef>
        <a:fontRef idx="minor">
          <a:schemeClr val="lt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rebuchet MS" pitchFamily="34" charset="0"/>
          </a:defRPr>
        </a:defPPr>
      </a:lstStyle>
    </a:lnDef>
  </a:objectDefaults>
  <a:extraClrSchemeLst>
    <a:extraClrScheme>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eme1">
  <a:themeElements>
    <a:clrScheme name="Capgemini_NA_Template 1">
      <a:dk1>
        <a:srgbClr val="000000"/>
      </a:dk1>
      <a:lt1>
        <a:srgbClr val="FFFFFF"/>
      </a:lt1>
      <a:dk2>
        <a:srgbClr val="006C8E"/>
      </a:dk2>
      <a:lt2>
        <a:srgbClr val="C8C8C8"/>
      </a:lt2>
      <a:accent1>
        <a:srgbClr val="009BCC"/>
      </a:accent1>
      <a:accent2>
        <a:srgbClr val="787878"/>
      </a:accent2>
      <a:accent3>
        <a:srgbClr val="FFFFFF"/>
      </a:accent3>
      <a:accent4>
        <a:srgbClr val="000000"/>
      </a:accent4>
      <a:accent5>
        <a:srgbClr val="AACBE2"/>
      </a:accent5>
      <a:accent6>
        <a:srgbClr val="6C6C6C"/>
      </a:accent6>
      <a:hlink>
        <a:srgbClr val="85D0E7"/>
      </a:hlink>
      <a:folHlink>
        <a:srgbClr val="B4B4B4"/>
      </a:folHlink>
    </a:clrScheme>
    <a:fontScheme name="Capgemini_NA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Capgemini_NA_Template 1">
        <a:dk1>
          <a:srgbClr val="000000"/>
        </a:dk1>
        <a:lt1>
          <a:srgbClr val="FFFFFF"/>
        </a:lt1>
        <a:dk2>
          <a:srgbClr val="006C8E"/>
        </a:dk2>
        <a:lt2>
          <a:srgbClr val="C8C8C8"/>
        </a:lt2>
        <a:accent1>
          <a:srgbClr val="009BCC"/>
        </a:accent1>
        <a:accent2>
          <a:srgbClr val="787878"/>
        </a:accent2>
        <a:accent3>
          <a:srgbClr val="FFFFFF"/>
        </a:accent3>
        <a:accent4>
          <a:srgbClr val="000000"/>
        </a:accent4>
        <a:accent5>
          <a:srgbClr val="AACBE2"/>
        </a:accent5>
        <a:accent6>
          <a:srgbClr val="6C6C6C"/>
        </a:accent6>
        <a:hlink>
          <a:srgbClr val="85D0E7"/>
        </a:hlink>
        <a:folHlink>
          <a:srgbClr val="B4B4B4"/>
        </a:folHlink>
      </a:clrScheme>
      <a:clrMap bg1="lt1" tx1="dk1" bg2="lt2" tx2="dk2" accent1="accent1" accent2="accent2" accent3="accent3" accent4="accent4" accent5="accent5" accent6="accent6" hlink="hlink" folHlink="folHlink"/>
    </a:extraClrScheme>
    <a:extraClrScheme>
      <a:clrScheme name="Capgemini_NA_Template 2">
        <a:dk1>
          <a:srgbClr val="C8C8C8"/>
        </a:dk1>
        <a:lt1>
          <a:srgbClr val="FFFFFF"/>
        </a:lt1>
        <a:dk2>
          <a:srgbClr val="004C64"/>
        </a:dk2>
        <a:lt2>
          <a:srgbClr val="FFFFFF"/>
        </a:lt2>
        <a:accent1>
          <a:srgbClr val="009BCC"/>
        </a:accent1>
        <a:accent2>
          <a:srgbClr val="787878"/>
        </a:accent2>
        <a:accent3>
          <a:srgbClr val="AAB2B8"/>
        </a:accent3>
        <a:accent4>
          <a:srgbClr val="DADADA"/>
        </a:accent4>
        <a:accent5>
          <a:srgbClr val="AACBE2"/>
        </a:accent5>
        <a:accent6>
          <a:srgbClr val="6C6C6C"/>
        </a:accent6>
        <a:hlink>
          <a:srgbClr val="85D0E7"/>
        </a:hlink>
        <a:folHlink>
          <a:srgbClr val="B4B4B4"/>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Custom 1">
      <a:dk1>
        <a:srgbClr val="000000"/>
      </a:dk1>
      <a:lt1>
        <a:srgbClr val="FFFFFF"/>
      </a:lt1>
      <a:dk2>
        <a:srgbClr val="C00000"/>
      </a:dk2>
      <a:lt2>
        <a:srgbClr val="FDC89D"/>
      </a:lt2>
      <a:accent1>
        <a:srgbClr val="F2771A"/>
      </a:accent1>
      <a:accent2>
        <a:srgbClr val="B7A28B"/>
      </a:accent2>
      <a:accent3>
        <a:srgbClr val="FFFFFF"/>
      </a:accent3>
      <a:accent4>
        <a:srgbClr val="000000"/>
      </a:accent4>
      <a:accent5>
        <a:srgbClr val="FFC000"/>
      </a:accent5>
      <a:accent6>
        <a:srgbClr val="B7A28B"/>
      </a:accent6>
      <a:hlink>
        <a:srgbClr val="C00000"/>
      </a:hlink>
      <a:folHlink>
        <a:srgbClr val="C000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chemeClr val="tx1"/>
          </a:solidFill>
          <a:prstDash val="solid"/>
          <a:round/>
          <a:headEnd type="none" w="med" len="med"/>
          <a:tailEnd type="none" w="med" len="med"/>
        </a:ln>
        <a:effectLst/>
      </a:spPr>
      <a:bodyPr vert="horz" wrap="square" lIns="0" tIns="0" rIns="0" bIns="0" numCol="1" rtlCol="0" anchor="ctr" anchorCtr="0" compatLnSpc="1">
        <a:prstTxWarp prst="textNoShape">
          <a:avLst/>
        </a:prstTxWarp>
        <a:spAutoFit/>
      </a:bodyPr>
      <a:lstStyle>
        <a:defPPr algn="ctr" eaLnBrk="0" hangingPunct="0">
          <a:lnSpc>
            <a:spcPct val="85000"/>
          </a:lnSpc>
          <a:defRPr sz="1200" dirty="0" smtClean="0"/>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6C8E"/>
        </a:dk2>
        <a:lt2>
          <a:srgbClr val="C8C8C8"/>
        </a:lt2>
        <a:accent1>
          <a:srgbClr val="009BCC"/>
        </a:accent1>
        <a:accent2>
          <a:srgbClr val="787878"/>
        </a:accent2>
        <a:accent3>
          <a:srgbClr val="FFFFFF"/>
        </a:accent3>
        <a:accent4>
          <a:srgbClr val="000000"/>
        </a:accent4>
        <a:accent5>
          <a:srgbClr val="AACBE2"/>
        </a:accent5>
        <a:accent6>
          <a:srgbClr val="6C6C6C"/>
        </a:accent6>
        <a:hlink>
          <a:srgbClr val="85D0E7"/>
        </a:hlink>
        <a:folHlink>
          <a:srgbClr val="B4B4B4"/>
        </a:folHlink>
      </a:clrScheme>
      <a:clrMap bg1="lt1" tx1="dk1" bg2="lt2" tx2="dk2" accent1="accent1" accent2="accent2" accent3="accent3" accent4="accent4" accent5="accent5" accent6="accent6" hlink="hlink" folHlink="folHlink"/>
    </a:extraClrScheme>
    <a:extraClrScheme>
      <a:clrScheme name="1_Default Design 2">
        <a:dk1>
          <a:srgbClr val="C8C8C8"/>
        </a:dk1>
        <a:lt1>
          <a:srgbClr val="FFFFFF"/>
        </a:lt1>
        <a:dk2>
          <a:srgbClr val="004C64"/>
        </a:dk2>
        <a:lt2>
          <a:srgbClr val="FFFFFF"/>
        </a:lt2>
        <a:accent1>
          <a:srgbClr val="009BCC"/>
        </a:accent1>
        <a:accent2>
          <a:srgbClr val="787878"/>
        </a:accent2>
        <a:accent3>
          <a:srgbClr val="AAB2B8"/>
        </a:accent3>
        <a:accent4>
          <a:srgbClr val="DADADA"/>
        </a:accent4>
        <a:accent5>
          <a:srgbClr val="AACBE2"/>
        </a:accent5>
        <a:accent6>
          <a:srgbClr val="6C6C6C"/>
        </a:accent6>
        <a:hlink>
          <a:srgbClr val="85D0E7"/>
        </a:hlink>
        <a:folHlink>
          <a:srgbClr val="B4B4B4"/>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AF2626"/>
      </a:dk2>
      <a:lt2>
        <a:srgbClr val="CE9C6A"/>
      </a:lt2>
      <a:accent1>
        <a:srgbClr val="FF3300"/>
      </a:accent1>
      <a:accent2>
        <a:srgbClr val="006600"/>
      </a:accent2>
      <a:accent3>
        <a:srgbClr val="FFFFFF"/>
      </a:accent3>
      <a:accent4>
        <a:srgbClr val="000000"/>
      </a:accent4>
      <a:accent5>
        <a:srgbClr val="FFADAA"/>
      </a:accent5>
      <a:accent6>
        <a:srgbClr val="005C00"/>
      </a:accent6>
      <a:hlink>
        <a:srgbClr val="660033"/>
      </a:hlink>
      <a:folHlink>
        <a:srgbClr val="FF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AF2626"/>
      </a:dk1>
      <a:lt1>
        <a:srgbClr val="FFFFFF"/>
      </a:lt1>
      <a:dk2>
        <a:srgbClr val="FFFFFF"/>
      </a:dk2>
      <a:lt2>
        <a:srgbClr val="CE9C6A"/>
      </a:lt2>
      <a:accent1>
        <a:srgbClr val="FF3300"/>
      </a:accent1>
      <a:accent2>
        <a:srgbClr val="006600"/>
      </a:accent2>
      <a:accent3>
        <a:srgbClr val="FFFFFF"/>
      </a:accent3>
      <a:accent4>
        <a:srgbClr val="951F1F"/>
      </a:accent4>
      <a:accent5>
        <a:srgbClr val="FFADAA"/>
      </a:accent5>
      <a:accent6>
        <a:srgbClr val="005C00"/>
      </a:accent6>
      <a:hlink>
        <a:srgbClr val="660033"/>
      </a:hlink>
      <a:folHlink>
        <a:srgbClr val="FF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4.xml><?xml version="1.0" encoding="utf-8"?>
<ct:contentTypeSchema xmlns:ct="http://schemas.microsoft.com/office/2006/metadata/contentType" xmlns:ma="http://schemas.microsoft.com/office/2006/metadata/properties/metaAttributes" ct:_="" ma:_="" ma:contentTypeName="Document" ma:contentTypeID="0x0101006B99E38EA413EC48AB079CE396779FCA" ma:contentTypeVersion="0" ma:contentTypeDescription="Create a new document." ma:contentTypeScope="" ma:versionID="12d7bfcdbbab10cc618d145a13da20d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D99797E-EB9F-4AD1-80F8-7C4A9F3B4954}">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32AD2208-6E69-4C26-88EC-6B53697BB65C}">
  <ds:schemaRefs>
    <ds:schemaRef ds:uri="http://schemas.microsoft.com/sharepoint/v3/contenttype/forms"/>
  </ds:schemaRefs>
</ds:datastoreItem>
</file>

<file path=customXml/itemProps3.xml><?xml version="1.0" encoding="utf-8"?>
<ds:datastoreItem xmlns:ds="http://schemas.openxmlformats.org/officeDocument/2006/customXml" ds:itemID="{83760B00-491F-4DC3-9AC9-9F720DB30319}">
  <ds:schemaRefs>
    <ds:schemaRef ds:uri="http://schemas.microsoft.com/office/2006/metadata/longProperties"/>
  </ds:schemaRefs>
</ds:datastoreItem>
</file>

<file path=customXml/itemProps4.xml><?xml version="1.0" encoding="utf-8"?>
<ds:datastoreItem xmlns:ds="http://schemas.openxmlformats.org/officeDocument/2006/customXml" ds:itemID="{6E48A2FD-3E5E-4095-948E-877F531C30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88504</TotalTime>
  <Words>8450</Words>
  <Application>Microsoft Office PowerPoint</Application>
  <PresentationFormat>On-screen Show (4:3)</PresentationFormat>
  <Paragraphs>1061</Paragraphs>
  <Slides>84</Slides>
  <Notes>38</Notes>
  <HiddenSlides>0</HiddenSlides>
  <MMClips>0</MMClips>
  <ScaleCrop>false</ScaleCrop>
  <HeadingPairs>
    <vt:vector size="10"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84</vt:i4>
      </vt:variant>
      <vt:variant>
        <vt:lpstr>Custom Shows</vt:lpstr>
      </vt:variant>
      <vt:variant>
        <vt:i4>1</vt:i4>
      </vt:variant>
    </vt:vector>
  </HeadingPairs>
  <TitlesOfParts>
    <vt:vector size="101" baseType="lpstr">
      <vt:lpstr>Arial</vt:lpstr>
      <vt:lpstr>Arial Narrow</vt:lpstr>
      <vt:lpstr>Brush Script MT</vt:lpstr>
      <vt:lpstr>Calibri</vt:lpstr>
      <vt:lpstr>Comic Sans MS</vt:lpstr>
      <vt:lpstr>Constantia</vt:lpstr>
      <vt:lpstr>Courier New</vt:lpstr>
      <vt:lpstr>Symbol</vt:lpstr>
      <vt:lpstr>Times New Roman</vt:lpstr>
      <vt:lpstr>Trebuchet MS</vt:lpstr>
      <vt:lpstr>Verdana</vt:lpstr>
      <vt:lpstr>Wingdings</vt:lpstr>
      <vt:lpstr>Modèle par défaut</vt:lpstr>
      <vt:lpstr>Theme1</vt:lpstr>
      <vt:lpstr>1_Default Design</vt:lpstr>
      <vt:lpstr>Chart</vt:lpstr>
      <vt:lpstr>PowerPoint Presentation</vt:lpstr>
      <vt:lpstr>True or False</vt:lpstr>
      <vt:lpstr>True or False</vt:lpstr>
      <vt:lpstr>True or False</vt:lpstr>
      <vt:lpstr> What is Agile?</vt:lpstr>
      <vt:lpstr>Reprogram your Brain</vt:lpstr>
      <vt:lpstr>Agile – Dispelling the Myths</vt:lpstr>
      <vt:lpstr>Why Agile?</vt:lpstr>
      <vt:lpstr> Pillars of Agile</vt:lpstr>
      <vt:lpstr>Exercise</vt:lpstr>
      <vt:lpstr>Agile Manifesto – Agile Values</vt:lpstr>
      <vt:lpstr>Agile Manifesto – Agile Principles</vt:lpstr>
      <vt:lpstr>Agile Principles</vt:lpstr>
      <vt:lpstr>Agile Principles</vt:lpstr>
      <vt:lpstr>Agile Principles</vt:lpstr>
      <vt:lpstr>Agile Principles</vt:lpstr>
      <vt:lpstr>Agile Principles</vt:lpstr>
      <vt:lpstr>Agile Principles</vt:lpstr>
      <vt:lpstr> Agile &amp; Scrum</vt:lpstr>
      <vt:lpstr>Flavors of Agile</vt:lpstr>
      <vt:lpstr>What is Scrum?</vt:lpstr>
      <vt:lpstr>Scrum Framework SOAP – Scrum on a Page</vt:lpstr>
      <vt:lpstr>3 Scrum Roles</vt:lpstr>
      <vt:lpstr>3 Scrum Roles</vt:lpstr>
      <vt:lpstr>Pigs &amp; Chickens</vt:lpstr>
      <vt:lpstr>Self-organized</vt:lpstr>
      <vt:lpstr>Exercise</vt:lpstr>
      <vt:lpstr>PowerPoint Presentation</vt:lpstr>
      <vt:lpstr>Review</vt:lpstr>
      <vt:lpstr>Review</vt:lpstr>
      <vt:lpstr>3 Scrum Artifacts</vt:lpstr>
      <vt:lpstr>3 Scrum Artifacts</vt:lpstr>
      <vt:lpstr>A Bit More on the Product Backlog</vt:lpstr>
      <vt:lpstr>Sample Process Map - Brown Paper</vt:lpstr>
      <vt:lpstr>Sample Process Map</vt:lpstr>
      <vt:lpstr>What is a User Story?</vt:lpstr>
      <vt:lpstr>INVEST in Good User Stories</vt:lpstr>
      <vt:lpstr>What User Stories are NOT!</vt:lpstr>
      <vt:lpstr>Review</vt:lpstr>
      <vt:lpstr>4 Scrum Ceremonies</vt:lpstr>
      <vt:lpstr>Sprint Planning – The ‘How’</vt:lpstr>
      <vt:lpstr>Sprint Planning  Example:  Story decomposition</vt:lpstr>
      <vt:lpstr>Sprint Planning  Example:  Story decomposition</vt:lpstr>
      <vt:lpstr>Sprint Planning Board</vt:lpstr>
      <vt:lpstr>Sprint Planning – Team “Rules”</vt:lpstr>
      <vt:lpstr>Definition of Done</vt:lpstr>
      <vt:lpstr>Definition of Done - Sample</vt:lpstr>
      <vt:lpstr>4 Scrum Ceremonies</vt:lpstr>
      <vt:lpstr>Impediments</vt:lpstr>
      <vt:lpstr>Sprint and Daily Scrum Scrum Board Example</vt:lpstr>
      <vt:lpstr>Sprint Characteristics</vt:lpstr>
      <vt:lpstr>Exercise</vt:lpstr>
      <vt:lpstr>A little bit on Agile testing</vt:lpstr>
      <vt:lpstr>4 Scrum Ceremonies</vt:lpstr>
      <vt:lpstr>Sprint Review Characteristics</vt:lpstr>
      <vt:lpstr>A Couple More Artifacts…</vt:lpstr>
      <vt:lpstr>Pointing Sessions</vt:lpstr>
      <vt:lpstr>Pointing Sessions</vt:lpstr>
      <vt:lpstr>Pointing Sessions</vt:lpstr>
      <vt:lpstr>Pointing Sessions</vt:lpstr>
      <vt:lpstr>Release Planning</vt:lpstr>
      <vt:lpstr>Release Burn-up</vt:lpstr>
      <vt:lpstr>Release Roadmap</vt:lpstr>
      <vt:lpstr>Release Planning</vt:lpstr>
      <vt:lpstr>Release Planning </vt:lpstr>
      <vt:lpstr>4 Scrum Ceremonies</vt:lpstr>
      <vt:lpstr>Velocity Challenge </vt:lpstr>
      <vt:lpstr>Scrum Overview Putting the framework and Roles, Artifacts and Ceremonies in place</vt:lpstr>
      <vt:lpstr>Review</vt:lpstr>
      <vt:lpstr>Review</vt:lpstr>
      <vt:lpstr>Review</vt:lpstr>
      <vt:lpstr>Review</vt:lpstr>
      <vt:lpstr>Review</vt:lpstr>
      <vt:lpstr>Review</vt:lpstr>
      <vt:lpstr>Kanban Overview</vt:lpstr>
      <vt:lpstr>Scrum and Kanban Similarities</vt:lpstr>
      <vt:lpstr>Scrum and Kanban Differences</vt:lpstr>
      <vt:lpstr>Five (or 6) Core Practices</vt:lpstr>
      <vt:lpstr>Kanban Board / Mechanics</vt:lpstr>
      <vt:lpstr>Key Metrics</vt:lpstr>
      <vt:lpstr>Key Reports</vt:lpstr>
      <vt:lpstr>Where does Kanban work well?</vt:lpstr>
      <vt:lpstr>Retrospective</vt:lpstr>
      <vt:lpstr>Resources</vt:lpstr>
      <vt:lpstr>Lane, Mike, and PO</vt:lpstr>
    </vt:vector>
  </TitlesOfParts>
  <Company>Sogeti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GSFM Scrum Team Training</dc:title>
  <dc:creator>Marcus.Luett@us.sogeti.com</dc:creator>
  <cp:lastModifiedBy>Harsh, Matthew</cp:lastModifiedBy>
  <cp:revision>1647</cp:revision>
  <cp:lastPrinted>2002-01-14T18:02:42Z</cp:lastPrinted>
  <dcterms:created xsi:type="dcterms:W3CDTF">2007-05-09T12:16:19Z</dcterms:created>
  <dcterms:modified xsi:type="dcterms:W3CDTF">2017-06-22T12:50:47Z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Description0">
    <vt:lpwstr>PowerPoint template to use for customer facing and internal presentations.</vt:lpwstr>
  </property>
  <property fmtid="{D5CDD505-2E9C-101B-9397-08002B2CF9AE}" pid="4" name="Vertical">
    <vt:lpwstr>Others</vt:lpwstr>
  </property>
  <property fmtid="{D5CDD505-2E9C-101B-9397-08002B2CF9AE}" pid="5" name="Subject">
    <vt:lpwstr/>
  </property>
  <property fmtid="{D5CDD505-2E9C-101B-9397-08002B2CF9AE}" pid="6" name="Keywords">
    <vt:lpwstr/>
  </property>
  <property fmtid="{D5CDD505-2E9C-101B-9397-08002B2CF9AE}" pid="7" name="_Author">
    <vt:lpwstr>Anne Gylling Hedberg</vt:lpwstr>
  </property>
  <property fmtid="{D5CDD505-2E9C-101B-9397-08002B2CF9AE}" pid="8" name="_Category">
    <vt:lpwstr/>
  </property>
  <property fmtid="{D5CDD505-2E9C-101B-9397-08002B2CF9AE}" pid="9" name="Slides">
    <vt:lpwstr>21</vt:lpwstr>
  </property>
  <property fmtid="{D5CDD505-2E9C-101B-9397-08002B2CF9AE}" pid="10" name="Categories">
    <vt:lpwstr/>
  </property>
  <property fmtid="{D5CDD505-2E9C-101B-9397-08002B2CF9AE}" pid="11" name="Approval Level">
    <vt:lpwstr/>
  </property>
  <property fmtid="{D5CDD505-2E9C-101B-9397-08002B2CF9AE}" pid="12" name="_Comments">
    <vt:lpwstr>Version mall 1.2</vt:lpwstr>
  </property>
  <property fmtid="{D5CDD505-2E9C-101B-9397-08002B2CF9AE}" pid="13" name="Assigned To">
    <vt:lpwstr/>
  </property>
  <property fmtid="{D5CDD505-2E9C-101B-9397-08002B2CF9AE}" pid="14" name="ContentTypeId">
    <vt:lpwstr>0x0101006B99E38EA413EC48AB079CE396779FCA</vt:lpwstr>
  </property>
</Properties>
</file>